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48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E39A6-926C-4E64-AEA7-E62C0695385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6CB5F-952B-4C73-8080-79508FFEF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5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goes about 34 cm in a nanosecond.  Talk about speed of light.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6CB5F-952B-4C73-8080-79508FFEF9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1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6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0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8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03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4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43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9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6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2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7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9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9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1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4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2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8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71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nunterman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AC92-58B2-9C7D-0F4C-D2741B5878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Cosmic Ray Vocabulary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00B6B-665C-1483-9A8D-877BDB5B4C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Unterman</a:t>
            </a:r>
          </a:p>
          <a:p>
            <a:r>
              <a:rPr lang="en-US" dirty="0"/>
              <a:t>University of New Mexico  26.July.2022</a:t>
            </a:r>
          </a:p>
          <a:p>
            <a:endParaRPr lang="en-US" dirty="0"/>
          </a:p>
        </p:txBody>
      </p:sp>
      <p:pic>
        <p:nvPicPr>
          <p:cNvPr id="4" name="Picture 4" descr="QuarkNet Application for CERN HST program">
            <a:extLst>
              <a:ext uri="{FF2B5EF4-FFF2-40B4-BE49-F238E27FC236}">
                <a16:creationId xmlns:a16="http://schemas.microsoft.com/office/drawing/2014/main" id="{F602D58F-55EF-96BF-5243-0A0974659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7653"/>
            <a:ext cx="5410201" cy="17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B5FB0D-80CD-64A1-9057-51599FBD8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579" y="5008098"/>
            <a:ext cx="4054421" cy="228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0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13B5D-53AE-EE4F-7536-B0B82AB0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69458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000" b="1" dirty="0"/>
              <a:t>Stack	                                    Array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179B3B-2775-3573-B3B0-E01E980AEB0E}"/>
              </a:ext>
            </a:extLst>
          </p:cNvPr>
          <p:cNvGrpSpPr/>
          <p:nvPr/>
        </p:nvGrpSpPr>
        <p:grpSpPr>
          <a:xfrm>
            <a:off x="684212" y="731079"/>
            <a:ext cx="1802295" cy="2962964"/>
            <a:chOff x="684212" y="731079"/>
            <a:chExt cx="1802295" cy="29629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4F64824-ECAA-E3B6-B9B0-B47F723170D8}"/>
                </a:ext>
              </a:extLst>
            </p:cNvPr>
            <p:cNvSpPr/>
            <p:nvPr/>
          </p:nvSpPr>
          <p:spPr>
            <a:xfrm>
              <a:off x="684212" y="731079"/>
              <a:ext cx="1789043" cy="26504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770D72-2F8A-39FD-A7C3-BCC826E3820E}"/>
                </a:ext>
              </a:extLst>
            </p:cNvPr>
            <p:cNvSpPr/>
            <p:nvPr/>
          </p:nvSpPr>
          <p:spPr>
            <a:xfrm>
              <a:off x="697464" y="1772110"/>
              <a:ext cx="1789043" cy="2650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05049F-D1A2-00B6-A448-F49344C4DE27}"/>
                </a:ext>
              </a:extLst>
            </p:cNvPr>
            <p:cNvSpPr/>
            <p:nvPr/>
          </p:nvSpPr>
          <p:spPr>
            <a:xfrm>
              <a:off x="684212" y="2816823"/>
              <a:ext cx="1789043" cy="2650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FF27F2-0E82-DB46-97CC-FE89BFDDAE55}"/>
                </a:ext>
              </a:extLst>
            </p:cNvPr>
            <p:cNvSpPr/>
            <p:nvPr/>
          </p:nvSpPr>
          <p:spPr>
            <a:xfrm>
              <a:off x="684212" y="3429000"/>
              <a:ext cx="1789043" cy="2650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1F0AB3-0D50-BE5E-F8DD-38E502C3C246}"/>
                </a:ext>
              </a:extLst>
            </p:cNvPr>
            <p:cNvSpPr/>
            <p:nvPr/>
          </p:nvSpPr>
          <p:spPr>
            <a:xfrm>
              <a:off x="697464" y="1743765"/>
              <a:ext cx="1789043" cy="26504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8C798F-DC59-A27B-D775-12BA965F2F1D}"/>
                </a:ext>
              </a:extLst>
            </p:cNvPr>
            <p:cNvSpPr/>
            <p:nvPr/>
          </p:nvSpPr>
          <p:spPr>
            <a:xfrm>
              <a:off x="684212" y="2788478"/>
              <a:ext cx="1789043" cy="26504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5103F0-D4ED-D7D1-2096-A111EEC7E973}"/>
                </a:ext>
              </a:extLst>
            </p:cNvPr>
            <p:cNvSpPr/>
            <p:nvPr/>
          </p:nvSpPr>
          <p:spPr>
            <a:xfrm>
              <a:off x="684212" y="3400655"/>
              <a:ext cx="1789043" cy="26504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A3E308-162B-07DF-C4F1-5C45EE99C15B}"/>
              </a:ext>
            </a:extLst>
          </p:cNvPr>
          <p:cNvGrpSpPr/>
          <p:nvPr/>
        </p:nvGrpSpPr>
        <p:grpSpPr>
          <a:xfrm>
            <a:off x="6228522" y="858079"/>
            <a:ext cx="3888787" cy="3077448"/>
            <a:chOff x="6228522" y="858079"/>
            <a:chExt cx="3888787" cy="30774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B0A936-296A-0EB8-B841-F56CE2AAFC75}"/>
                </a:ext>
              </a:extLst>
            </p:cNvPr>
            <p:cNvSpPr/>
            <p:nvPr/>
          </p:nvSpPr>
          <p:spPr>
            <a:xfrm>
              <a:off x="6228522" y="863601"/>
              <a:ext cx="1192695" cy="1018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554A68-05EB-82C6-79B9-15F42DD2F385}"/>
                </a:ext>
              </a:extLst>
            </p:cNvPr>
            <p:cNvSpPr/>
            <p:nvPr/>
          </p:nvSpPr>
          <p:spPr>
            <a:xfrm>
              <a:off x="6228522" y="2916215"/>
              <a:ext cx="1192695" cy="1018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D4E102-AF96-49A0-4DB9-1003336735D7}"/>
                </a:ext>
              </a:extLst>
            </p:cNvPr>
            <p:cNvSpPr/>
            <p:nvPr/>
          </p:nvSpPr>
          <p:spPr>
            <a:xfrm>
              <a:off x="8924613" y="2917319"/>
              <a:ext cx="1192695" cy="1018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6C4C0A-DC0C-4EBC-0C14-ACE0A8A9DFEE}"/>
                </a:ext>
              </a:extLst>
            </p:cNvPr>
            <p:cNvSpPr/>
            <p:nvPr/>
          </p:nvSpPr>
          <p:spPr>
            <a:xfrm>
              <a:off x="8924614" y="858079"/>
              <a:ext cx="1192695" cy="1018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879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AF61-0434-DED1-9EF7-6B691037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E786-2A41-DB0B-74DF-83D6D3A20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3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80D7-202F-FCFC-3D49-3AC23BFB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DE3DD-D8D1-786D-FC5B-47704F2BA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0" i="0" dirty="0">
                <a:effectLst/>
                <a:latin typeface="+mj-lt"/>
              </a:rPr>
              <a:t>A </a:t>
            </a:r>
            <a:r>
              <a:rPr lang="en-US" sz="4000" b="1" i="0" dirty="0">
                <a:effectLst/>
                <a:latin typeface="+mj-lt"/>
              </a:rPr>
              <a:t>nanosecond</a:t>
            </a:r>
            <a:r>
              <a:rPr lang="en-US" sz="4000" b="0" i="0" dirty="0">
                <a:effectLst/>
                <a:latin typeface="+mj-lt"/>
              </a:rPr>
              <a:t> (ns or </a:t>
            </a:r>
            <a:r>
              <a:rPr lang="en-US" sz="4000" b="0" i="0" dirty="0" err="1">
                <a:effectLst/>
                <a:latin typeface="+mj-lt"/>
              </a:rPr>
              <a:t>nsec</a:t>
            </a:r>
            <a:r>
              <a:rPr lang="en-US" sz="4000" b="0" i="0" dirty="0">
                <a:effectLst/>
                <a:latin typeface="+mj-lt"/>
              </a:rPr>
              <a:t>) is one billionth (10</a:t>
            </a:r>
            <a:r>
              <a:rPr lang="en-US" sz="4000" b="0" i="0" baseline="30000" dirty="0">
                <a:effectLst/>
                <a:latin typeface="+mj-lt"/>
              </a:rPr>
              <a:t>-9</a:t>
            </a:r>
            <a:r>
              <a:rPr lang="en-US" sz="4000" b="0" i="0" dirty="0">
                <a:effectLst/>
                <a:latin typeface="+mj-lt"/>
              </a:rPr>
              <a:t>) of a second.</a:t>
            </a:r>
          </a:p>
          <a:p>
            <a:pPr marL="0" indent="0">
              <a:buNone/>
            </a:pPr>
            <a:r>
              <a:rPr lang="en-US" sz="4000" dirty="0">
                <a:latin typeface="+mj-lt"/>
              </a:rPr>
              <a:t>0.000000001 seconds.</a:t>
            </a:r>
          </a:p>
        </p:txBody>
      </p:sp>
    </p:spTree>
    <p:extLst>
      <p:ext uri="{BB962C8B-B14F-4D97-AF65-F5344CB8AC3E}">
        <p14:creationId xmlns:p14="http://schemas.microsoft.com/office/powerpoint/2010/main" val="66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9567-D4BF-7E0E-51AC-28A96AD0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955F6-45FD-948E-F4A8-AE8A6491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Time of Flight tool</a:t>
            </a:r>
          </a:p>
          <a:p>
            <a:pPr lvl="1"/>
            <a:r>
              <a:rPr lang="en-US" sz="2800" dirty="0"/>
              <a:t>Need geometry</a:t>
            </a:r>
          </a:p>
          <a:p>
            <a:pPr lvl="1"/>
            <a:r>
              <a:rPr lang="en-US" sz="2800" dirty="0"/>
              <a:t>Plot on graph paper.</a:t>
            </a:r>
          </a:p>
          <a:p>
            <a:endParaRPr lang="en-US" sz="2800" dirty="0"/>
          </a:p>
          <a:p>
            <a:r>
              <a:rPr lang="en-US" sz="2800" dirty="0"/>
              <a:t>Time of flight can be used for counts, angle of acceptance, . . . </a:t>
            </a:r>
          </a:p>
        </p:txBody>
      </p:sp>
    </p:spTree>
    <p:extLst>
      <p:ext uri="{BB962C8B-B14F-4D97-AF65-F5344CB8AC3E}">
        <p14:creationId xmlns:p14="http://schemas.microsoft.com/office/powerpoint/2010/main" val="99205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0D10-4BFE-B0F1-EB2E-AF07F6B1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5728E-4DFC-1FDE-E558-DE9D222C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4172"/>
            <a:ext cx="8534400" cy="4688114"/>
          </a:xfrm>
        </p:spPr>
        <p:txBody>
          <a:bodyPr>
            <a:normAutofit/>
          </a:bodyPr>
          <a:lstStyle/>
          <a:p>
            <a:r>
              <a:rPr lang="en-US" sz="2400" dirty="0"/>
              <a:t>How is the detector doing</a:t>
            </a:r>
          </a:p>
          <a:p>
            <a:pPr lvl="1"/>
            <a:r>
              <a:rPr lang="en-US" sz="2400" dirty="0"/>
              <a:t>Individual rates</a:t>
            </a:r>
          </a:p>
          <a:p>
            <a:pPr lvl="1"/>
            <a:r>
              <a:rPr lang="en-US" sz="2400" dirty="0"/>
              <a:t>Trigger rates</a:t>
            </a:r>
          </a:p>
          <a:p>
            <a:pPr lvl="1"/>
            <a:r>
              <a:rPr lang="en-US" sz="2400" dirty="0"/>
              <a:t>Satellites</a:t>
            </a:r>
          </a:p>
          <a:p>
            <a:pPr lvl="1"/>
            <a:r>
              <a:rPr lang="en-US" sz="2400" dirty="0"/>
              <a:t>Voltage </a:t>
            </a:r>
          </a:p>
          <a:p>
            <a:pPr lvl="1"/>
            <a:r>
              <a:rPr lang="en-US" sz="2400" dirty="0"/>
              <a:t>Temperature</a:t>
            </a:r>
          </a:p>
          <a:p>
            <a:pPr lvl="1"/>
            <a:r>
              <a:rPr lang="en-US" sz="2400" dirty="0"/>
              <a:t>Pressure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7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BA3E-1D4A-D1CD-EF1F-A3284B2C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2DE0C1-97AD-E45A-C3FE-BB13181BB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709" y="0"/>
            <a:ext cx="4776106" cy="6858000"/>
          </a:xfrm>
        </p:spPr>
      </p:pic>
    </p:spTree>
    <p:extLst>
      <p:ext uri="{BB962C8B-B14F-4D97-AF65-F5344CB8AC3E}">
        <p14:creationId xmlns:p14="http://schemas.microsoft.com/office/powerpoint/2010/main" val="2221794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94EE-9460-4755-ADD5-9AB5BB65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4D38A1-B4C3-477C-03C8-7FCE37180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531" y="18348"/>
            <a:ext cx="5055395" cy="6839652"/>
          </a:xfrm>
        </p:spPr>
      </p:pic>
    </p:spTree>
    <p:extLst>
      <p:ext uri="{BB962C8B-B14F-4D97-AF65-F5344CB8AC3E}">
        <p14:creationId xmlns:p14="http://schemas.microsoft.com/office/powerpoint/2010/main" val="2832948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E3E5-8BD0-A022-6288-1CD5A776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F4B0F-D53A-C0AE-9E17-45F0379CE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EB271F-3E09-197D-768D-610971C8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0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5AB7-E20E-842E-0F96-17E39235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443D-3643-FA5F-D4B4-0E01A762C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93" y="0"/>
            <a:ext cx="8534400" cy="1507067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22" y="1953083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Nathan Unterman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nunterman@gmail.com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200" dirty="0"/>
          </a:p>
          <a:p>
            <a:r>
              <a:rPr lang="en-US" sz="3200" dirty="0"/>
              <a:t>773 758-0464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71896"/>
            <a:ext cx="5905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6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93120A-EFFD-4DDC-113E-94E736065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961070"/>
              </p:ext>
            </p:extLst>
          </p:nvPr>
        </p:nvGraphicFramePr>
        <p:xfrm>
          <a:off x="1111346" y="295423"/>
          <a:ext cx="10255348" cy="5783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629">
                  <a:extLst>
                    <a:ext uri="{9D8B030D-6E8A-4147-A177-3AD203B41FA5}">
                      <a16:colId xmlns:a16="http://schemas.microsoft.com/office/drawing/2014/main" val="2271671078"/>
                    </a:ext>
                  </a:extLst>
                </a:gridCol>
                <a:gridCol w="6581719">
                  <a:extLst>
                    <a:ext uri="{9D8B030D-6E8A-4147-A177-3AD203B41FA5}">
                      <a16:colId xmlns:a16="http://schemas.microsoft.com/office/drawing/2014/main" val="2969786680"/>
                    </a:ext>
                  </a:extLst>
                </a:gridCol>
              </a:tblGrid>
              <a:tr h="826198">
                <a:tc>
                  <a:txBody>
                    <a:bodyPr/>
                    <a:lstStyle/>
                    <a:p>
                      <a:r>
                        <a:rPr lang="en-US" sz="3200" dirty="0"/>
                        <a:t>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Team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0700233"/>
                  </a:ext>
                </a:extLst>
              </a:tr>
              <a:tr h="826198">
                <a:tc>
                  <a:txBody>
                    <a:bodyPr/>
                    <a:lstStyle/>
                    <a:p>
                      <a:r>
                        <a:rPr lang="en-US" sz="3200" dirty="0"/>
                        <a:t>1, 2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Brie and Jeff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7781027"/>
                  </a:ext>
                </a:extLst>
              </a:tr>
              <a:tr h="826198">
                <a:tc>
                  <a:txBody>
                    <a:bodyPr/>
                    <a:lstStyle/>
                    <a:p>
                      <a:r>
                        <a:rPr lang="en-US" sz="3200" dirty="0"/>
                        <a:t>3, 4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Tim and Sarah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033558"/>
                  </a:ext>
                </a:extLst>
              </a:tr>
              <a:tr h="826198">
                <a:tc>
                  <a:txBody>
                    <a:bodyPr/>
                    <a:lstStyle/>
                    <a:p>
                      <a:r>
                        <a:rPr lang="en-US" sz="3200" dirty="0"/>
                        <a:t>5, 6, 11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Ken and Bill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650174"/>
                  </a:ext>
                </a:extLst>
              </a:tr>
              <a:tr h="826198">
                <a:tc>
                  <a:txBody>
                    <a:bodyPr/>
                    <a:lstStyle/>
                    <a:p>
                      <a:r>
                        <a:rPr lang="en-US" sz="3200" dirty="0"/>
                        <a:t>7, 8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Philip and Carlos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525343"/>
                  </a:ext>
                </a:extLst>
              </a:tr>
              <a:tr h="826198">
                <a:tc>
                  <a:txBody>
                    <a:bodyPr/>
                    <a:lstStyle/>
                    <a:p>
                      <a:r>
                        <a:rPr lang="en-US" sz="3200" dirty="0"/>
                        <a:t>9, 10, 14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Connie and Turtle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739629"/>
                  </a:ext>
                </a:extLst>
              </a:tr>
              <a:tr h="826198">
                <a:tc>
                  <a:txBody>
                    <a:bodyPr/>
                    <a:lstStyle/>
                    <a:p>
                      <a:r>
                        <a:rPr lang="en-US" sz="3200" dirty="0"/>
                        <a:t>12, 13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Lexi and Tom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67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62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6AC2-DA6A-1F43-8C27-EA9CEBE2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When primary cosmic ray particles enter the atmosphere they can become a variety of secondary cosmic ray particles ">
            <a:extLst>
              <a:ext uri="{FF2B5EF4-FFF2-40B4-BE49-F238E27FC236}">
                <a16:creationId xmlns:a16="http://schemas.microsoft.com/office/drawing/2014/main" id="{8EF35610-5414-6F12-592E-56DA2A1429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477000" cy="56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imary cosmic rays particles can come from a variety of sources, including supernovas ">
            <a:extLst>
              <a:ext uri="{FF2B5EF4-FFF2-40B4-BE49-F238E27FC236}">
                <a16:creationId xmlns:a16="http://schemas.microsoft.com/office/drawing/2014/main" id="{1445B2A2-8A06-CE45-760D-A54C22134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42" y="2917009"/>
            <a:ext cx="5554658" cy="43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2960-5CDD-B827-DEB3-96B15BD4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flux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8577E-6628-3D33-B360-66F491C76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0" dirty="0">
                <a:effectLst/>
                <a:latin typeface="Arial" panose="020B0604020202020204" pitchFamily="34" charset="0"/>
              </a:rPr>
              <a:t>Flux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 describes the number of muons that pass or travel through a surface (area) per unit time.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087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D05A-FD4B-0054-5069-01F319F2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3CC4F-EC55-1A98-7F3F-536540A19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Mass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u="sng" dirty="0">
                <a:solidFill>
                  <a:srgbClr val="FFFF00"/>
                </a:solidFill>
              </a:rPr>
              <a:t>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Length</a:t>
            </a:r>
          </a:p>
        </p:txBody>
      </p:sp>
    </p:spTree>
    <p:extLst>
      <p:ext uri="{BB962C8B-B14F-4D97-AF65-F5344CB8AC3E}">
        <p14:creationId xmlns:p14="http://schemas.microsoft.com/office/powerpoint/2010/main" val="196851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8C0EE-66DC-A0AE-F568-8274D794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656148"/>
            <a:ext cx="8534400" cy="1507067"/>
          </a:xfrm>
        </p:spPr>
        <p:txBody>
          <a:bodyPr/>
          <a:lstStyle/>
          <a:p>
            <a:r>
              <a:rPr lang="en-US" dirty="0"/>
              <a:t>Half-life VERSUS Lifetime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50EAF-F2F9-4E08-98E7-321AB8693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i="0" dirty="0">
                <a:effectLst/>
                <a:latin typeface="Arial" panose="020B0604020202020204" pitchFamily="34" charset="0"/>
              </a:rPr>
              <a:t>Half-life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is the time required for a quantity to reduce to half of its initial value. The term is commonly used in 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nuclear physics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 to describe how quickly unstable 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atoms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 undergo 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radioactive decay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 or how long stable atoms survive.</a:t>
            </a:r>
          </a:p>
          <a:p>
            <a:endParaRPr lang="en-US" sz="2800" dirty="0">
              <a:latin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</a:rPr>
              <a:t>Lifetime </a:t>
            </a:r>
            <a:r>
              <a:rPr lang="en-US" sz="2800" dirty="0">
                <a:latin typeface="Arial" panose="020B0604020202020204" pitchFamily="34" charset="0"/>
              </a:rPr>
              <a:t>is the amount of time a p</a:t>
            </a:r>
            <a:r>
              <a:rPr lang="en-US" sz="2800" i="0" dirty="0">
                <a:effectLst/>
                <a:latin typeface="Arial" panose="020B0604020202020204" pitchFamily="34" charset="0"/>
              </a:rPr>
              <a:t>article takes to decay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in the 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process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 of one unstable 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subatomic particle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 transforming into multiple other particles.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963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AEBF-63C2-DEB5-D68F-7E876308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Coincidence and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089F7-F6AD-520C-8D09-3F342B4E3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9785005" cy="3615267"/>
          </a:xfrm>
        </p:spPr>
        <p:txBody>
          <a:bodyPr/>
          <a:lstStyle/>
          <a:p>
            <a:r>
              <a:rPr lang="en-US" sz="3200" dirty="0"/>
              <a:t>Recording an event when at least two counters have indicated a hit within a gate.</a:t>
            </a:r>
          </a:p>
          <a:p>
            <a:pPr lvl="1"/>
            <a:r>
              <a:rPr lang="en-US" sz="3200" dirty="0"/>
              <a:t>Importance is to reduce the number of stray events.</a:t>
            </a:r>
          </a:p>
          <a:p>
            <a:r>
              <a:rPr lang="en-US" sz="3200" dirty="0"/>
              <a:t>Trigger rate is the rate of events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Acceptance</a:t>
            </a:r>
          </a:p>
        </p:txBody>
      </p:sp>
      <p:pic>
        <p:nvPicPr>
          <p:cNvPr id="4" name="Content Placeholder 3" descr="https://lh4.googleusercontent.com/7t6QWgB0MO1jkshIQohKc0Q-zGlIVB7XOZWGoRtSin3xJ6LBkypopEf0YgpNaHmhWGfEz0_RyIGS6UeFaFzih9EbPzhWpDjoYILgf4HQw17fMG9GtXdsWlBlUDBTPKBCtmVbybu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14" y="22755"/>
            <a:ext cx="5821865" cy="4695825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3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9793-4FDD-5DF2-01B6-B9B043C0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77A3F5-59E7-8645-94B0-D2E4CFA9D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827" y="0"/>
            <a:ext cx="4840166" cy="6858000"/>
          </a:xfrm>
        </p:spPr>
      </p:pic>
    </p:spTree>
    <p:extLst>
      <p:ext uri="{BB962C8B-B14F-4D97-AF65-F5344CB8AC3E}">
        <p14:creationId xmlns:p14="http://schemas.microsoft.com/office/powerpoint/2010/main" val="279382827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</TotalTime>
  <Words>286</Words>
  <Application>Microsoft Office PowerPoint</Application>
  <PresentationFormat>Widescreen</PresentationFormat>
  <Paragraphs>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3</vt:lpstr>
      <vt:lpstr>Slice</vt:lpstr>
      <vt:lpstr>Cosmic Ray Vocabulary</vt:lpstr>
      <vt:lpstr>PowerPoint Presentation</vt:lpstr>
      <vt:lpstr>PowerPoint Presentation</vt:lpstr>
      <vt:lpstr>flux</vt:lpstr>
      <vt:lpstr>Relativity</vt:lpstr>
      <vt:lpstr>Half-life VERSUS Lifetime</vt:lpstr>
      <vt:lpstr>Coincidence and trigger</vt:lpstr>
      <vt:lpstr>Angle of Acceptance</vt:lpstr>
      <vt:lpstr>PowerPoint Presentation</vt:lpstr>
      <vt:lpstr>PowerPoint Presentation</vt:lpstr>
      <vt:lpstr>Gate Width</vt:lpstr>
      <vt:lpstr>PowerPoint Presentation</vt:lpstr>
      <vt:lpstr>Muon speed</vt:lpstr>
      <vt:lpstr>Blessing Data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Ray Vocabulary</dc:title>
  <dc:creator>Nathan Unterman</dc:creator>
  <cp:lastModifiedBy>Nathan Unterman</cp:lastModifiedBy>
  <cp:revision>5</cp:revision>
  <dcterms:created xsi:type="dcterms:W3CDTF">2022-07-26T15:59:51Z</dcterms:created>
  <dcterms:modified xsi:type="dcterms:W3CDTF">2022-07-26T17:18:21Z</dcterms:modified>
</cp:coreProperties>
</file>