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9" r:id="rId2"/>
    <p:sldId id="265" r:id="rId3"/>
    <p:sldId id="270" r:id="rId4"/>
    <p:sldId id="271" r:id="rId5"/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0000"/>
    <a:srgbClr val="CC0033"/>
    <a:srgbClr val="660000"/>
    <a:srgbClr val="990000"/>
    <a:srgbClr val="01E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7"/>
    <p:restoredTop sz="94682"/>
  </p:normalViewPr>
  <p:slideViewPr>
    <p:cSldViewPr snapToGrid="0" snapToObjects="1">
      <p:cViewPr varScale="1">
        <p:scale>
          <a:sx n="142" d="100"/>
          <a:sy n="142" d="100"/>
        </p:scale>
        <p:origin x="131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EC4D8-A434-2941-870A-0F2A1322718A}" type="datetimeFigureOut">
              <a:rPr lang="en-US" smtClean="0"/>
              <a:t>10/26/20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475DA-77E0-EE43-B0A2-853C0619A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63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7F08ED-B966-A946-B355-A6937C6DF88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26C36C-41C2-6546-8A8E-434C2DC985C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121" name="Text Box 1">
            <a:extLst>
              <a:ext uri="{FF2B5EF4-FFF2-40B4-BE49-F238E27FC236}">
                <a16:creationId xmlns:a16="http://schemas.microsoft.com/office/drawing/2014/main" id="{7C659DDF-FAF9-C247-95DC-81827580C89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F8051E05-9638-764B-8775-F8ABD146F9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203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55AE014-E196-F044-B947-6C81238BF41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B779F7-6C21-AF45-90AE-FF52D845552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145" name="Text Box 1">
            <a:extLst>
              <a:ext uri="{FF2B5EF4-FFF2-40B4-BE49-F238E27FC236}">
                <a16:creationId xmlns:a16="http://schemas.microsoft.com/office/drawing/2014/main" id="{136E8F33-696E-1440-A7BB-3FB1FFF47F4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0FFDCE24-FD0C-8247-895F-64512EEE79D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0262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algn="ctr">
              <a:defRPr sz="2800" baseline="0"/>
            </a:lvl1pPr>
            <a:lvl2pPr marL="9525" indent="0">
              <a:buFontTx/>
              <a:buNone/>
              <a:tabLst/>
              <a:defRPr sz="2400" baseline="0">
                <a:latin typeface="+mn-lt"/>
              </a:defRPr>
            </a:lvl2pPr>
            <a:lvl3pPr marL="349250" indent="-339725">
              <a:buFont typeface="Arial" panose="020B0604020202020204" pitchFamily="34" charset="0"/>
              <a:buChar char="•"/>
              <a:tabLst/>
              <a:defRPr baseline="0">
                <a:solidFill>
                  <a:srgbClr val="000099"/>
                </a:solidFill>
              </a:defRPr>
            </a:lvl3pPr>
          </a:lstStyle>
          <a:p>
            <a:pPr lvl="1"/>
            <a:r>
              <a:rPr lang="en-US" dirty="0"/>
              <a:t>text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42900" y="307975"/>
            <a:ext cx="8480425" cy="1279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92062" y="594483"/>
            <a:ext cx="5894738" cy="675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Text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1044771" y="4954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114800" y="2746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822325">
              <a:tabLst>
                <a:tab pos="754063" algn="l"/>
                <a:tab pos="4468813" algn="l"/>
              </a:tabLst>
              <a:defRPr/>
            </a:pPr>
            <a:r>
              <a:rPr lang="en-US" sz="1200" b="1" i="0" dirty="0">
                <a:solidFill>
                  <a:srgbClr val="CE000F"/>
                </a:solidFill>
                <a:latin typeface="Helvetica"/>
                <a:ea typeface="Helvetica" pitchFamily="-1" charset="0"/>
                <a:cs typeface="Helvetica"/>
                <a:sym typeface="Helvetica" pitchFamily="-1" charset="0"/>
              </a:rPr>
              <a:t>Helping Develop America’s Technological Workforce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838353" y="6442501"/>
            <a:ext cx="51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99"/>
                </a:solidFill>
                <a:latin typeface="Arial"/>
                <a:cs typeface="Arial"/>
              </a:rPr>
              <a:t>Wayne, 2020 Ad Board Meeting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3200" b="1" i="0" kern="1200">
          <a:solidFill>
            <a:srgbClr val="000099"/>
          </a:solidFill>
          <a:latin typeface="Helvetica"/>
          <a:ea typeface="+mj-ea"/>
          <a:cs typeface="Helvetica"/>
        </a:defRPr>
      </a:lvl1pPr>
    </p:titleStyle>
    <p:bodyStyle>
      <a:lvl1pPr marL="12700" indent="-12700" algn="l" defTabSz="457200" rtl="0" eaLnBrk="1" latinLnBrk="0" hangingPunct="1">
        <a:spcBef>
          <a:spcPts val="0"/>
        </a:spcBef>
        <a:spcAft>
          <a:spcPts val="1200"/>
        </a:spcAft>
        <a:buFontTx/>
        <a:buNone/>
        <a:tabLst/>
        <a:defRPr lang="en-US" sz="2400" b="1" i="0" kern="1200" baseline="0" smtClean="0">
          <a:solidFill>
            <a:srgbClr val="000099"/>
          </a:solidFill>
          <a:effectLst/>
          <a:latin typeface="Helvetica"/>
          <a:ea typeface="+mn-ea"/>
          <a:cs typeface="Helvetica"/>
        </a:defRPr>
      </a:lvl1pPr>
      <a:lvl2pPr marL="458788" indent="-233363" algn="l" defTabSz="457200" rtl="0" eaLnBrk="1" latinLnBrk="0" hangingPunct="1">
        <a:spcBef>
          <a:spcPct val="20000"/>
        </a:spcBef>
        <a:buClr>
          <a:srgbClr val="CC0000"/>
        </a:buClr>
        <a:buFont typeface="Arial"/>
        <a:buChar char="•"/>
        <a:defRPr sz="2400" b="1" i="0" kern="1200" baseline="0">
          <a:solidFill>
            <a:srgbClr val="000099"/>
          </a:solidFill>
          <a:latin typeface="Helvetica"/>
          <a:ea typeface="+mn-ea"/>
          <a:cs typeface="Helvetica"/>
        </a:defRPr>
      </a:lvl2pPr>
      <a:lvl3pPr marL="684213" indent="-225425" algn="l" defTabSz="457200" rtl="0" eaLnBrk="1" latinLnBrk="0" hangingPunct="1">
        <a:spcBef>
          <a:spcPct val="20000"/>
        </a:spcBef>
        <a:buClr>
          <a:srgbClr val="CC0033"/>
        </a:buClr>
        <a:buFont typeface="Arial"/>
        <a:buChar char="•"/>
        <a:defRPr sz="2400" b="1" i="0" kern="1200">
          <a:solidFill>
            <a:srgbClr val="000099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QuarkNet</a:t>
            </a:r>
            <a:r>
              <a:rPr lang="en-US" dirty="0"/>
              <a:t>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5176"/>
            <a:ext cx="8229600" cy="5040726"/>
          </a:xfrm>
        </p:spPr>
        <p:txBody>
          <a:bodyPr>
            <a:normAutofit fontScale="62500" lnSpcReduction="20000"/>
          </a:bodyPr>
          <a:lstStyle/>
          <a:p>
            <a:pPr marL="9525" lvl="2" indent="0">
              <a:buNone/>
            </a:pPr>
            <a:r>
              <a:rPr lang="en-US" sz="3400" dirty="0"/>
              <a:t>NSF is providing </a:t>
            </a:r>
            <a:r>
              <a:rPr lang="en-US" sz="3400" dirty="0">
                <a:solidFill>
                  <a:srgbClr val="CC0000"/>
                </a:solidFill>
              </a:rPr>
              <a:t>$600k/year</a:t>
            </a:r>
            <a:r>
              <a:rPr lang="en-US" sz="3400" dirty="0"/>
              <a:t>.</a:t>
            </a:r>
          </a:p>
          <a:p>
            <a:pPr marL="747713" lvl="3" indent="-238125"/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Salary support for several staff at full or partial time (</a:t>
            </a:r>
            <a:r>
              <a:rPr lang="en-US" sz="2600" b="1" dirty="0" err="1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Cecire</a:t>
            </a: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Griffith, McCauley, Wood, </a:t>
            </a:r>
            <a:r>
              <a:rPr lang="en-US" sz="2600" b="1" dirty="0" err="1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Zakas</a:t>
            </a: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pPr marL="747713" lvl="3" indent="-238125"/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Project evaluation</a:t>
            </a:r>
          </a:p>
          <a:p>
            <a:pPr marL="747713" lvl="3" indent="-238125"/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Travel for staff &amp; Ad Board</a:t>
            </a:r>
          </a:p>
          <a:p>
            <a:pPr marL="747713" lvl="3" indent="-238125"/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Computing (primarily to maintain the </a:t>
            </a:r>
            <a:r>
              <a:rPr lang="en-US" sz="2600" b="1" dirty="0" err="1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QuarkNet</a:t>
            </a: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servers)</a:t>
            </a:r>
          </a:p>
          <a:p>
            <a:pPr marL="747713" lvl="3" indent="-238125"/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small amount of participant support for centers</a:t>
            </a:r>
          </a:p>
          <a:p>
            <a:pPr marL="9525" lvl="2" indent="0">
              <a:buNone/>
            </a:pPr>
            <a:r>
              <a:rPr lang="en-US" sz="3400" dirty="0"/>
              <a:t>CMS is providing </a:t>
            </a:r>
            <a:r>
              <a:rPr lang="en-US" sz="3400" dirty="0">
                <a:solidFill>
                  <a:srgbClr val="CC0000"/>
                </a:solidFill>
              </a:rPr>
              <a:t>$150k/year</a:t>
            </a:r>
            <a:r>
              <a:rPr lang="en-US" sz="3400" dirty="0"/>
              <a:t>.</a:t>
            </a:r>
          </a:p>
          <a:p>
            <a:pPr marL="747713" lvl="3" indent="-284163"/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Support for 375 teachers at centers</a:t>
            </a:r>
          </a:p>
          <a:p>
            <a:pPr marL="9525" lvl="2" indent="0">
              <a:buNone/>
            </a:pPr>
            <a:r>
              <a:rPr lang="en-US" sz="3400" dirty="0"/>
              <a:t>ATLAS is providing </a:t>
            </a:r>
            <a:r>
              <a:rPr lang="en-US" sz="3400" dirty="0">
                <a:solidFill>
                  <a:srgbClr val="CC0000"/>
                </a:solidFill>
              </a:rPr>
              <a:t>$100k/year</a:t>
            </a:r>
            <a:r>
              <a:rPr lang="en-US" sz="3400" dirty="0"/>
              <a:t>.</a:t>
            </a:r>
            <a:r>
              <a:rPr lang="en-US" sz="3400" dirty="0">
                <a:solidFill>
                  <a:srgbClr val="FF0000"/>
                </a:solidFill>
              </a:rPr>
              <a:t> </a:t>
            </a:r>
          </a:p>
          <a:p>
            <a:pPr marL="687388" lvl="3" indent="-231775"/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Support for 25 teachers at centers</a:t>
            </a:r>
          </a:p>
          <a:p>
            <a:pPr marL="687388" lvl="3" indent="-231775"/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Support for 25 teachers, travel for Data Camp</a:t>
            </a:r>
          </a:p>
          <a:p>
            <a:pPr marL="687388" lvl="3" indent="-231775"/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Support for fellows</a:t>
            </a:r>
          </a:p>
          <a:p>
            <a:pPr marL="9525" lvl="2" indent="0">
              <a:buNone/>
            </a:pPr>
            <a:r>
              <a:rPr lang="en-US" sz="3400" dirty="0" err="1"/>
              <a:t>Fermilab</a:t>
            </a:r>
            <a:endParaRPr lang="en-US" sz="3400" dirty="0"/>
          </a:p>
          <a:p>
            <a:pPr marL="687388" lvl="3" indent="-223838"/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Support for several staff at partial time (Adams, </a:t>
            </a:r>
            <a:r>
              <a:rPr lang="en-US" sz="2600" b="1" dirty="0" err="1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Hoppert</a:t>
            </a: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Pasero</a:t>
            </a: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Peronja</a:t>
            </a:r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pPr marL="687388" lvl="3" indent="-223838"/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Travel for staff</a:t>
            </a:r>
          </a:p>
          <a:p>
            <a:pPr marL="687388" lvl="3" indent="-223838"/>
            <a:r>
              <a:rPr lang="en-US" sz="2600" b="1" dirty="0">
                <a:solidFill>
                  <a:srgbClr val="00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Infrastructure for cosmic ray studies</a:t>
            </a:r>
          </a:p>
          <a:p>
            <a:pPr marL="458788" lvl="2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0150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Spending through Year 2 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754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Totals without Fermilab Budget</a:t>
            </a:r>
            <a:endParaRPr lang="en-US" dirty="0">
              <a:solidFill>
                <a:srgbClr val="CC0000"/>
              </a:solidFill>
            </a:endParaRPr>
          </a:p>
          <a:p>
            <a:pPr marL="0" indent="0" algn="l">
              <a:buClr>
                <a:srgbClr val="CC0033"/>
              </a:buClr>
            </a:pPr>
            <a:r>
              <a:rPr lang="en-US" sz="2400" dirty="0"/>
              <a:t>Salary &amp; benefits for staff at ND</a:t>
            </a:r>
            <a:endParaRPr lang="en-US" sz="2400" dirty="0">
              <a:solidFill>
                <a:srgbClr val="CC0000"/>
              </a:solidFill>
            </a:endParaRPr>
          </a:p>
          <a:p>
            <a:pPr marL="463550" indent="-452438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C0000"/>
                </a:solidFill>
              </a:rPr>
              <a:t>$490k </a:t>
            </a:r>
            <a:r>
              <a:rPr lang="en-US" sz="2000" dirty="0"/>
              <a:t>spent vs. </a:t>
            </a:r>
            <a:r>
              <a:rPr lang="en-US" sz="2000" dirty="0">
                <a:solidFill>
                  <a:srgbClr val="CC0000"/>
                </a:solidFill>
              </a:rPr>
              <a:t>$500k </a:t>
            </a:r>
            <a:r>
              <a:rPr lang="en-US" sz="2000" dirty="0"/>
              <a:t>budgeted</a:t>
            </a:r>
          </a:p>
          <a:p>
            <a:pPr marL="0" indent="0" algn="l">
              <a:buClr>
                <a:srgbClr val="CC0033"/>
              </a:buClr>
            </a:pPr>
            <a:r>
              <a:rPr lang="en-US" sz="2400" dirty="0"/>
              <a:t>Additional salary support, computer services, supplies, etc.</a:t>
            </a:r>
            <a:endParaRPr lang="en-US" sz="2400" dirty="0">
              <a:solidFill>
                <a:srgbClr val="CC0000"/>
              </a:solidFill>
            </a:endParaRPr>
          </a:p>
          <a:p>
            <a:pPr marL="463550" indent="-46355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C0000"/>
                </a:solidFill>
              </a:rPr>
              <a:t>$415k</a:t>
            </a:r>
            <a:r>
              <a:rPr lang="en-US" sz="2000" dirty="0"/>
              <a:t> spent vs. </a:t>
            </a:r>
            <a:r>
              <a:rPr lang="en-US" sz="2000" dirty="0">
                <a:solidFill>
                  <a:srgbClr val="CC0000"/>
                </a:solidFill>
              </a:rPr>
              <a:t>$410k </a:t>
            </a:r>
            <a:r>
              <a:rPr lang="en-US" sz="2000" dirty="0"/>
              <a:t>budgeted</a:t>
            </a:r>
          </a:p>
          <a:p>
            <a:pPr marL="0" indent="0" algn="l">
              <a:buClr>
                <a:srgbClr val="CC0033"/>
              </a:buClr>
            </a:pPr>
            <a:r>
              <a:rPr lang="en-US" sz="2400" dirty="0"/>
              <a:t>Travel</a:t>
            </a:r>
            <a:endParaRPr lang="en-US" sz="2400" dirty="0">
              <a:solidFill>
                <a:srgbClr val="CC0000"/>
              </a:solidFill>
            </a:endParaRPr>
          </a:p>
          <a:p>
            <a:pPr marL="463550" indent="-452438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C0000"/>
                </a:solidFill>
              </a:rPr>
              <a:t>$33k </a:t>
            </a:r>
            <a:r>
              <a:rPr lang="en-US" sz="2000" dirty="0"/>
              <a:t>spent vs. </a:t>
            </a:r>
            <a:r>
              <a:rPr lang="en-US" sz="2000" dirty="0">
                <a:solidFill>
                  <a:srgbClr val="CC0000"/>
                </a:solidFill>
              </a:rPr>
              <a:t>$56k</a:t>
            </a:r>
            <a:r>
              <a:rPr lang="en-US" sz="2000" dirty="0"/>
              <a:t> </a:t>
            </a:r>
            <a:r>
              <a:rPr lang="en-US" sz="1800" dirty="0"/>
              <a:t>budgeted</a:t>
            </a:r>
            <a:endParaRPr lang="en-US" sz="2000" dirty="0"/>
          </a:p>
          <a:p>
            <a:pPr marL="0" indent="0" algn="l">
              <a:buClr>
                <a:srgbClr val="CC0033"/>
              </a:buClr>
            </a:pPr>
            <a:r>
              <a:rPr lang="en-US" sz="2400" dirty="0"/>
              <a:t>Center Support, Fellows</a:t>
            </a:r>
            <a:endParaRPr lang="en-US" sz="2400" dirty="0">
              <a:solidFill>
                <a:srgbClr val="CC0000"/>
              </a:solidFill>
            </a:endParaRPr>
          </a:p>
          <a:p>
            <a:pPr marL="463550" indent="-452438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C0000"/>
                </a:solidFill>
              </a:rPr>
              <a:t>$220k</a:t>
            </a:r>
            <a:r>
              <a:rPr lang="en-US" sz="2000" dirty="0"/>
              <a:t> spent vs. </a:t>
            </a:r>
            <a:r>
              <a:rPr lang="en-US" sz="2000" dirty="0">
                <a:solidFill>
                  <a:srgbClr val="CC0000"/>
                </a:solidFill>
              </a:rPr>
              <a:t>$520k</a:t>
            </a:r>
            <a:r>
              <a:rPr lang="en-US" sz="2000" dirty="0"/>
              <a:t> budgeted</a:t>
            </a:r>
          </a:p>
          <a:p>
            <a:pPr marL="407987" indent="0" algn="l">
              <a:buClr>
                <a:srgbClr val="CC0033"/>
              </a:buClr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3181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Outlook for Years 3–5  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8620"/>
            <a:ext cx="8229600" cy="4931228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Years 3</a:t>
            </a:r>
            <a:r>
              <a:rPr lang="en-US" dirty="0"/>
              <a:t>–</a:t>
            </a:r>
            <a:r>
              <a:rPr lang="en-US" sz="3000" dirty="0"/>
              <a:t>5 funding situation looks stable.</a:t>
            </a:r>
            <a:endParaRPr lang="en-US" sz="3000" dirty="0">
              <a:solidFill>
                <a:srgbClr val="CC0000"/>
              </a:solidFill>
            </a:endParaRPr>
          </a:p>
          <a:p>
            <a:pPr marL="0" indent="0" algn="l">
              <a:buClr>
                <a:srgbClr val="CC0033"/>
              </a:buClr>
            </a:pPr>
            <a:r>
              <a:rPr lang="en-US" sz="2400" dirty="0"/>
              <a:t>NSF forwarded funded the program &amp; Year 3 funding is in place.</a:t>
            </a:r>
            <a:endParaRPr lang="en-US" sz="2400" dirty="0">
              <a:solidFill>
                <a:srgbClr val="CC0000"/>
              </a:solidFill>
            </a:endParaRPr>
          </a:p>
          <a:p>
            <a:pPr marL="463550" indent="-452438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C0000"/>
                </a:solidFill>
              </a:rPr>
              <a:t>$2M </a:t>
            </a:r>
            <a:r>
              <a:rPr lang="en-US" sz="2000" dirty="0"/>
              <a:t>of the total </a:t>
            </a:r>
            <a:r>
              <a:rPr lang="en-US" sz="2000" dirty="0">
                <a:solidFill>
                  <a:srgbClr val="CC0000"/>
                </a:solidFill>
              </a:rPr>
              <a:t>$3M </a:t>
            </a:r>
            <a:r>
              <a:rPr lang="en-US" sz="2000" dirty="0"/>
              <a:t>is at ND; no reason to expect any issues with the remainder.</a:t>
            </a:r>
          </a:p>
          <a:p>
            <a:pPr marL="0" indent="0" algn="l">
              <a:buClr>
                <a:srgbClr val="CC0033"/>
              </a:buClr>
            </a:pPr>
            <a:r>
              <a:rPr lang="en-US" sz="2400" dirty="0"/>
              <a:t>ATLAS also forward funded the program.</a:t>
            </a:r>
            <a:endParaRPr lang="en-US" sz="2400" dirty="0">
              <a:solidFill>
                <a:srgbClr val="CC0000"/>
              </a:solidFill>
            </a:endParaRPr>
          </a:p>
          <a:p>
            <a:pPr marL="463550" indent="-46355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C0000"/>
                </a:solidFill>
              </a:rPr>
              <a:t>$242k </a:t>
            </a:r>
            <a:r>
              <a:rPr lang="en-US" sz="2000" dirty="0"/>
              <a:t>of total </a:t>
            </a:r>
            <a:r>
              <a:rPr lang="en-US" sz="2000" dirty="0">
                <a:solidFill>
                  <a:srgbClr val="CC0000"/>
                </a:solidFill>
              </a:rPr>
              <a:t>$500k </a:t>
            </a:r>
            <a:r>
              <a:rPr lang="en-US" sz="2000" dirty="0"/>
              <a:t>up front, </a:t>
            </a:r>
            <a:r>
              <a:rPr lang="en-US" sz="2000" dirty="0">
                <a:solidFill>
                  <a:srgbClr val="CC0000"/>
                </a:solidFill>
              </a:rPr>
              <a:t>$100k </a:t>
            </a:r>
            <a:r>
              <a:rPr lang="en-US" sz="2000" dirty="0"/>
              <a:t>on the way, </a:t>
            </a:r>
            <a:r>
              <a:rPr lang="en-US" sz="2000" dirty="0">
                <a:solidFill>
                  <a:srgbClr val="CC0000"/>
                </a:solidFill>
              </a:rPr>
              <a:t>$158k </a:t>
            </a:r>
            <a:r>
              <a:rPr lang="en-US" sz="2000" dirty="0"/>
              <a:t>committed in new budget</a:t>
            </a:r>
          </a:p>
          <a:p>
            <a:pPr marL="407987" indent="0" algn="l">
              <a:buClr>
                <a:srgbClr val="CC0033"/>
              </a:buClr>
            </a:pPr>
            <a:r>
              <a:rPr lang="en-US" sz="2000" dirty="0"/>
              <a:t>Developing new five</a:t>
            </a:r>
            <a:r>
              <a:rPr lang="en-US" sz="2100" dirty="0"/>
              <a:t>-</a:t>
            </a:r>
            <a:r>
              <a:rPr lang="en-US" sz="2000" dirty="0"/>
              <a:t>year operations budget; putting </a:t>
            </a:r>
            <a:r>
              <a:rPr lang="en-US" sz="2000" dirty="0">
                <a:solidFill>
                  <a:srgbClr val="CC0000"/>
                </a:solidFill>
              </a:rPr>
              <a:t>$100k </a:t>
            </a:r>
            <a:r>
              <a:rPr lang="en-US" sz="2000" dirty="0"/>
              <a:t>per year in for </a:t>
            </a:r>
            <a:r>
              <a:rPr lang="en-US" sz="2000" dirty="0" err="1"/>
              <a:t>QuarkNet</a:t>
            </a:r>
            <a:r>
              <a:rPr lang="en-US" sz="2000" dirty="0"/>
              <a:t> in anticipation of a renewal in three years</a:t>
            </a:r>
          </a:p>
          <a:p>
            <a:pPr marL="0" indent="0" algn="l">
              <a:buClr>
                <a:srgbClr val="CC0033"/>
              </a:buClr>
            </a:pPr>
            <a:r>
              <a:rPr lang="en-US" sz="2400" dirty="0"/>
              <a:t>CMS</a:t>
            </a:r>
            <a:endParaRPr lang="en-US" sz="2400" dirty="0">
              <a:solidFill>
                <a:srgbClr val="CC0000"/>
              </a:solidFill>
            </a:endParaRPr>
          </a:p>
          <a:p>
            <a:pPr marL="463550" indent="-452438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C0000"/>
                </a:solidFill>
              </a:rPr>
              <a:t>$300k </a:t>
            </a:r>
            <a:r>
              <a:rPr lang="en-US" sz="2000" dirty="0"/>
              <a:t>of the total </a:t>
            </a:r>
            <a:r>
              <a:rPr lang="en-US" sz="2000" dirty="0">
                <a:solidFill>
                  <a:srgbClr val="CC0000"/>
                </a:solidFill>
              </a:rPr>
              <a:t>$750k </a:t>
            </a:r>
            <a:r>
              <a:rPr lang="en-US" sz="2000" dirty="0"/>
              <a:t>is at ND; Year 3 funds in early 2021; commitment for final two years</a:t>
            </a:r>
          </a:p>
          <a:p>
            <a:pPr marL="917575" indent="-509588" algn="l"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07987" indent="0" algn="l">
              <a:buClr>
                <a:srgbClr val="CC0033"/>
              </a:buClr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709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&amp; Comments 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8620"/>
            <a:ext cx="8229600" cy="4931228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Two interesting &amp; challenging years in the books</a:t>
            </a:r>
            <a:endParaRPr lang="en-US" sz="2600" dirty="0">
              <a:solidFill>
                <a:srgbClr val="CC0000"/>
              </a:solidFill>
            </a:endParaRPr>
          </a:p>
          <a:p>
            <a:pPr marL="0" indent="0" algn="l">
              <a:buClr>
                <a:srgbClr val="CC0033"/>
              </a:buClr>
            </a:pPr>
            <a:r>
              <a:rPr lang="en-US" sz="2400" dirty="0"/>
              <a:t>Spending on people has tracked the budget. We have been able to support our team full-time, even in the face of the COVID-19 pandemic.</a:t>
            </a:r>
          </a:p>
          <a:p>
            <a:pPr marL="463550" indent="-452438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C0000"/>
                </a:solidFill>
              </a:rPr>
              <a:t>Staff and fellows have been active and creative, adjusting to the situation; more on this later in the meeting</a:t>
            </a:r>
            <a:endParaRPr lang="en-US" sz="2000" dirty="0"/>
          </a:p>
          <a:p>
            <a:pPr marL="0" indent="0" algn="l">
              <a:buClr>
                <a:srgbClr val="CC0033"/>
              </a:buClr>
            </a:pPr>
            <a:r>
              <a:rPr lang="en-US" sz="2400" dirty="0"/>
              <a:t>Spending on centers is well under budget.</a:t>
            </a:r>
            <a:endParaRPr lang="en-US" sz="2400" dirty="0">
              <a:solidFill>
                <a:srgbClr val="CC0000"/>
              </a:solidFill>
            </a:endParaRPr>
          </a:p>
          <a:p>
            <a:pPr marL="463550" indent="-452438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C0000"/>
                </a:solidFill>
              </a:rPr>
              <a:t>We were cautious in Year 1 adapting to our new budget.</a:t>
            </a:r>
          </a:p>
          <a:p>
            <a:pPr marL="463550" indent="-452438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C0000"/>
                </a:solidFill>
              </a:rPr>
              <a:t>COVID-19 in Year 2</a:t>
            </a:r>
          </a:p>
          <a:p>
            <a:pPr marL="0" indent="0" algn="l">
              <a:buClr>
                <a:srgbClr val="CC0033"/>
              </a:buClr>
            </a:pPr>
            <a:r>
              <a:rPr lang="en-US" sz="2400" dirty="0"/>
              <a:t>We are well-positioned to provide an active, robust program for the next three years.</a:t>
            </a:r>
            <a:endParaRPr lang="en-US" sz="2400" dirty="0">
              <a:solidFill>
                <a:srgbClr val="CC0000"/>
              </a:solidFill>
            </a:endParaRPr>
          </a:p>
          <a:p>
            <a:pPr marL="917575" indent="-509588" algn="l">
              <a:buClr>
                <a:srgbClr val="CC0033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07987" indent="0" algn="l">
              <a:buClr>
                <a:srgbClr val="CC0033"/>
              </a:buClr>
            </a:pPr>
            <a:endParaRPr lang="en-US" sz="2000" dirty="0"/>
          </a:p>
          <a:p>
            <a:pPr marL="407987" indent="0" algn="l">
              <a:buClr>
                <a:srgbClr val="CC0033"/>
              </a:buClr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84610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94882E2A-933B-8E48-ADCE-6998E17798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92413" y="593725"/>
            <a:ext cx="5894387" cy="674688"/>
          </a:xfrm>
          <a:ln/>
        </p:spPr>
        <p:txBody>
          <a:bodyPr/>
          <a:lstStyle/>
          <a:p>
            <a:pPr algn="r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altLang="en-US" sz="3200" b="1">
                <a:solidFill>
                  <a:srgbClr val="000099"/>
                </a:solidFill>
                <a:latin typeface="Arial" panose="020B0604020202020204" pitchFamily="34" charset="0"/>
              </a:rPr>
              <a:t>IT Infrastructure</a:t>
            </a:r>
          </a:p>
        </p:txBody>
      </p:sp>
      <p:sp>
        <p:nvSpPr>
          <p:cNvPr id="3074" name="Text Box 2">
            <a:extLst>
              <a:ext uri="{FF2B5EF4-FFF2-40B4-BE49-F238E27FC236}">
                <a16:creationId xmlns:a16="http://schemas.microsoft.com/office/drawing/2014/main" id="{CAA941D8-4E6E-D942-A14F-799CC9370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5613"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1pPr>
            <a:lvl2pPr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2pPr>
            <a:lvl3pPr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3pPr>
            <a:lvl4pPr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4pPr>
            <a:lvl5pPr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9pPr>
          </a:lstStyle>
          <a:p>
            <a:pPr marL="12700" indent="-11113" algn="ctr" hangingPunct="1">
              <a:lnSpc>
                <a:spcPct val="100000"/>
              </a:lnSpc>
              <a:spcAft>
                <a:spcPts val="1200"/>
              </a:spcAft>
            </a:pPr>
            <a:r>
              <a:rPr lang="en-US" altLang="en-US" sz="2800" b="1" dirty="0">
                <a:solidFill>
                  <a:srgbClr val="000099"/>
                </a:solidFill>
              </a:rPr>
              <a:t>New Servers</a:t>
            </a:r>
          </a:p>
          <a:p>
            <a:pPr marL="12700" indent="-11113" hangingPunct="1">
              <a:lnSpc>
                <a:spcPct val="100000"/>
              </a:lnSpc>
              <a:spcAft>
                <a:spcPts val="1200"/>
              </a:spcAft>
            </a:pPr>
            <a:r>
              <a:rPr lang="en-US" altLang="en-US" sz="2400" b="1" dirty="0">
                <a:solidFill>
                  <a:srgbClr val="000099"/>
                </a:solidFill>
              </a:rPr>
              <a:t>IT services transitioning to new physical servers:</a:t>
            </a:r>
          </a:p>
          <a:p>
            <a:pPr marL="520700" indent="-519113" hangingPunct="1">
              <a:lnSpc>
                <a:spcPct val="100000"/>
              </a:lnSpc>
              <a:spcAft>
                <a:spcPts val="12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000099"/>
                </a:solidFill>
              </a:rPr>
              <a:t>Purchased through ND Physics</a:t>
            </a:r>
          </a:p>
          <a:p>
            <a:pPr marL="520700" indent="-519113" hangingPunct="1">
              <a:lnSpc>
                <a:spcPct val="100000"/>
              </a:lnSpc>
              <a:spcAft>
                <a:spcPts val="12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000099"/>
                </a:solidFill>
              </a:rPr>
              <a:t>Transfer ongoing: physics data, wiki done</a:t>
            </a:r>
          </a:p>
          <a:p>
            <a:pPr marL="520700" indent="-519113" hangingPunct="1">
              <a:lnSpc>
                <a:spcPct val="100000"/>
              </a:lnSpc>
              <a:spcAft>
                <a:spcPts val="12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000099"/>
                </a:solidFill>
              </a:rPr>
              <a:t>Housed at ND Center for Research Computing</a:t>
            </a:r>
          </a:p>
          <a:p>
            <a:pPr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</a:pPr>
            <a:endParaRPr lang="en-US" altLang="en-US" sz="2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259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FF0B4CED-3F12-EF43-8FB7-E9C2DE2817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92413" y="593725"/>
            <a:ext cx="5894387" cy="674688"/>
          </a:xfrm>
          <a:ln/>
        </p:spPr>
        <p:txBody>
          <a:bodyPr/>
          <a:lstStyle/>
          <a:p>
            <a:pPr algn="r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en-US" altLang="en-US" sz="3200" b="1">
                <a:solidFill>
                  <a:srgbClr val="000099"/>
                </a:solidFill>
                <a:latin typeface="Arial" panose="020B0604020202020204" pitchFamily="34" charset="0"/>
              </a:rPr>
              <a:t>IT Infrastructure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7466A2F7-5F0B-454B-8D02-4E19A3AFF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5613"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1pPr>
            <a:lvl2pPr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2pPr>
            <a:lvl3pPr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3pPr>
            <a:lvl4pPr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4pPr>
            <a:lvl5pPr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5pPr>
            <a:lvl6pPr marL="2514600" indent="-228600" defTabSz="45720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6pPr>
            <a:lvl7pPr marL="2971800" indent="-228600" defTabSz="45720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7pPr>
            <a:lvl8pPr marL="3429000" indent="-228600" defTabSz="45720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8pPr>
            <a:lvl9pPr marL="3886200" indent="-228600" defTabSz="45720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27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 Regular" charset="0"/>
                <a:cs typeface="Noto Sans CJK SC Regular" charset="0"/>
              </a:defRPr>
            </a:lvl9pPr>
          </a:lstStyle>
          <a:p>
            <a:pPr marL="12700" indent="-11113" algn="ctr" hangingPunct="1">
              <a:lnSpc>
                <a:spcPct val="100000"/>
              </a:lnSpc>
              <a:spcAft>
                <a:spcPts val="1200"/>
              </a:spcAft>
            </a:pPr>
            <a:r>
              <a:rPr lang="en-US" altLang="en-US" sz="2800" b="1" dirty="0" err="1">
                <a:solidFill>
                  <a:srgbClr val="000099"/>
                </a:solidFill>
              </a:rPr>
              <a:t>quarknet.org</a:t>
            </a:r>
            <a:endParaRPr lang="en-US" altLang="en-US" sz="2800" b="1" dirty="0">
              <a:solidFill>
                <a:srgbClr val="000099"/>
              </a:solidFill>
            </a:endParaRPr>
          </a:p>
          <a:p>
            <a:pPr marL="12700" indent="-11113" hangingPunct="1">
              <a:lnSpc>
                <a:spcPct val="100000"/>
              </a:lnSpc>
              <a:spcAft>
                <a:spcPts val="1200"/>
              </a:spcAft>
            </a:pPr>
            <a:r>
              <a:rPr lang="en-US" altLang="en-US" sz="2400" b="1" dirty="0">
                <a:solidFill>
                  <a:srgbClr val="000099"/>
                </a:solidFill>
              </a:rPr>
              <a:t>Primary </a:t>
            </a:r>
            <a:r>
              <a:rPr lang="en-US" altLang="en-US" sz="2400" b="1" dirty="0" err="1">
                <a:solidFill>
                  <a:srgbClr val="000099"/>
                </a:solidFill>
              </a:rPr>
              <a:t>QuarkNet</a:t>
            </a:r>
            <a:r>
              <a:rPr lang="en-US" altLang="en-US" sz="2400" b="1" dirty="0">
                <a:solidFill>
                  <a:srgbClr val="000099"/>
                </a:solidFill>
              </a:rPr>
              <a:t> website (currently Drupal 7):</a:t>
            </a:r>
          </a:p>
          <a:p>
            <a:pPr marL="520700" indent="-519113" hangingPunct="1">
              <a:lnSpc>
                <a:spcPct val="100000"/>
              </a:lnSpc>
              <a:spcAft>
                <a:spcPts val="12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000099"/>
                </a:solidFill>
              </a:rPr>
              <a:t>User data stored in spreadsheet uploaded to site database</a:t>
            </a:r>
          </a:p>
          <a:p>
            <a:pPr marL="520700" indent="-519113" hangingPunct="1">
              <a:lnSpc>
                <a:spcPct val="100000"/>
              </a:lnSpc>
              <a:spcAft>
                <a:spcPts val="12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000099"/>
                </a:solidFill>
              </a:rPr>
              <a:t>Some cleaning tasks remain.</a:t>
            </a:r>
          </a:p>
          <a:p>
            <a:pPr marL="520700" indent="-519113" hangingPunct="1">
              <a:lnSpc>
                <a:spcPct val="100000"/>
              </a:lnSpc>
              <a:spcAft>
                <a:spcPts val="12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000099"/>
                </a:solidFill>
              </a:rPr>
              <a:t>Upgrade to Drupal 9 planned for near future</a:t>
            </a:r>
          </a:p>
          <a:p>
            <a:pPr hangingPunct="1">
              <a:lnSpc>
                <a:spcPct val="100000"/>
              </a:lnSpc>
              <a:spcAft>
                <a:spcPts val="1200"/>
              </a:spcAft>
              <a:buClrTx/>
              <a:buSzTx/>
              <a:buFontTx/>
              <a:buNone/>
            </a:pPr>
            <a:endParaRPr lang="en-US" altLang="en-US" sz="2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9057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470</Words>
  <Application>Microsoft Macintosh PowerPoint</Application>
  <PresentationFormat>On-screen Show (4:3)</PresentationFormat>
  <Paragraphs>59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Office Theme</vt:lpstr>
      <vt:lpstr>QuarkNet Funding</vt:lpstr>
      <vt:lpstr>Spending through Year 2 </vt:lpstr>
      <vt:lpstr>Outlook for Years 3–5  </vt:lpstr>
      <vt:lpstr>Summary &amp; Comments </vt:lpstr>
      <vt:lpstr>IT Infrastructure</vt:lpstr>
      <vt:lpstr>IT Infrastructure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this go?</dc:title>
  <dc:creator>Marge Bardeen</dc:creator>
  <cp:lastModifiedBy>LaMargo A Gill</cp:lastModifiedBy>
  <cp:revision>88</cp:revision>
  <dcterms:created xsi:type="dcterms:W3CDTF">2012-03-16T12:43:17Z</dcterms:created>
  <dcterms:modified xsi:type="dcterms:W3CDTF">2020-10-26T18:48:11Z</dcterms:modified>
</cp:coreProperties>
</file>