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72" r:id="rId4"/>
    <p:sldId id="270" r:id="rId5"/>
    <p:sldId id="269" r:id="rId6"/>
    <p:sldId id="267" r:id="rId7"/>
    <p:sldId id="271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1E283"/>
    <a:srgbClr val="CC0000"/>
    <a:srgbClr val="CC0033"/>
    <a:srgbClr val="66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30" d="100"/>
          <a:sy n="130" d="100"/>
        </p:scale>
        <p:origin x="13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Helvetica" pitchFamily="2" charset="0"/>
              </a:defRPr>
            </a:lvl1pPr>
          </a:lstStyle>
          <a:p>
            <a:fld id="{D9BEC4D8-A434-2941-870A-0F2A1322718A}" type="datetimeFigureOut">
              <a:rPr lang="en-US" smtClean="0"/>
              <a:pPr/>
              <a:t>10/19/20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Helvetica" pitchFamily="2" charset="0"/>
              </a:defRPr>
            </a:lvl1pPr>
          </a:lstStyle>
          <a:p>
            <a:fld id="{E67475DA-77E0-EE43-B0A2-853C0619A2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16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Helvetica" pitchFamily="2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algn="ctr">
              <a:defRPr sz="2800" baseline="0"/>
            </a:lvl1pPr>
            <a:lvl2pPr marL="9525" indent="0">
              <a:buFontTx/>
              <a:buNone/>
              <a:tabLst/>
              <a:defRPr sz="2400" b="0" i="0" baseline="0">
                <a:latin typeface="Helvetica" pitchFamily="2" charset="0"/>
              </a:defRPr>
            </a:lvl2pPr>
            <a:lvl3pPr marL="349250" indent="-339725">
              <a:buFont typeface="Arial" panose="020B0604020202020204" pitchFamily="34" charset="0"/>
              <a:buChar char="•"/>
              <a:tabLst/>
              <a:defRPr baseline="0">
                <a:solidFill>
                  <a:srgbClr val="000099"/>
                </a:solidFill>
              </a:defRPr>
            </a:lvl3pPr>
          </a:lstStyle>
          <a:p>
            <a:pPr lvl="1"/>
            <a:r>
              <a:rPr lang="en-US" dirty="0"/>
              <a:t>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0" i="0" dirty="0">
              <a:latin typeface="Helvetica" pitchFamily="2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561907" y="6304002"/>
            <a:ext cx="51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>
                <a:solidFill>
                  <a:srgbClr val="000099"/>
                </a:solidFill>
                <a:latin typeface="Helvetica" pitchFamily="2" charset="0"/>
                <a:cs typeface="Arial"/>
              </a:rPr>
              <a:t>Adams, </a:t>
            </a:r>
            <a:r>
              <a:rPr lang="en-US" sz="1200" b="0" i="0" dirty="0" err="1">
                <a:solidFill>
                  <a:srgbClr val="000099"/>
                </a:solidFill>
                <a:latin typeface="Helvetica" pitchFamily="2" charset="0"/>
                <a:cs typeface="Arial"/>
              </a:rPr>
              <a:t>Hoppert</a:t>
            </a:r>
            <a:r>
              <a:rPr lang="en-US" sz="1200" b="0" i="0" dirty="0">
                <a:solidFill>
                  <a:srgbClr val="000099"/>
                </a:solidFill>
                <a:latin typeface="Helvetica" pitchFamily="2" charset="0"/>
                <a:cs typeface="Arial"/>
              </a:rPr>
              <a:t>, </a:t>
            </a:r>
            <a:r>
              <a:rPr lang="en-US" sz="1200" b="0" i="0" dirty="0" err="1">
                <a:solidFill>
                  <a:srgbClr val="000099"/>
                </a:solidFill>
                <a:latin typeface="Helvetica" pitchFamily="2" charset="0"/>
                <a:cs typeface="Arial"/>
              </a:rPr>
              <a:t>Peronja</a:t>
            </a:r>
            <a:r>
              <a:rPr lang="en-US" sz="1200" b="0" i="0" dirty="0">
                <a:solidFill>
                  <a:srgbClr val="000099"/>
                </a:solidFill>
                <a:latin typeface="Helvetica" pitchFamily="2" charset="0"/>
                <a:cs typeface="Arial"/>
              </a:rPr>
              <a:t>, 2020 Ad Board Meeting</a:t>
            </a:r>
            <a:endParaRPr lang="en-US" b="0" i="0" dirty="0">
              <a:latin typeface="Helvetica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dt="0"/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  <a:cs typeface="Arial" panose="020B0604020202020204" pitchFamily="34" charset="0"/>
              </a:rPr>
              <a:t>Cosmic Ray Program</a:t>
            </a:r>
            <a:endParaRPr lang="en-US" dirty="0">
              <a:solidFill>
                <a:srgbClr val="CC0000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923" y="1600200"/>
            <a:ext cx="8217878" cy="5128846"/>
          </a:xfrm>
        </p:spPr>
        <p:txBody>
          <a:bodyPr>
            <a:normAutofit fontScale="55000" lnSpcReduction="20000"/>
          </a:bodyPr>
          <a:lstStyle/>
          <a:p>
            <a:pPr marL="11113" indent="0">
              <a:lnSpc>
                <a:spcPct val="120000"/>
              </a:lnSpc>
            </a:pPr>
            <a:r>
              <a:rPr lang="en-US" sz="4400" dirty="0">
                <a:latin typeface="Helvetica" pitchFamily="2" charset="0"/>
                <a:cs typeface="Arial" panose="020B0604020202020204" pitchFamily="34" charset="0"/>
              </a:rPr>
              <a:t>Of </a:t>
            </a:r>
            <a:r>
              <a:rPr lang="en-US" sz="4400" dirty="0">
                <a:solidFill>
                  <a:srgbClr val="C00000"/>
                </a:solidFill>
                <a:latin typeface="Helvetica" pitchFamily="2" charset="0"/>
                <a:cs typeface="Arial" panose="020B0604020202020204" pitchFamily="34" charset="0"/>
              </a:rPr>
              <a:t>52</a:t>
            </a:r>
            <a:r>
              <a:rPr lang="en-US" sz="4400" dirty="0">
                <a:latin typeface="Helvetica" pitchFamily="2" charset="0"/>
                <a:cs typeface="Arial" panose="020B0604020202020204" pitchFamily="34" charset="0"/>
              </a:rPr>
              <a:t> centers, </a:t>
            </a:r>
            <a:r>
              <a:rPr lang="en-US" sz="4400" dirty="0">
                <a:solidFill>
                  <a:srgbClr val="C00000"/>
                </a:solidFill>
                <a:latin typeface="Helvetica" pitchFamily="2" charset="0"/>
                <a:cs typeface="Arial" panose="020B0604020202020204" pitchFamily="34" charset="0"/>
              </a:rPr>
              <a:t>47</a:t>
            </a:r>
            <a:r>
              <a:rPr lang="en-US" sz="4400" dirty="0">
                <a:latin typeface="Helvetica" pitchFamily="2" charset="0"/>
                <a:cs typeface="Arial" panose="020B0604020202020204" pitchFamily="34" charset="0"/>
              </a:rPr>
              <a:t> have hundreds of detectors (CRMDs) for experiments: muon flux; lifetime; speed.</a:t>
            </a:r>
          </a:p>
          <a:p>
            <a:pPr marL="11113" indent="0" algn="l">
              <a:lnSpc>
                <a:spcPct val="120000"/>
              </a:lnSpc>
            </a:pPr>
            <a:r>
              <a:rPr lang="en-US" sz="4200" dirty="0">
                <a:latin typeface="Helvetica" pitchFamily="2" charset="0"/>
                <a:cs typeface="Arial" panose="020B0604020202020204" pitchFamily="34" charset="0"/>
              </a:rPr>
              <a:t>High school long-term collaboration using the HEP model       </a:t>
            </a:r>
          </a:p>
          <a:p>
            <a:pPr marL="11113" indent="0" algn="l">
              <a:lnSpc>
                <a:spcPct val="120000"/>
              </a:lnSpc>
            </a:pPr>
            <a:r>
              <a:rPr lang="en-US" sz="4200" dirty="0">
                <a:latin typeface="Helvetica" pitchFamily="2" charset="0"/>
                <a:cs typeface="Arial" panose="020B0604020202020204" pitchFamily="34" charset="0"/>
              </a:rPr>
              <a:t>Inquiry-based learning with authentic research tasks</a:t>
            </a:r>
          </a:p>
          <a:p>
            <a:pPr marL="11113" indent="0" algn="l">
              <a:lnSpc>
                <a:spcPct val="120000"/>
              </a:lnSpc>
            </a:pPr>
            <a:r>
              <a:rPr lang="en-US" sz="4200" dirty="0">
                <a:latin typeface="Helvetica" pitchFamily="2" charset="0"/>
                <a:cs typeface="Arial" panose="020B0604020202020204" pitchFamily="34" charset="0"/>
              </a:rPr>
              <a:t>Fermilab </a:t>
            </a:r>
            <a:r>
              <a:rPr lang="en-US" sz="4200" dirty="0" err="1">
                <a:latin typeface="Helvetica" pitchFamily="2" charset="0"/>
                <a:cs typeface="Arial" panose="020B0604020202020204" pitchFamily="34" charset="0"/>
              </a:rPr>
              <a:t>QuarkNet</a:t>
            </a:r>
            <a:r>
              <a:rPr lang="en-US" sz="4200" dirty="0">
                <a:latin typeface="Helvetica" pitchFamily="2" charset="0"/>
                <a:cs typeface="Arial" panose="020B0604020202020204" pitchFamily="34" charset="0"/>
              </a:rPr>
              <a:t> Support – </a:t>
            </a:r>
            <a:r>
              <a:rPr lang="en-US" sz="4200" dirty="0">
                <a:solidFill>
                  <a:srgbClr val="C00000"/>
                </a:solidFill>
                <a:latin typeface="Helvetica" pitchFamily="2" charset="0"/>
                <a:cs typeface="Arial" panose="020B0604020202020204" pitchFamily="34" charset="0"/>
              </a:rPr>
              <a:t>3</a:t>
            </a:r>
            <a:r>
              <a:rPr lang="en-US" sz="4200" dirty="0">
                <a:latin typeface="Helvetica" pitchFamily="2" charset="0"/>
                <a:cs typeface="Arial" panose="020B0604020202020204" pitchFamily="34" charset="0"/>
              </a:rPr>
              <a:t> Half-Time Positions:</a:t>
            </a:r>
          </a:p>
          <a:p>
            <a:pPr marL="463550" lvl="1" indent="-452438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200" b="1" dirty="0">
                <a:latin typeface="Helvetica" pitchFamily="2" charset="0"/>
                <a:cs typeface="Arial" panose="020B0604020202020204" pitchFamily="34" charset="0"/>
              </a:rPr>
              <a:t>Hardware support</a:t>
            </a:r>
            <a:endParaRPr lang="en-US" sz="4200" b="1" dirty="0">
              <a:solidFill>
                <a:srgbClr val="CC0033"/>
              </a:solidFill>
              <a:latin typeface="Helvetica" pitchFamily="2" charset="0"/>
              <a:cs typeface="Arial" panose="020B0604020202020204" pitchFamily="34" charset="0"/>
            </a:endParaRPr>
          </a:p>
          <a:p>
            <a:pPr marL="463550" lvl="1" indent="-452438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200" b="1" dirty="0">
                <a:latin typeface="Helvetica" pitchFamily="2" charset="0"/>
                <a:cs typeface="Arial" panose="020B0604020202020204" pitchFamily="34" charset="0"/>
              </a:rPr>
              <a:t>Cosmic ray </a:t>
            </a:r>
            <a:r>
              <a:rPr lang="en-US" sz="4200" b="1" dirty="0">
                <a:cs typeface="Arial" panose="020B0604020202020204" pitchFamily="34" charset="0"/>
              </a:rPr>
              <a:t>c</a:t>
            </a:r>
            <a:r>
              <a:rPr lang="en-US" sz="4200" b="1" dirty="0">
                <a:latin typeface="Helvetica" pitchFamily="2" charset="0"/>
                <a:cs typeface="Arial" panose="020B0604020202020204" pitchFamily="34" charset="0"/>
              </a:rPr>
              <a:t>oordinator/teacher</a:t>
            </a:r>
          </a:p>
          <a:p>
            <a:pPr marL="463550" lvl="1" indent="-452438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200" b="1" dirty="0">
                <a:latin typeface="Helvetica" pitchFamily="2" charset="0"/>
                <a:cs typeface="Arial" panose="020B0604020202020204" pitchFamily="34" charset="0"/>
              </a:rPr>
              <a:t>IT &amp; analysis </a:t>
            </a:r>
            <a:r>
              <a:rPr lang="en-US" sz="4200" b="1" dirty="0">
                <a:cs typeface="Arial" panose="020B0604020202020204" pitchFamily="34" charset="0"/>
              </a:rPr>
              <a:t>t</a:t>
            </a:r>
            <a:r>
              <a:rPr lang="en-US" sz="4200" b="1" dirty="0">
                <a:latin typeface="Helvetica" pitchFamily="2" charset="0"/>
                <a:cs typeface="Arial" panose="020B0604020202020204" pitchFamily="34" charset="0"/>
              </a:rPr>
              <a:t>ools </a:t>
            </a:r>
            <a:r>
              <a:rPr lang="en-US" sz="4200" b="1" dirty="0">
                <a:cs typeface="Arial" panose="020B0604020202020204" pitchFamily="34" charset="0"/>
              </a:rPr>
              <a:t>s</a:t>
            </a:r>
            <a:r>
              <a:rPr lang="en-US" sz="4200" b="1" dirty="0">
                <a:latin typeface="Helvetica" pitchFamily="2" charset="0"/>
                <a:cs typeface="Arial" panose="020B0604020202020204" pitchFamily="34" charset="0"/>
              </a:rPr>
              <a:t>upport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Cosmic Ray e-Lab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286"/>
            <a:ext cx="8229600" cy="4835769"/>
          </a:xfrm>
        </p:spPr>
        <p:txBody>
          <a:bodyPr>
            <a:normAutofit/>
          </a:bodyPr>
          <a:lstStyle/>
          <a:p>
            <a:pPr marL="7938" indent="0">
              <a:spcAft>
                <a:spcPts val="600"/>
              </a:spcAft>
            </a:pPr>
            <a:r>
              <a:rPr lang="en-US" sz="2400" dirty="0"/>
              <a:t>Analysis Tools </a:t>
            </a:r>
          </a:p>
          <a:p>
            <a:pPr marL="463550" indent="-455613" algn="l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Encourage new research ideas with IT maintenance &amp; e-Lab design. </a:t>
            </a:r>
          </a:p>
          <a:p>
            <a:pPr marL="463550" indent="-455613" algn="l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Serve high schools without CRMDs (</a:t>
            </a:r>
            <a:r>
              <a:rPr lang="en-US" sz="1800" dirty="0">
                <a:solidFill>
                  <a:srgbClr val="C00000"/>
                </a:solidFill>
              </a:rPr>
              <a:t>500k</a:t>
            </a:r>
            <a:r>
              <a:rPr lang="en-US" sz="1800" dirty="0"/>
              <a:t> logins).</a:t>
            </a:r>
          </a:p>
          <a:p>
            <a:pPr marL="463550" indent="-455613" algn="l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Existing data in e-Lab: </a:t>
            </a:r>
            <a:r>
              <a:rPr lang="en-US" sz="1800" dirty="0">
                <a:solidFill>
                  <a:srgbClr val="C00000"/>
                </a:solidFill>
              </a:rPr>
              <a:t>106,000</a:t>
            </a:r>
            <a:r>
              <a:rPr lang="en-US" sz="1800" dirty="0"/>
              <a:t> CRMD files (DAQ days)</a:t>
            </a:r>
          </a:p>
          <a:p>
            <a:pPr marL="463550" indent="-455613" algn="l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2400" dirty="0"/>
              <a:t>Develop new tools &amp; enhancements that users request/need. </a:t>
            </a:r>
          </a:p>
          <a:p>
            <a:pPr marL="463550" lvl="1" indent="-4540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Rates for Eclipse Project (</a:t>
            </a:r>
            <a:r>
              <a:rPr lang="en-US" sz="1800" b="1" dirty="0">
                <a:solidFill>
                  <a:srgbClr val="C00000"/>
                </a:solidFill>
              </a:rPr>
              <a:t>&gt;30 </a:t>
            </a:r>
            <a:r>
              <a:rPr lang="en-US" sz="1800" b="1" dirty="0"/>
              <a:t>U.S. schools joint project)</a:t>
            </a:r>
          </a:p>
          <a:p>
            <a:pPr marL="463550" lvl="1" indent="-4540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Shower module for cosmic ray air showers</a:t>
            </a:r>
          </a:p>
          <a:p>
            <a:pPr marL="463550" lvl="1" indent="-4540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Rate versus pressure (CME search &amp; storm tracking)</a:t>
            </a:r>
          </a:p>
          <a:p>
            <a:pPr marL="463550" lvl="1" indent="-4540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Improve Muon Lifetime user interface (ongoing)</a:t>
            </a:r>
          </a:p>
          <a:p>
            <a:pPr marL="463550" lvl="1" indent="-4540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Integrate Muon Underground Shielding Experiment (MUSE) data.</a:t>
            </a:r>
          </a:p>
          <a:p>
            <a:pPr marL="917575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318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e-Lab Progress This Year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7492"/>
          </a:xfrm>
        </p:spPr>
        <p:txBody>
          <a:bodyPr>
            <a:normAutofit/>
          </a:bodyPr>
          <a:lstStyle/>
          <a:p>
            <a:pPr lvl="1"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2447925" algn="l"/>
              </a:tabLst>
            </a:pPr>
            <a:r>
              <a:rPr lang="en-US" sz="2600" b="1" dirty="0">
                <a:latin typeface="Helvetica" pitchFamily="2" charset="0"/>
              </a:rPr>
              <a:t>In Addition to COVID Response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latin typeface="Helvetica" pitchFamily="2" charset="0"/>
              </a:rPr>
              <a:t>Monitor data uploads; fix files with incorrect dates.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latin typeface="Helvetica" pitchFamily="2" charset="0"/>
              </a:rPr>
              <a:t>Add absolute time to modified Shower.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latin typeface="Helvetica" pitchFamily="2" charset="0"/>
              </a:rPr>
              <a:t>Repair Lifetime decay selection &amp; fitting.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CC0033"/>
              </a:buClr>
            </a:pPr>
            <a:r>
              <a:rPr lang="en-US" sz="2200" b="1" dirty="0">
                <a:latin typeface="Helvetica" pitchFamily="2" charset="0"/>
              </a:rPr>
              <a:t>Test Notre Dame Cosmic Watch prototype. </a:t>
            </a:r>
          </a:p>
        </p:txBody>
      </p:sp>
    </p:spTree>
    <p:extLst>
      <p:ext uri="{BB962C8B-B14F-4D97-AF65-F5344CB8AC3E}">
        <p14:creationId xmlns:p14="http://schemas.microsoft.com/office/powerpoint/2010/main" val="140546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2C779-2930-B94D-815B-D27280EA7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Last Two Years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462C2-7860-DD4E-B958-B7506BC47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2287"/>
            <a:ext cx="8229600" cy="541020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</a:pPr>
            <a:r>
              <a:rPr lang="en-US" sz="3800" dirty="0"/>
              <a:t>Three Eras: Before GPS </a:t>
            </a:r>
            <a:r>
              <a:rPr lang="en-US" sz="4000" dirty="0"/>
              <a:t>–</a:t>
            </a:r>
            <a:r>
              <a:rPr lang="en-US" sz="3800" dirty="0"/>
              <a:t> After GPS </a:t>
            </a:r>
            <a:r>
              <a:rPr lang="en-US" sz="4000" dirty="0"/>
              <a:t>–</a:t>
            </a:r>
            <a:r>
              <a:rPr lang="en-US" sz="3800" dirty="0"/>
              <a:t> COVID</a:t>
            </a:r>
          </a:p>
          <a:p>
            <a:pPr marL="1092200" indent="-1081088" algn="l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6 April 19: U.S. GPS hardware failure – Interrupted uploads; firmware update reprogrammed, mostly by Dave at FNAL (</a:t>
            </a:r>
            <a:r>
              <a:rPr lang="en-US" dirty="0">
                <a:solidFill>
                  <a:srgbClr val="C00000"/>
                </a:solidFill>
              </a:rPr>
              <a:t>175</a:t>
            </a:r>
            <a:r>
              <a:rPr lang="en-US" dirty="0"/>
              <a:t> units).</a:t>
            </a:r>
          </a:p>
          <a:p>
            <a:pPr marL="1092200" indent="-1081088" algn="l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March 20: COVID-19 – Very limited access to CRMDs; teachers in survival mode; don’t ask too much.</a:t>
            </a:r>
          </a:p>
          <a:p>
            <a:pPr marL="0" indent="0" algn="l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DAQ/Uploads Comparison for 6-Month Periods Apr.–Oct.:</a:t>
            </a:r>
          </a:p>
          <a:p>
            <a:pPr marL="454025" lvl="1" indent="-457200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2505075" algn="l"/>
              </a:tabLst>
            </a:pPr>
            <a:r>
              <a:rPr lang="en-US" sz="2900" b="1" dirty="0"/>
              <a:t>&lt; GPS failure	Apr.</a:t>
            </a:r>
            <a:r>
              <a:rPr lang="en-US" sz="3200" b="1" dirty="0"/>
              <a:t>–</a:t>
            </a:r>
            <a:r>
              <a:rPr lang="en-US" sz="2900" b="1" dirty="0"/>
              <a:t>Oct. 2018     </a:t>
            </a:r>
            <a:r>
              <a:rPr lang="en-US" sz="2900" b="1" dirty="0">
                <a:solidFill>
                  <a:srgbClr val="C00000"/>
                </a:solidFill>
              </a:rPr>
              <a:t>74</a:t>
            </a:r>
            <a:r>
              <a:rPr lang="en-US" sz="2900" b="1" dirty="0"/>
              <a:t> DAQs/</a:t>
            </a:r>
            <a:r>
              <a:rPr lang="en-US" sz="2900" b="1" dirty="0">
                <a:solidFill>
                  <a:srgbClr val="C00000"/>
                </a:solidFill>
              </a:rPr>
              <a:t>2,860</a:t>
            </a:r>
            <a:r>
              <a:rPr lang="en-US" sz="2900" b="1" dirty="0"/>
              <a:t> uploads</a:t>
            </a:r>
          </a:p>
          <a:p>
            <a:pPr marL="454025" lvl="1" indent="-457200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2505075" algn="l"/>
              </a:tabLst>
            </a:pPr>
            <a:r>
              <a:rPr lang="en-US" sz="2900" b="1" dirty="0"/>
              <a:t>&gt; GPS failure	Apr.</a:t>
            </a:r>
            <a:r>
              <a:rPr lang="en-US" sz="2800" b="1" dirty="0"/>
              <a:t>–</a:t>
            </a:r>
            <a:r>
              <a:rPr lang="en-US" sz="2900" b="1" dirty="0"/>
              <a:t>Oct. 2019     </a:t>
            </a:r>
            <a:r>
              <a:rPr lang="en-US" sz="2900" b="1" dirty="0">
                <a:solidFill>
                  <a:srgbClr val="C00000"/>
                </a:solidFill>
              </a:rPr>
              <a:t>66</a:t>
            </a:r>
            <a:r>
              <a:rPr lang="en-US" sz="2900" b="1" dirty="0"/>
              <a:t> DAQs/</a:t>
            </a:r>
            <a:r>
              <a:rPr lang="en-US" sz="2900" b="1" dirty="0">
                <a:solidFill>
                  <a:srgbClr val="C00000"/>
                </a:solidFill>
              </a:rPr>
              <a:t>2,173</a:t>
            </a:r>
            <a:r>
              <a:rPr lang="en-US" sz="2900" b="1" dirty="0"/>
              <a:t> uploads</a:t>
            </a:r>
          </a:p>
          <a:p>
            <a:pPr marL="454025" lvl="1" indent="-457200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2505075" algn="l"/>
              </a:tabLst>
            </a:pPr>
            <a:r>
              <a:rPr lang="en-US" sz="2900" b="1" dirty="0"/>
              <a:t>COVID	Apr.</a:t>
            </a:r>
            <a:r>
              <a:rPr lang="en-US" sz="2800" b="1" dirty="0"/>
              <a:t>–</a:t>
            </a:r>
            <a:r>
              <a:rPr lang="en-US" sz="2900" b="1" dirty="0"/>
              <a:t>Oct. 2020     </a:t>
            </a:r>
            <a:r>
              <a:rPr lang="en-US" sz="2900" b="1" dirty="0">
                <a:solidFill>
                  <a:srgbClr val="C00000"/>
                </a:solidFill>
              </a:rPr>
              <a:t>27</a:t>
            </a:r>
            <a:r>
              <a:rPr lang="en-US" sz="2900" b="1" dirty="0"/>
              <a:t> DAQs/</a:t>
            </a:r>
            <a:r>
              <a:rPr lang="en-US" sz="2900" b="1" dirty="0">
                <a:solidFill>
                  <a:srgbClr val="C00000"/>
                </a:solidFill>
              </a:rPr>
              <a:t>2,733</a:t>
            </a:r>
            <a:r>
              <a:rPr lang="en-US" sz="2900" b="1" dirty="0"/>
              <a:t> uploads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Conclusions:</a:t>
            </a:r>
          </a:p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Most data uploaders remained active after GPS failure. </a:t>
            </a:r>
          </a:p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During COVID, fewer but more active users! </a:t>
            </a:r>
          </a:p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2,182</a:t>
            </a:r>
            <a:r>
              <a:rPr lang="en-US" dirty="0"/>
              <a:t> analyses in last month from </a:t>
            </a:r>
            <a:r>
              <a:rPr lang="en-US" dirty="0">
                <a:solidFill>
                  <a:srgbClr val="C00000"/>
                </a:solidFill>
              </a:rPr>
              <a:t>23</a:t>
            </a:r>
            <a:r>
              <a:rPr lang="en-US" dirty="0"/>
              <a:t> groups; </a:t>
            </a:r>
            <a:r>
              <a:rPr lang="en-US" dirty="0">
                <a:solidFill>
                  <a:srgbClr val="C00000"/>
                </a:solidFill>
              </a:rPr>
              <a:t>26</a:t>
            </a:r>
            <a:r>
              <a:rPr lang="en-US" dirty="0"/>
              <a:t> DAQs (from new tool)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29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Projects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3495"/>
            <a:ext cx="8229600" cy="5328138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itchFamily="2" charset="0"/>
              </a:rPr>
              <a:t>Expand simple e-Lab analyses to offer customized data taking upon request; serve those without CRMDs; university labs?</a:t>
            </a:r>
          </a:p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itchFamily="2" charset="0"/>
              </a:rPr>
              <a:t>Inexpensive detector (Cosmic Watch or OSECHI) – Establish requirements for classroom use; work with expert users; build &amp; evaluate next prototype; build classroom set.</a:t>
            </a:r>
          </a:p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itchFamily="2" charset="0"/>
              </a:rPr>
              <a:t>Post-Processing – More complex analyses by coding fellows</a:t>
            </a:r>
          </a:p>
          <a:p>
            <a:pPr marL="917575" indent="-454025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itchFamily="2" charset="0"/>
              </a:rPr>
              <a:t>Upward Muon Search; Shower Direction Reconstruction</a:t>
            </a:r>
          </a:p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itchFamily="2" charset="0"/>
              </a:rPr>
              <a:t>g-2 at home </a:t>
            </a:r>
          </a:p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itchFamily="2" charset="0"/>
              </a:rPr>
              <a:t>Pyramid Archaeometry at </a:t>
            </a:r>
            <a:r>
              <a:rPr lang="en-US" sz="2600" dirty="0" err="1">
                <a:latin typeface="Helvetica" pitchFamily="2" charset="0"/>
              </a:rPr>
              <a:t>Chichen</a:t>
            </a:r>
            <a:r>
              <a:rPr lang="en-US" sz="2600" dirty="0">
                <a:latin typeface="Helvetica" pitchFamily="2" charset="0"/>
              </a:rPr>
              <a:t> Itza has NSF provisional approval. </a:t>
            </a:r>
            <a:r>
              <a:rPr lang="en-US" sz="2600" dirty="0" err="1">
                <a:latin typeface="Helvetica" pitchFamily="2" charset="0"/>
              </a:rPr>
              <a:t>QuarkNet</a:t>
            </a:r>
            <a:r>
              <a:rPr lang="en-US" sz="2600" dirty="0">
                <a:latin typeface="Helvetica" pitchFamily="2" charset="0"/>
              </a:rPr>
              <a:t> will host data: Chicago State U. (Black students) &amp; Dominican U. (Hispanic students); Detector – 2024 Solar Eclipse.</a:t>
            </a:r>
          </a:p>
          <a:p>
            <a:pPr marL="457200" indent="-45720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latin typeface="Helvetica" pitchFamily="2" charset="0"/>
              </a:rPr>
              <a:t>American Indian Center in Chicago </a:t>
            </a:r>
            <a:r>
              <a:rPr lang="en-US" sz="2600" b="1" dirty="0"/>
              <a:t>                                      </a:t>
            </a:r>
            <a:r>
              <a:rPr lang="en-US" sz="2600" b="1" dirty="0">
                <a:latin typeface="Helvetica" pitchFamily="2" charset="0"/>
              </a:rPr>
              <a:t>(FNAL project; may offer cosmic </a:t>
            </a:r>
            <a:r>
              <a:rPr lang="en-US" sz="2600" b="1" dirty="0"/>
              <a:t>r</a:t>
            </a:r>
            <a:r>
              <a:rPr lang="en-US" sz="2600" b="1" dirty="0">
                <a:latin typeface="Helvetica" pitchFamily="2" charset="0"/>
              </a:rPr>
              <a:t>ay mentorship.) </a:t>
            </a:r>
          </a:p>
          <a:p>
            <a:pPr marL="0" indent="0">
              <a:lnSpc>
                <a:spcPct val="140000"/>
              </a:lnSpc>
            </a:pPr>
            <a:endParaRPr lang="en-US" dirty="0"/>
          </a:p>
          <a:p>
            <a:pPr marL="917575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598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Fellows &amp; Special Projects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707" y="162188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</a:pPr>
            <a:r>
              <a:rPr lang="en-US" sz="3100" dirty="0"/>
              <a:t>Cosmic Ray Fellows &amp; Staff Spawn Exciting Projects.</a:t>
            </a:r>
          </a:p>
          <a:p>
            <a:pPr marL="463550" lvl="1" indent="-45243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 </a:t>
            </a:r>
            <a:r>
              <a:rPr lang="en-US" sz="2600" b="1" dirty="0"/>
              <a:t>International Muon Week (CU; JHU)</a:t>
            </a:r>
          </a:p>
          <a:p>
            <a:pPr marL="463550" lvl="1" indent="-45243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b="1" dirty="0"/>
              <a:t> Storm Tracking (KSU; UPRM; HI)</a:t>
            </a:r>
          </a:p>
          <a:p>
            <a:pPr marL="463550" lvl="1" indent="-45243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b="1" dirty="0"/>
              <a:t> Solar Eclipse 2017 (UIC plus many around U.S.)</a:t>
            </a:r>
          </a:p>
          <a:p>
            <a:pPr marL="463550" lvl="1" indent="-45243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b="1" dirty="0"/>
              <a:t> MUSE 2019 – Cosmic rays in MINOS tunnel (UIC) </a:t>
            </a:r>
          </a:p>
          <a:p>
            <a:pPr marL="463550" lvl="2" indent="-45243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300" dirty="0"/>
              <a:t>First proposal to Fermilab from a high school group</a:t>
            </a:r>
          </a:p>
          <a:p>
            <a:pPr marL="463550" lvl="2" indent="-45243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300" dirty="0"/>
              <a:t>Link between </a:t>
            </a:r>
            <a:r>
              <a:rPr lang="en-US" sz="2300" dirty="0" err="1"/>
              <a:t>Cosmics</a:t>
            </a:r>
            <a:r>
              <a:rPr lang="en-US" sz="2300" dirty="0"/>
              <a:t> &amp; FNAL’s focus on neutrinos</a:t>
            </a:r>
          </a:p>
          <a:p>
            <a:pPr marL="463550" lvl="1" indent="-45243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b="1" dirty="0"/>
              <a:t>g-2 (CU, future)</a:t>
            </a:r>
          </a:p>
          <a:p>
            <a:pPr marL="0" indent="0" algn="l">
              <a:lnSpc>
                <a:spcPct val="120000"/>
              </a:lnSpc>
              <a:spcAft>
                <a:spcPts val="600"/>
              </a:spcAft>
            </a:pPr>
            <a:r>
              <a:rPr lang="en-US" sz="2600" dirty="0"/>
              <a:t>Some results were presented at conferences.</a:t>
            </a:r>
          </a:p>
          <a:p>
            <a:pPr marL="0" indent="0" algn="l">
              <a:lnSpc>
                <a:spcPct val="120000"/>
              </a:lnSpc>
              <a:spcAft>
                <a:spcPts val="600"/>
              </a:spcAft>
            </a:pPr>
            <a:r>
              <a:rPr lang="en-US" sz="2600" dirty="0"/>
              <a:t>Fellows developed virtual workshop; ran one over summer.</a:t>
            </a:r>
          </a:p>
        </p:txBody>
      </p:sp>
    </p:spTree>
    <p:extLst>
      <p:ext uri="{BB962C8B-B14F-4D97-AF65-F5344CB8AC3E}">
        <p14:creationId xmlns:p14="http://schemas.microsoft.com/office/powerpoint/2010/main" val="2657909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Cosmic Rays </a:t>
            </a:r>
            <a:r>
              <a:rPr lang="mr-IN" dirty="0"/>
              <a:t>–</a:t>
            </a:r>
            <a:r>
              <a:rPr lang="en-US" dirty="0"/>
              <a:t> International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30188" indent="-230188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Global Outreach Activities </a:t>
            </a:r>
          </a:p>
          <a:p>
            <a:pPr marL="230188" indent="-230188" algn="l">
              <a:lnSpc>
                <a:spcPct val="110000"/>
              </a:lnSpc>
              <a:spcAft>
                <a:spcPts val="600"/>
              </a:spcAft>
            </a:pPr>
            <a:r>
              <a:rPr lang="en-US" sz="2200" b="1" dirty="0"/>
              <a:t>IPPOG </a:t>
            </a:r>
            <a:r>
              <a:rPr lang="mr-IN" sz="2200" b="1" dirty="0"/>
              <a:t>–</a:t>
            </a:r>
            <a:r>
              <a:rPr lang="en-US" sz="2200" b="1" dirty="0"/>
              <a:t> Global </a:t>
            </a:r>
            <a:r>
              <a:rPr lang="en-US" sz="2200" b="1" dirty="0" err="1"/>
              <a:t>Cosmics</a:t>
            </a:r>
            <a:r>
              <a:rPr lang="en-US" sz="2200" b="1" dirty="0"/>
              <a:t> follows masterclass examples.</a:t>
            </a:r>
          </a:p>
          <a:p>
            <a:pPr marL="11112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b="1" dirty="0"/>
              <a:t>International Cosmic Day (DESY) in November</a:t>
            </a:r>
          </a:p>
          <a:p>
            <a:pPr marL="11112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b="1" dirty="0"/>
              <a:t>International Muon Week (</a:t>
            </a:r>
            <a:r>
              <a:rPr lang="en-US" sz="2200" b="1" dirty="0" err="1"/>
              <a:t>QuarkNet</a:t>
            </a:r>
            <a:r>
              <a:rPr lang="en-US" sz="2200" b="1" dirty="0"/>
              <a:t>-Fermilab) in March (fellows run) </a:t>
            </a:r>
          </a:p>
          <a:p>
            <a:pPr marL="11112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b="1" dirty="0"/>
              <a:t>Eclipse Project 2017 (</a:t>
            </a:r>
            <a:r>
              <a:rPr lang="en-US" sz="2200" b="1" dirty="0">
                <a:solidFill>
                  <a:srgbClr val="C00000"/>
                </a:solidFill>
              </a:rPr>
              <a:t>30</a:t>
            </a:r>
            <a:r>
              <a:rPr lang="en-US" sz="2200" b="1" dirty="0"/>
              <a:t> U.S. high schools plus several non-U.S. locations)</a:t>
            </a:r>
          </a:p>
          <a:p>
            <a:pPr marL="11112"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200" b="1" dirty="0"/>
              <a:t>Teacher presentations at AAPT &amp; ICRC2019</a:t>
            </a:r>
            <a:endParaRPr lang="en-US" b="1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DAQ Licensing (Goodwill for FNAL)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C00000"/>
                </a:solidFill>
              </a:rPr>
              <a:t>400</a:t>
            </a:r>
            <a:r>
              <a:rPr lang="en-US" sz="2200" b="1" dirty="0"/>
              <a:t> DAQs in </a:t>
            </a:r>
            <a:r>
              <a:rPr lang="en-US" sz="2200" b="1" dirty="0">
                <a:solidFill>
                  <a:srgbClr val="C00000"/>
                </a:solidFill>
              </a:rPr>
              <a:t>31</a:t>
            </a:r>
            <a:r>
              <a:rPr lang="en-US" sz="2200" b="1" dirty="0"/>
              <a:t> countries used for outreach &amp; research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b="1" dirty="0"/>
              <a:t>Uploads from </a:t>
            </a:r>
            <a:r>
              <a:rPr lang="en-US" sz="2200" b="1" dirty="0">
                <a:solidFill>
                  <a:srgbClr val="C00000"/>
                </a:solidFill>
              </a:rPr>
              <a:t>92</a:t>
            </a:r>
            <a:r>
              <a:rPr lang="en-US" sz="2200" b="1" dirty="0"/>
              <a:t> DAQs in </a:t>
            </a:r>
            <a:r>
              <a:rPr lang="en-US" sz="2200" b="1" dirty="0">
                <a:solidFill>
                  <a:srgbClr val="C00000"/>
                </a:solidFill>
              </a:rPr>
              <a:t>27</a:t>
            </a:r>
            <a:r>
              <a:rPr lang="en-US" sz="2200" b="1" dirty="0"/>
              <a:t> countries</a:t>
            </a:r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5403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7492"/>
          </a:xfrm>
        </p:spPr>
        <p:txBody>
          <a:bodyPr>
            <a:normAutofit fontScale="92500"/>
          </a:bodyPr>
          <a:lstStyle/>
          <a:p>
            <a:pPr lvl="1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b="1" dirty="0">
                <a:latin typeface="Helvetica" pitchFamily="2" charset="0"/>
              </a:rPr>
              <a:t>COVID Response</a:t>
            </a:r>
          </a:p>
          <a:p>
            <a:pPr marL="11113"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395288" algn="l"/>
              </a:tabLst>
            </a:pPr>
            <a:r>
              <a:rPr lang="en-US" sz="2200" b="1" dirty="0">
                <a:latin typeface="Helvetica" pitchFamily="2" charset="0"/>
              </a:rPr>
              <a:t>Created simple experiments using existing data </a:t>
            </a:r>
            <a:r>
              <a:rPr lang="en-US" sz="2200" b="1" dirty="0"/>
              <a:t>&amp;</a:t>
            </a:r>
            <a:r>
              <a:rPr lang="en-US" sz="2200" b="1" dirty="0">
                <a:latin typeface="Helvetica" pitchFamily="2" charset="0"/>
              </a:rPr>
              <a:t> e-Lab analyses.</a:t>
            </a:r>
          </a:p>
          <a:p>
            <a:pPr marL="11113"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395288" algn="l"/>
              </a:tabLst>
            </a:pPr>
            <a:r>
              <a:rPr lang="en-US" sz="2200" b="1" dirty="0">
                <a:latin typeface="Helvetica" pitchFamily="2" charset="0"/>
              </a:rPr>
              <a:t>Collected standard data sets for classroom use; teachers moved CRMDs home.</a:t>
            </a:r>
          </a:p>
          <a:p>
            <a:pPr marL="11113"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395288" algn="l"/>
              </a:tabLst>
            </a:pPr>
            <a:r>
              <a:rPr lang="en-US" sz="2200" b="1" dirty="0">
                <a:latin typeface="Helvetica" pitchFamily="2" charset="0"/>
              </a:rPr>
              <a:t>Lecture/Activity on how to perform several e-Lab experiments: muon speed; rates; lifetime</a:t>
            </a:r>
          </a:p>
          <a:p>
            <a:pPr marL="11113"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395288" algn="l"/>
              </a:tabLst>
            </a:pPr>
            <a:r>
              <a:rPr lang="en-US" sz="2200" b="1" dirty="0">
                <a:latin typeface="Helvetica" pitchFamily="2" charset="0"/>
              </a:rPr>
              <a:t>New tool to monitor files accessed by users</a:t>
            </a:r>
          </a:p>
          <a:p>
            <a:pPr marL="11113"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395288" algn="l"/>
              </a:tabLst>
            </a:pPr>
            <a:r>
              <a:rPr lang="en-US" sz="2200" b="1" dirty="0">
                <a:latin typeface="Helvetica" pitchFamily="2" charset="0"/>
              </a:rPr>
              <a:t>Fellows developed virtual cosmic workshop (</a:t>
            </a:r>
            <a:r>
              <a:rPr lang="en-US" sz="2200" b="1" dirty="0">
                <a:solidFill>
                  <a:srgbClr val="C00000"/>
                </a:solidFill>
                <a:latin typeface="Helvetica" pitchFamily="2" charset="0"/>
              </a:rPr>
              <a:t>1</a:t>
            </a:r>
            <a:r>
              <a:rPr lang="en-US" sz="2200" b="1" dirty="0">
                <a:latin typeface="Helvetica" pitchFamily="2" charset="0"/>
              </a:rPr>
              <a:t> summer workshop; virtual template customized for </a:t>
            </a:r>
            <a:r>
              <a:rPr lang="en-US" sz="2200" b="1" dirty="0">
                <a:solidFill>
                  <a:srgbClr val="C00000"/>
                </a:solidFill>
                <a:latin typeface="Helvetica" pitchFamily="2" charset="0"/>
              </a:rPr>
              <a:t>1-</a:t>
            </a:r>
            <a:r>
              <a:rPr lang="en-US" sz="2200" b="1" dirty="0">
                <a:latin typeface="Helvetica" pitchFamily="2" charset="0"/>
              </a:rPr>
              <a:t> to </a:t>
            </a:r>
            <a:r>
              <a:rPr lang="en-US" sz="2200" b="1" dirty="0">
                <a:solidFill>
                  <a:srgbClr val="C00000"/>
                </a:solidFill>
                <a:latin typeface="Helvetica" pitchFamily="2" charset="0"/>
              </a:rPr>
              <a:t>5</a:t>
            </a:r>
            <a:r>
              <a:rPr lang="en-US" sz="2200" b="1" dirty="0">
                <a:latin typeface="Helvetica" pitchFamily="2" charset="0"/>
              </a:rPr>
              <a:t>-day workshops).</a:t>
            </a:r>
          </a:p>
        </p:txBody>
      </p:sp>
    </p:spTree>
    <p:extLst>
      <p:ext uri="{BB962C8B-B14F-4D97-AF65-F5344CB8AC3E}">
        <p14:creationId xmlns:p14="http://schemas.microsoft.com/office/powerpoint/2010/main" val="4235404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5179</TotalTime>
  <Words>719</Words>
  <Application>Microsoft Macintosh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Helvetica</vt:lpstr>
      <vt:lpstr>Office Theme</vt:lpstr>
      <vt:lpstr>Cosmic Ray Program</vt:lpstr>
      <vt:lpstr>Cosmic Ray e-Lab</vt:lpstr>
      <vt:lpstr>e-Lab Progress This Year</vt:lpstr>
      <vt:lpstr>Usage Last Two Years</vt:lpstr>
      <vt:lpstr>Future Projects</vt:lpstr>
      <vt:lpstr>Fellows &amp; Special Projects</vt:lpstr>
      <vt:lpstr>Cosmic Rays – International</vt:lpstr>
      <vt:lpstr>COVID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LaMargo A Gill</cp:lastModifiedBy>
  <cp:revision>143</cp:revision>
  <dcterms:created xsi:type="dcterms:W3CDTF">2012-03-16T12:43:17Z</dcterms:created>
  <dcterms:modified xsi:type="dcterms:W3CDTF">2020-10-19T17:39:23Z</dcterms:modified>
</cp:coreProperties>
</file>