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74" r:id="rId2"/>
    <p:sldId id="273" r:id="rId3"/>
    <p:sldId id="272" r:id="rId4"/>
    <p:sldId id="262" r:id="rId5"/>
    <p:sldId id="291" r:id="rId6"/>
    <p:sldId id="266" r:id="rId7"/>
    <p:sldId id="290" r:id="rId8"/>
    <p:sldId id="289" r:id="rId9"/>
    <p:sldId id="268" r:id="rId10"/>
    <p:sldId id="269" r:id="rId11"/>
    <p:sldId id="279" r:id="rId12"/>
    <p:sldId id="264" r:id="rId13"/>
    <p:sldId id="294" r:id="rId14"/>
    <p:sldId id="271" r:id="rId15"/>
    <p:sldId id="292" r:id="rId16"/>
    <p:sldId id="259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2FCFF"/>
    <a:srgbClr val="CC0033"/>
    <a:srgbClr val="CC0000"/>
    <a:srgbClr val="660000"/>
    <a:srgbClr val="990000"/>
    <a:srgbClr val="01E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2" autoAdjust="0"/>
    <p:restoredTop sz="94648"/>
  </p:normalViewPr>
  <p:slideViewPr>
    <p:cSldViewPr snapToGrid="0" snapToObjects="1">
      <p:cViewPr varScale="1">
        <p:scale>
          <a:sx n="57" d="100"/>
          <a:sy n="57" d="100"/>
        </p:scale>
        <p:origin x="1372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D6C77-1318-3140-9B45-7DE8E52CF2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1D6B2-E71F-D74F-A97F-444532CA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7D5072AA-5395-EBEC-89CE-AF5D3B415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199768-ED54-C848-A637-2A362E027BCA}" type="slidenum">
              <a:rPr lang="en-US" altLang="en-US" sz="1200" b="0">
                <a:latin typeface="Gill Sans" panose="020B0502020104020203" pitchFamily="34" charset="-79"/>
              </a:rPr>
              <a:pPr eaLnBrk="1" hangingPunct="1"/>
              <a:t>1</a:t>
            </a:fld>
            <a:endParaRPr lang="en-US" altLang="en-US" sz="1200" b="0">
              <a:latin typeface="Gill Sans" panose="020B0502020104020203" pitchFamily="34" charset="-79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A49BB7EA-A21C-B87C-AD15-5C084F56E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C60CDCD-B4D6-B5A8-1041-04B7B4C75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4A4A4A"/>
                </a:solidFill>
                <a:effectLst/>
                <a:latin typeface="Rubik-Light"/>
              </a:rPr>
              <a:t>Students can </a:t>
            </a:r>
            <a:r>
              <a:rPr lang="en-US" b="0" i="0" u="none" strike="noStrike">
                <a:solidFill>
                  <a:srgbClr val="4A4A4A"/>
                </a:solidFill>
                <a:effectLst/>
                <a:latin typeface="Rubik-Light"/>
              </a:rPr>
              <a:t>learn to replicate </a:t>
            </a:r>
            <a:r>
              <a:rPr lang="en-US" b="0" i="0" u="none" strike="noStrike" dirty="0">
                <a:solidFill>
                  <a:srgbClr val="4A4A4A"/>
                </a:solidFill>
                <a:effectLst/>
                <a:latin typeface="Rubik-Light"/>
              </a:rPr>
              <a:t>the work of real-world scientists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D6B2-E71F-D74F-A97F-444532CA2F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9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0D8341-716A-69DA-26CC-0781C29AE8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AB2F1-B86F-4430-AB6D-48DD86DB5E5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B88711-8FF0-46A5-8E63-1F8E75D1C992}"/>
              </a:ext>
            </a:extLst>
          </p:cNvPr>
          <p:cNvSpPr txBox="1">
            <a:spLocks/>
          </p:cNvSpPr>
          <p:nvPr userDrawn="1"/>
        </p:nvSpPr>
        <p:spPr>
          <a:xfrm>
            <a:off x="457200" y="62737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AB2F1-B86F-4430-AB6D-48DD86DB5E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3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42900" y="307975"/>
            <a:ext cx="8480425" cy="1279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92062" y="594483"/>
            <a:ext cx="5894738" cy="675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Overall Question for Review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44771" y="4954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14800" y="2746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822325">
              <a:tabLst>
                <a:tab pos="754063" algn="l"/>
                <a:tab pos="4468813" algn="l"/>
              </a:tabLst>
              <a:defRPr/>
            </a:pPr>
            <a:r>
              <a:rPr lang="en-US" sz="1200" b="1" i="0" dirty="0">
                <a:solidFill>
                  <a:srgbClr val="CE000F"/>
                </a:solidFill>
                <a:latin typeface="Helvetica"/>
                <a:ea typeface="Helvetica" pitchFamily="-1" charset="0"/>
                <a:cs typeface="Helvetica"/>
                <a:sym typeface="Helvetica" pitchFamily="-1" charset="0"/>
              </a:rPr>
              <a:t>Helping Develop America’s STEM Workforce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500423" y="6349722"/>
            <a:ext cx="3186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99"/>
                </a:solidFill>
                <a:latin typeface="Arial"/>
                <a:cs typeface="Arial"/>
              </a:rPr>
              <a:t>Bardeen, NSF Review, May 2023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B470D-8967-0077-E0A0-566BDEFA6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AB2F1-B86F-4430-AB6D-48DD86DB5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7399F-FE49-11B5-0A05-D190CE46F9F2}"/>
              </a:ext>
            </a:extLst>
          </p:cNvPr>
          <p:cNvSpPr txBox="1">
            <a:spLocks/>
          </p:cNvSpPr>
          <p:nvPr userDrawn="1"/>
        </p:nvSpPr>
        <p:spPr>
          <a:xfrm>
            <a:off x="457200" y="6273856"/>
            <a:ext cx="2057400" cy="3649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AB2F1-B86F-4430-AB6D-48DD86DB5E55}" type="slidenum">
              <a:rPr lang="en-US" b="0" smtClean="0">
                <a:solidFill>
                  <a:srgbClr val="000099"/>
                </a:solidFill>
              </a:rPr>
              <a:pPr/>
              <a:t>‹#›</a:t>
            </a:fld>
            <a:endParaRPr lang="en-US" b="0" dirty="0">
              <a:solidFill>
                <a:srgbClr val="0000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3200" b="1" i="0" kern="1200">
          <a:solidFill>
            <a:srgbClr val="000099"/>
          </a:solidFill>
          <a:latin typeface="Helvetica"/>
          <a:ea typeface="+mj-ea"/>
          <a:cs typeface="Helvetica"/>
        </a:defRPr>
      </a:lvl1pPr>
    </p:titleStyle>
    <p:bodyStyle>
      <a:lvl1pPr marL="12700" indent="-12700" algn="l" defTabSz="457200" rtl="0" eaLnBrk="1" latinLnBrk="0" hangingPunct="1">
        <a:spcBef>
          <a:spcPts val="0"/>
        </a:spcBef>
        <a:spcAft>
          <a:spcPts val="1200"/>
        </a:spcAft>
        <a:buFontTx/>
        <a:buNone/>
        <a:tabLst/>
        <a:defRPr lang="en-US" sz="2400" b="1" i="0" kern="1200" baseline="0" smtClean="0">
          <a:solidFill>
            <a:srgbClr val="000099"/>
          </a:solidFill>
          <a:effectLst/>
          <a:latin typeface="Helvetica"/>
          <a:ea typeface="+mn-ea"/>
          <a:cs typeface="Helvetica"/>
        </a:defRPr>
      </a:lvl1pPr>
      <a:lvl2pPr marL="458788" indent="-233363" algn="l" defTabSz="457200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2400" b="1" i="0" kern="1200" baseline="0">
          <a:solidFill>
            <a:srgbClr val="000099"/>
          </a:solidFill>
          <a:latin typeface="Helvetica"/>
          <a:ea typeface="+mn-ea"/>
          <a:cs typeface="Helvetica"/>
        </a:defRPr>
      </a:lvl2pPr>
      <a:lvl3pPr marL="684213" indent="-225425" algn="l" defTabSz="457200" rtl="0" eaLnBrk="1" latinLnBrk="0" hangingPunct="1">
        <a:spcBef>
          <a:spcPct val="20000"/>
        </a:spcBef>
        <a:buClr>
          <a:srgbClr val="CC0033"/>
        </a:buClr>
        <a:buFont typeface="Arial"/>
        <a:buChar char="•"/>
        <a:defRPr sz="2400" b="1" i="0" kern="1200">
          <a:solidFill>
            <a:srgbClr val="000099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933BDD20-C830-C47A-4609-E301AA54A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85800"/>
            <a:ext cx="50292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82232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82232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82232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82232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endParaRPr lang="en-US" altLang="en-US" sz="2900">
              <a:solidFill>
                <a:srgbClr val="120068"/>
              </a:solidFill>
              <a:sym typeface="Helvetica" pitchFamily="2" charset="0"/>
            </a:endParaRPr>
          </a:p>
          <a:p>
            <a:pPr algn="r" eaLnBrk="1" hangingPunct="1"/>
            <a:endParaRPr lang="en-US" altLang="en-US" sz="2900">
              <a:solidFill>
                <a:srgbClr val="120068"/>
              </a:solidFill>
              <a:sym typeface="Helvetica" pitchFamily="2" charset="0"/>
            </a:endParaRP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E6A596E7-2B37-1216-9868-BD19847529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35125"/>
            <a:ext cx="8229600" cy="879475"/>
          </a:xfrm>
        </p:spPr>
        <p:txBody>
          <a:bodyPr>
            <a:normAutofit fontScale="90000"/>
          </a:bodyPr>
          <a:lstStyle/>
          <a:p>
            <a:pPr marL="0" indent="0" eaLnBrk="1" hangingPunct="1">
              <a:tabLst>
                <a:tab pos="857250" algn="l"/>
              </a:tabLst>
            </a:pPr>
            <a:br>
              <a:rPr lang="en-US" altLang="en-US" sz="2800">
                <a:ea typeface="ＭＳ Ｐゴシック" panose="020B0600070205080204" pitchFamily="34" charset="-128"/>
              </a:rPr>
            </a:br>
            <a:br>
              <a:rPr lang="en-US" altLang="en-US" sz="2800">
                <a:ea typeface="ＭＳ Ｐゴシック" panose="020B0600070205080204" pitchFamily="34" charset="-128"/>
              </a:rPr>
            </a:br>
            <a:endParaRPr lang="en-US" altLang="en-US" sz="2800">
              <a:ea typeface="ＭＳ Ｐゴシック" panose="020B0600070205080204" pitchFamily="34" charset="-128"/>
            </a:endParaRPr>
          </a:p>
        </p:txBody>
      </p:sp>
      <p:grpSp>
        <p:nvGrpSpPr>
          <p:cNvPr id="5124" name="Group 11">
            <a:extLst>
              <a:ext uri="{FF2B5EF4-FFF2-40B4-BE49-F238E27FC236}">
                <a16:creationId xmlns:a16="http://schemas.microsoft.com/office/drawing/2014/main" id="{11FF6E50-985F-60E0-BEF3-3E7CDE9C81D4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563292"/>
            <a:ext cx="990600" cy="450850"/>
            <a:chOff x="434" y="3758"/>
            <a:chExt cx="624" cy="284"/>
          </a:xfrm>
        </p:grpSpPr>
        <p:pic>
          <p:nvPicPr>
            <p:cNvPr id="5129" name="Picture 8">
              <a:extLst>
                <a:ext uri="{FF2B5EF4-FFF2-40B4-BE49-F238E27FC236}">
                  <a16:creationId xmlns:a16="http://schemas.microsoft.com/office/drawing/2014/main" id="{B99898C4-45E8-E9BE-04CA-56E9FE624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" y="3758"/>
              <a:ext cx="288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>
              <a:extLst>
                <a:ext uri="{FF2B5EF4-FFF2-40B4-BE49-F238E27FC236}">
                  <a16:creationId xmlns:a16="http://schemas.microsoft.com/office/drawing/2014/main" id="{9D4C6DF2-F24C-8DDD-C65B-F5135FF03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" y="3766"/>
              <a:ext cx="28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5" name="Picture 1029" descr="qnet.jpg                                                       00045919Diana HD                       ABA78158:">
            <a:extLst>
              <a:ext uri="{FF2B5EF4-FFF2-40B4-BE49-F238E27FC236}">
                <a16:creationId xmlns:a16="http://schemas.microsoft.com/office/drawing/2014/main" id="{88113DE9-B051-468C-EF01-94E8CD29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52600"/>
            <a:ext cx="7773987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9">
            <a:extLst>
              <a:ext uri="{FF2B5EF4-FFF2-40B4-BE49-F238E27FC236}">
                <a16:creationId xmlns:a16="http://schemas.microsoft.com/office/drawing/2014/main" id="{DDF238B6-494A-D103-389F-1BBFB9836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1104900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TextBox 1">
            <a:extLst>
              <a:ext uri="{FF2B5EF4-FFF2-40B4-BE49-F238E27FC236}">
                <a16:creationId xmlns:a16="http://schemas.microsoft.com/office/drawing/2014/main" id="{430359D3-8448-9D1E-0F2D-B0F61C4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605734"/>
            <a:ext cx="2751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0099"/>
                </a:solidFill>
              </a:rPr>
              <a:t>quarknet</a:t>
            </a:r>
            <a:r>
              <a:rPr lang="en-US" altLang="en-US" dirty="0" err="1">
                <a:solidFill>
                  <a:srgbClr val="000066"/>
                </a:solidFill>
              </a:rPr>
              <a:t>.org</a:t>
            </a: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E40688-28F0-7D2E-E10D-6F03DDDB4AE0}"/>
              </a:ext>
            </a:extLst>
          </p:cNvPr>
          <p:cNvSpPr/>
          <p:nvPr/>
        </p:nvSpPr>
        <p:spPr>
          <a:xfrm>
            <a:off x="3500843" y="5617074"/>
            <a:ext cx="384048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>
                  <a:solidFill>
                    <a:srgbClr val="000099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Teacher Professional Development</a:t>
            </a:r>
          </a:p>
          <a:p>
            <a:pPr algn="ctr"/>
            <a:r>
              <a:rPr lang="en-US" dirty="0">
                <a:ln w="0">
                  <a:solidFill>
                    <a:srgbClr val="000099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pitchFamily="2" charset="0"/>
              </a:rPr>
              <a:t>HEP Broader Impacts</a:t>
            </a:r>
            <a:endParaRPr lang="en-US" dirty="0">
              <a:ln>
                <a:solidFill>
                  <a:srgbClr val="000099"/>
                </a:solidFill>
              </a:ln>
              <a:latin typeface="Helvetica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80AC55-8967-190D-FB98-E8A8BDE4F0AB}"/>
              </a:ext>
            </a:extLst>
          </p:cNvPr>
          <p:cNvSpPr txBox="1">
            <a:spLocks/>
          </p:cNvSpPr>
          <p:nvPr/>
        </p:nvSpPr>
        <p:spPr>
          <a:xfrm>
            <a:off x="2792062" y="594483"/>
            <a:ext cx="5894738" cy="675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0099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The </a:t>
            </a:r>
            <a:r>
              <a:rPr lang="en-US" dirty="0" err="1"/>
              <a:t>QuarkNet</a:t>
            </a:r>
            <a:r>
              <a:rPr lang="en-US" dirty="0"/>
              <a:t> Collaboration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4A0F-ABB7-1659-2FC6-1AD02DF9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062" y="582126"/>
            <a:ext cx="5894738" cy="675554"/>
          </a:xfrm>
        </p:spPr>
        <p:txBody>
          <a:bodyPr/>
          <a:lstStyle/>
          <a:p>
            <a:r>
              <a:rPr lang="en-US" dirty="0"/>
              <a:t>National PD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68BAF-96B2-64BA-E7FB-0FA1A688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7843"/>
            <a:ext cx="8229600" cy="4663317"/>
          </a:xfrm>
        </p:spPr>
        <p:txBody>
          <a:bodyPr>
            <a:normAutofit lnSpcReduction="10000"/>
          </a:bodyPr>
          <a:lstStyle/>
          <a:p>
            <a:pPr algn="ctr">
              <a:spcAft>
                <a:spcPts val="600"/>
              </a:spcAft>
            </a:pPr>
            <a:r>
              <a:rPr lang="en-US" sz="2800" dirty="0"/>
              <a:t>Who We Are</a:t>
            </a:r>
          </a:p>
          <a:p>
            <a:pPr>
              <a:spcAft>
                <a:spcPts val="600"/>
              </a:spcAft>
            </a:pPr>
            <a:r>
              <a:rPr lang="en-US" sz="2000" u="sng" dirty="0"/>
              <a:t>Co-PIs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Marge Bardeen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Angela Fava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Morris Swartz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Mitch Wayne</a:t>
            </a:r>
          </a:p>
          <a:p>
            <a:pPr>
              <a:spcAft>
                <a:spcPts val="600"/>
              </a:spcAft>
            </a:pPr>
            <a:r>
              <a:rPr lang="en-US" sz="2000" u="sng" dirty="0"/>
              <a:t>Staff Teachers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Ken </a:t>
            </a:r>
            <a:r>
              <a:rPr lang="en-US" sz="2000" dirty="0" err="1"/>
              <a:t>Cecire</a:t>
            </a:r>
            <a:r>
              <a:rPr lang="en-US" sz="2000" dirty="0"/>
              <a:t> </a:t>
            </a:r>
            <a:r>
              <a:rPr lang="en-US" sz="1600" dirty="0"/>
              <a:t>(NSF)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Spencer </a:t>
            </a:r>
            <a:r>
              <a:rPr lang="en-US" sz="2000" dirty="0" err="1"/>
              <a:t>Pasero</a:t>
            </a:r>
            <a:r>
              <a:rPr lang="en-US" sz="2000" dirty="0"/>
              <a:t> </a:t>
            </a:r>
            <a:r>
              <a:rPr lang="en-US" sz="1600" dirty="0"/>
              <a:t>(FNAL)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Shane Wood </a:t>
            </a:r>
            <a:r>
              <a:rPr lang="en-US" sz="1600" dirty="0"/>
              <a:t>(NSF)</a:t>
            </a:r>
          </a:p>
          <a:p>
            <a:pPr>
              <a:spcAft>
                <a:spcPts val="600"/>
              </a:spcAft>
            </a:pPr>
            <a:r>
              <a:rPr lang="en-US" sz="2000" u="sng" dirty="0"/>
              <a:t>And 41 Fellows</a:t>
            </a:r>
            <a:r>
              <a:rPr lang="en-US" sz="2000" dirty="0"/>
              <a:t> </a:t>
            </a:r>
            <a:r>
              <a:rPr lang="en-US" sz="1600" dirty="0"/>
              <a:t>(NSF)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Anne </a:t>
            </a:r>
            <a:r>
              <a:rPr lang="en-US" sz="2000" dirty="0" err="1"/>
              <a:t>Zakas</a:t>
            </a:r>
            <a:r>
              <a:rPr lang="en-US" sz="2000" dirty="0"/>
              <a:t>, Admin </a:t>
            </a:r>
            <a:r>
              <a:rPr lang="en-US" sz="1600" dirty="0"/>
              <a:t>(NSF)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3BE745-FB07-8A86-F65E-1EC2DA607DDE}"/>
              </a:ext>
            </a:extLst>
          </p:cNvPr>
          <p:cNvSpPr txBox="1"/>
          <p:nvPr/>
        </p:nvSpPr>
        <p:spPr>
          <a:xfrm>
            <a:off x="4695568" y="2118998"/>
            <a:ext cx="399123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000099"/>
                </a:solidFill>
                <a:latin typeface="Helvetica" pitchFamily="2" charset="0"/>
              </a:rPr>
              <a:t>Education Specialists</a:t>
            </a:r>
          </a:p>
          <a:p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Adam </a:t>
            </a:r>
            <a:r>
              <a:rPr lang="en-US" sz="2000" b="1" dirty="0" err="1">
                <a:solidFill>
                  <a:srgbClr val="000099"/>
                </a:solidFill>
                <a:latin typeface="Helvetica" pitchFamily="2" charset="0"/>
              </a:rPr>
              <a:t>LaMee</a:t>
            </a:r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(NSF)</a:t>
            </a:r>
          </a:p>
          <a:p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Deborah </a:t>
            </a:r>
            <a:r>
              <a:rPr lang="en-US" sz="2000" b="1" dirty="0" err="1">
                <a:solidFill>
                  <a:srgbClr val="000099"/>
                </a:solidFill>
                <a:latin typeface="Helvetica" pitchFamily="2" charset="0"/>
              </a:rPr>
              <a:t>Roudebush</a:t>
            </a:r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(NSF)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Jeremy Smith </a:t>
            </a:r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(NSF)</a:t>
            </a:r>
          </a:p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000099"/>
                </a:solidFill>
                <a:latin typeface="Helvetica" pitchFamily="2" charset="0"/>
              </a:rPr>
              <a:t>IT Staff</a:t>
            </a:r>
          </a:p>
          <a:p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Joel Griffin </a:t>
            </a:r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(NSF)</a:t>
            </a:r>
          </a:p>
          <a:p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Tom McCauley </a:t>
            </a:r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(NSF)</a:t>
            </a:r>
          </a:p>
          <a:p>
            <a:pPr>
              <a:spcAft>
                <a:spcPts val="1800"/>
              </a:spcAft>
            </a:pPr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Edit </a:t>
            </a:r>
            <a:r>
              <a:rPr lang="en-US" sz="2000" b="1" dirty="0" err="1">
                <a:solidFill>
                  <a:srgbClr val="000099"/>
                </a:solidFill>
                <a:latin typeface="Helvetica" pitchFamily="2" charset="0"/>
              </a:rPr>
              <a:t>Peronja</a:t>
            </a:r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(FNAL)</a:t>
            </a:r>
          </a:p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srgbClr val="000099"/>
                </a:solidFill>
                <a:latin typeface="Helvetica" pitchFamily="2" charset="0"/>
              </a:rPr>
              <a:t>Cosmic Ray Team</a:t>
            </a:r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 </a:t>
            </a:r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(FNAL)</a:t>
            </a:r>
          </a:p>
          <a:p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Mark Adams, Coordinator</a:t>
            </a:r>
          </a:p>
          <a:p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Dave </a:t>
            </a:r>
            <a:r>
              <a:rPr lang="en-US" sz="2000" b="1" dirty="0" err="1">
                <a:solidFill>
                  <a:srgbClr val="000099"/>
                </a:solidFill>
                <a:latin typeface="Helvetica" pitchFamily="2" charset="0"/>
              </a:rPr>
              <a:t>Hoppert</a:t>
            </a:r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, Detector Tech</a:t>
            </a:r>
          </a:p>
        </p:txBody>
      </p:sp>
    </p:spTree>
    <p:extLst>
      <p:ext uri="{BB962C8B-B14F-4D97-AF65-F5344CB8AC3E}">
        <p14:creationId xmlns:p14="http://schemas.microsoft.com/office/powerpoint/2010/main" val="2751876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209800" y="584912"/>
            <a:ext cx="6477000" cy="59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3200" b="1" dirty="0">
                <a:solidFill>
                  <a:srgbClr val="000099"/>
                </a:solidFill>
                <a:latin typeface="Helvetica" pitchFamily="1" charset="0"/>
                <a:ea typeface="Times" pitchFamily="1" charset="0"/>
                <a:cs typeface="Times" pitchFamily="1" charset="0"/>
              </a:rPr>
              <a:t>Project Management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6003925" y="6156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9739" y="1586882"/>
            <a:ext cx="83968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CC0000"/>
              </a:buClr>
            </a:pPr>
            <a:r>
              <a:rPr lang="en-US" sz="2800" b="1" dirty="0">
                <a:solidFill>
                  <a:srgbClr val="000099"/>
                </a:solidFill>
                <a:latin typeface="Helvetica"/>
                <a:cs typeface="Helvetica"/>
              </a:rPr>
              <a:t>What We Do</a:t>
            </a:r>
          </a:p>
          <a:p>
            <a:pPr marL="342900" indent="-342900"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latin typeface="Helvetica"/>
                <a:cs typeface="Helvetica"/>
              </a:rPr>
              <a:t>Provide assistance for planning and implementing effective center activities.</a:t>
            </a:r>
          </a:p>
          <a:p>
            <a:pPr marL="342900" indent="-342900"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latin typeface="Helvetica"/>
                <a:cs typeface="Helvetica"/>
              </a:rPr>
              <a:t>Create resources and tools, maintain the Web presence, and support teachers using resources.</a:t>
            </a:r>
          </a:p>
          <a:p>
            <a:pPr marL="342900" indent="-342900"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latin typeface="Helvetica"/>
                <a:cs typeface="Helvetica"/>
              </a:rPr>
              <a:t>Organize workshops and special opportunities.</a:t>
            </a:r>
            <a:endParaRPr lang="en-US" sz="2400" b="1" dirty="0">
              <a:solidFill>
                <a:srgbClr val="333399"/>
              </a:solidFill>
              <a:latin typeface="Helvetica"/>
              <a:ea typeface="Times" pitchFamily="1" charset="0"/>
              <a:cs typeface="Times" pitchFamily="1" charset="0"/>
            </a:endParaRPr>
          </a:p>
          <a:p>
            <a:pPr marL="342900" indent="-342900"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latin typeface="Helvetica"/>
                <a:cs typeface="Helvetica"/>
              </a:rPr>
              <a:t>Support </a:t>
            </a:r>
            <a:r>
              <a:rPr lang="en-US" sz="2400" b="1" dirty="0" err="1">
                <a:solidFill>
                  <a:srgbClr val="000099"/>
                </a:solidFill>
                <a:latin typeface="Helvetica"/>
                <a:cs typeface="Helvetica"/>
              </a:rPr>
              <a:t>QuarkNet</a:t>
            </a:r>
            <a:r>
              <a:rPr lang="en-US" sz="2400" b="1" dirty="0">
                <a:solidFill>
                  <a:srgbClr val="000099"/>
                </a:solidFill>
                <a:latin typeface="Helvetica"/>
                <a:cs typeface="Helvetica"/>
              </a:rPr>
              <a:t> fellows.</a:t>
            </a:r>
          </a:p>
          <a:p>
            <a:pPr marL="342900" indent="-342900"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latin typeface="Helvetica"/>
                <a:cs typeface="Helvetica"/>
              </a:rPr>
              <a:t>Participate in dissemination and broader impact activities.</a:t>
            </a:r>
          </a:p>
          <a:p>
            <a:pPr marL="342900" indent="-342900"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latin typeface="Helvetica"/>
                <a:cs typeface="Helvetica"/>
              </a:rPr>
              <a:t>Manage funds.</a:t>
            </a:r>
          </a:p>
          <a:p>
            <a:pPr marL="342900" indent="-342900">
              <a:spcAft>
                <a:spcPts val="600"/>
              </a:spcAft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99"/>
                </a:solidFill>
                <a:latin typeface="Helvetica"/>
                <a:ea typeface="Times" pitchFamily="1" charset="0"/>
                <a:cs typeface="Times" pitchFamily="1" charset="0"/>
              </a:rPr>
              <a:t>Prepare reports for funding agencies.</a:t>
            </a:r>
            <a:endParaRPr lang="en-US" sz="2400" b="1" dirty="0">
              <a:solidFill>
                <a:srgbClr val="000099"/>
              </a:solidFill>
              <a:latin typeface="Helvetica"/>
              <a:cs typeface="Helvetic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349C43-DA11-42DD-7CCF-28D5EAADF7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AB2F1-B86F-4430-AB6D-48DD86DB5E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07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1780" y="594483"/>
            <a:ext cx="5875020" cy="675554"/>
          </a:xfrm>
        </p:spPr>
        <p:txBody>
          <a:bodyPr/>
          <a:lstStyle/>
          <a:p>
            <a:r>
              <a:rPr lang="en-US" dirty="0" err="1"/>
              <a:t>QuarkNet</a:t>
            </a:r>
            <a:r>
              <a:rPr lang="en-US" dirty="0"/>
              <a:t> Collaboration</a:t>
            </a:r>
          </a:p>
        </p:txBody>
      </p:sp>
      <p:sp>
        <p:nvSpPr>
          <p:cNvPr id="60" name="Straight Connector 46">
            <a:extLst>
              <a:ext uri="{FF2B5EF4-FFF2-40B4-BE49-F238E27FC236}">
                <a16:creationId xmlns:a16="http://schemas.microsoft.com/office/drawing/2014/main" id="{C1A5B95D-AFBC-8CAA-F019-3665CAE182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8421" y="4158261"/>
            <a:ext cx="0" cy="1527175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Straight Connector 21">
            <a:extLst>
              <a:ext uri="{FF2B5EF4-FFF2-40B4-BE49-F238E27FC236}">
                <a16:creationId xmlns:a16="http://schemas.microsoft.com/office/drawing/2014/main" id="{6BB648DC-F6B4-8F7A-33E0-B6E8CF3A6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5505" y="3385503"/>
            <a:ext cx="0" cy="249238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AutoShape 20">
            <a:extLst>
              <a:ext uri="{FF2B5EF4-FFF2-40B4-BE49-F238E27FC236}">
                <a16:creationId xmlns:a16="http://schemas.microsoft.com/office/drawing/2014/main" id="{A21B3D89-D5E6-2FA9-A5F4-D53E7B6205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50327" y="3326233"/>
            <a:ext cx="7126747" cy="45719"/>
          </a:xfrm>
          <a:prstGeom prst="straightConnector1">
            <a:avLst/>
          </a:prstGeom>
          <a:noFill/>
          <a:ln w="31750" cap="rnd">
            <a:solidFill>
              <a:srgbClr val="000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26C0594-B025-6212-0330-DB2A072B42D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09770" y="2768757"/>
            <a:ext cx="655320" cy="0"/>
          </a:xfrm>
          <a:prstGeom prst="straightConnector1">
            <a:avLst/>
          </a:prstGeom>
          <a:noFill/>
          <a:ln w="31750">
            <a:solidFill>
              <a:srgbClr val="000000"/>
            </a:solidFill>
            <a:round/>
            <a:headEnd type="stealth" w="med" len="med"/>
            <a:tailEnd type="stealth" w="med" len="med"/>
          </a:ln>
          <a:effectLst/>
        </p:spPr>
      </p:cxnSp>
      <p:sp>
        <p:nvSpPr>
          <p:cNvPr id="66" name="Straight Connector 20">
            <a:extLst>
              <a:ext uri="{FF2B5EF4-FFF2-40B4-BE49-F238E27FC236}">
                <a16:creationId xmlns:a16="http://schemas.microsoft.com/office/drawing/2014/main" id="{D62E9BDF-50FD-58F3-B52F-DC40D9B29D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3044" y="1794828"/>
            <a:ext cx="3311525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 Box 6">
            <a:extLst>
              <a:ext uri="{FF2B5EF4-FFF2-40B4-BE49-F238E27FC236}">
                <a16:creationId xmlns:a16="http://schemas.microsoft.com/office/drawing/2014/main" id="{5A6C96BF-F510-BA81-1AB2-3BCCF5082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2" y="2513713"/>
            <a:ext cx="1479550" cy="539750"/>
          </a:xfrm>
          <a:prstGeom prst="rect">
            <a:avLst/>
          </a:prstGeom>
          <a:solidFill>
            <a:srgbClr val="8DB3E2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Staff</a:t>
            </a:r>
          </a:p>
        </p:txBody>
      </p:sp>
      <p:sp>
        <p:nvSpPr>
          <p:cNvPr id="73" name="Text Box 103">
            <a:extLst>
              <a:ext uri="{FF2B5EF4-FFF2-40B4-BE49-F238E27FC236}">
                <a16:creationId xmlns:a16="http://schemas.microsoft.com/office/drawing/2014/main" id="{EE0126BD-4375-E3A4-EA54-8B76F8C04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65" y="3633416"/>
            <a:ext cx="1260476" cy="539750"/>
          </a:xfrm>
          <a:prstGeom prst="rect">
            <a:avLst/>
          </a:prstGeom>
          <a:solidFill>
            <a:srgbClr val="C6D9F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 Specialist 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Text Box 5">
            <a:extLst>
              <a:ext uri="{FF2B5EF4-FFF2-40B4-BE49-F238E27FC236}">
                <a16:creationId xmlns:a16="http://schemas.microsoft.com/office/drawing/2014/main" id="{5F91BE8D-4A66-DBE8-89AE-7CDEBF940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3403" y="2515552"/>
            <a:ext cx="1404937" cy="539750"/>
          </a:xfrm>
          <a:prstGeom prst="rect">
            <a:avLst/>
          </a:prstGeom>
          <a:solidFill>
            <a:srgbClr val="8DB3E2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Administrative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Assistant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Text Box 2">
            <a:extLst>
              <a:ext uri="{FF2B5EF4-FFF2-40B4-BE49-F238E27FC236}">
                <a16:creationId xmlns:a16="http://schemas.microsoft.com/office/drawing/2014/main" id="{84495880-9421-FD88-B27A-733DB1EA5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651" y="1486535"/>
            <a:ext cx="1479550" cy="673100"/>
          </a:xfrm>
          <a:prstGeom prst="rect">
            <a:avLst/>
          </a:prstGeom>
          <a:solidFill>
            <a:srgbClr val="17365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External Evaluator</a:t>
            </a:r>
            <a:endParaRPr kumimoji="0" lang="en-US" altLang="en-US" sz="1800" b="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Text Box 4">
            <a:extLst>
              <a:ext uri="{FF2B5EF4-FFF2-40B4-BE49-F238E27FC236}">
                <a16:creationId xmlns:a16="http://schemas.microsoft.com/office/drawing/2014/main" id="{4781B79D-C8E1-70FE-9608-5DA9A4ABA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785" y="1486535"/>
            <a:ext cx="1479550" cy="673100"/>
          </a:xfrm>
          <a:prstGeom prst="rect">
            <a:avLst/>
          </a:prstGeom>
          <a:solidFill>
            <a:srgbClr val="17365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Advisory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Board</a:t>
            </a:r>
            <a:endParaRPr kumimoji="0" lang="en-US" altLang="en-US" sz="1800" b="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Text Box 3">
            <a:extLst>
              <a:ext uri="{FF2B5EF4-FFF2-40B4-BE49-F238E27FC236}">
                <a16:creationId xmlns:a16="http://schemas.microsoft.com/office/drawing/2014/main" id="{BDF5ED74-B846-E790-0B2D-DC70E0B3E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273" y="1486535"/>
            <a:ext cx="1479550" cy="673100"/>
          </a:xfrm>
          <a:prstGeom prst="rect">
            <a:avLst/>
          </a:prstGeom>
          <a:solidFill>
            <a:srgbClr val="17365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QuarkNet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PIs</a:t>
            </a:r>
            <a:endParaRPr kumimoji="0" lang="en-US" altLang="en-US" sz="1800" b="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Text Box 8">
            <a:extLst>
              <a:ext uri="{FF2B5EF4-FFF2-40B4-BE49-F238E27FC236}">
                <a16:creationId xmlns:a16="http://schemas.microsoft.com/office/drawing/2014/main" id="{859AEAB1-9172-D64B-EB8F-AFA637885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131" y="3633416"/>
            <a:ext cx="1152525" cy="539750"/>
          </a:xfrm>
          <a:prstGeom prst="rect">
            <a:avLst/>
          </a:prstGeom>
          <a:solidFill>
            <a:srgbClr val="C6D9F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Staff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Text Box 12">
            <a:extLst>
              <a:ext uri="{FF2B5EF4-FFF2-40B4-BE49-F238E27FC236}">
                <a16:creationId xmlns:a16="http://schemas.microsoft.com/office/drawing/2014/main" id="{1D355575-5BB5-54FD-AC9F-66FEB8097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508" y="5660248"/>
            <a:ext cx="1152525" cy="539750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Neutrino Fellows &amp; Masterclasses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Text Box 9">
            <a:extLst>
              <a:ext uri="{FF2B5EF4-FFF2-40B4-BE49-F238E27FC236}">
                <a16:creationId xmlns:a16="http://schemas.microsoft.com/office/drawing/2014/main" id="{8E61803A-1DB1-AC4C-F2A1-8F2CB8C6D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386" y="3633416"/>
            <a:ext cx="1152525" cy="539750"/>
          </a:xfrm>
          <a:prstGeom prst="rect">
            <a:avLst/>
          </a:prstGeom>
          <a:solidFill>
            <a:srgbClr val="C6D9F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Staff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Text Box 10">
            <a:extLst>
              <a:ext uri="{FF2B5EF4-FFF2-40B4-BE49-F238E27FC236}">
                <a16:creationId xmlns:a16="http://schemas.microsoft.com/office/drawing/2014/main" id="{DF5A20A9-D763-F7AE-0577-AA1CB822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017" y="3633416"/>
            <a:ext cx="1152525" cy="539750"/>
          </a:xfrm>
          <a:prstGeom prst="rect">
            <a:avLst/>
          </a:prstGeom>
          <a:solidFill>
            <a:srgbClr val="C6D9F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Staff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Text Box 18">
            <a:extLst>
              <a:ext uri="{FF2B5EF4-FFF2-40B4-BE49-F238E27FC236}">
                <a16:creationId xmlns:a16="http://schemas.microsoft.com/office/drawing/2014/main" id="{88A52EED-E826-384E-7AE3-868045583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223" y="5660248"/>
            <a:ext cx="1152525" cy="539750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LHC Fellows &amp; Masterclasses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Text Box 126">
            <a:extLst>
              <a:ext uri="{FF2B5EF4-FFF2-40B4-BE49-F238E27FC236}">
                <a16:creationId xmlns:a16="http://schemas.microsoft.com/office/drawing/2014/main" id="{F4C291C9-AF92-5B65-74B5-9F69D8CE3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81" y="6266550"/>
            <a:ext cx="2692689" cy="419100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*Data Activities Portfolio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Straight Connector 40">
            <a:extLst>
              <a:ext uri="{FF2B5EF4-FFF2-40B4-BE49-F238E27FC236}">
                <a16:creationId xmlns:a16="http://schemas.microsoft.com/office/drawing/2014/main" id="{7C1C2509-9A41-89B5-9C80-F3FF4E7FE5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8042" y="3396331"/>
            <a:ext cx="0" cy="227012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Text Box 92">
            <a:extLst>
              <a:ext uri="{FF2B5EF4-FFF2-40B4-BE49-F238E27FC236}">
                <a16:creationId xmlns:a16="http://schemas.microsoft.com/office/drawing/2014/main" id="{FEB23A0A-1FD1-BE86-AF99-5AC754F33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147" y="3633416"/>
            <a:ext cx="1260475" cy="539750"/>
          </a:xfrm>
          <a:prstGeom prst="rect">
            <a:avLst/>
          </a:prstGeom>
          <a:solidFill>
            <a:srgbClr val="C6D9F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 Specialist 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Straight Connector 48">
            <a:extLst>
              <a:ext uri="{FF2B5EF4-FFF2-40B4-BE49-F238E27FC236}">
                <a16:creationId xmlns:a16="http://schemas.microsoft.com/office/drawing/2014/main" id="{0ADCBBAA-EEAE-E9A2-5FFA-69EF79608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528" y="3377565"/>
            <a:ext cx="0" cy="249238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Straight Connector 51">
            <a:extLst>
              <a:ext uri="{FF2B5EF4-FFF2-40B4-BE49-F238E27FC236}">
                <a16:creationId xmlns:a16="http://schemas.microsoft.com/office/drawing/2014/main" id="{73F05613-27E2-9B5A-EC37-EF2A551C4D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7097" y="3375978"/>
            <a:ext cx="0" cy="258763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Straight Connector 55">
            <a:extLst>
              <a:ext uri="{FF2B5EF4-FFF2-40B4-BE49-F238E27FC236}">
                <a16:creationId xmlns:a16="http://schemas.microsoft.com/office/drawing/2014/main" id="{8937562D-EBE3-2180-FDA0-63036E1BE4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0361" y="2114553"/>
            <a:ext cx="0" cy="1253806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Straight Connector 4">
            <a:extLst>
              <a:ext uri="{FF2B5EF4-FFF2-40B4-BE49-F238E27FC236}">
                <a16:creationId xmlns:a16="http://schemas.microsoft.com/office/drawing/2014/main" id="{08A82D70-AF65-464C-B99B-06C000BBE3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385" y="4139669"/>
            <a:ext cx="12700" cy="1527175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Text Box 7">
            <a:extLst>
              <a:ext uri="{FF2B5EF4-FFF2-40B4-BE49-F238E27FC236}">
                <a16:creationId xmlns:a16="http://schemas.microsoft.com/office/drawing/2014/main" id="{293952E8-C30E-5B97-944E-31C48D0E9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595" y="5660248"/>
            <a:ext cx="1260475" cy="539750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Teaching and Learning Fellows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Text Box 76">
            <a:extLst>
              <a:ext uri="{FF2B5EF4-FFF2-40B4-BE49-F238E27FC236}">
                <a16:creationId xmlns:a16="http://schemas.microsoft.com/office/drawing/2014/main" id="{9C5C58EF-9155-05F1-4AC6-4A4B94D9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38" y="5660248"/>
            <a:ext cx="1152525" cy="539750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Coding Fellows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Text Box 116">
            <a:extLst>
              <a:ext uri="{FF2B5EF4-FFF2-40B4-BE49-F238E27FC236}">
                <a16:creationId xmlns:a16="http://schemas.microsoft.com/office/drawing/2014/main" id="{88627B4F-59DD-3E15-1685-87E7C0326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860" y="2515552"/>
            <a:ext cx="1316038" cy="539750"/>
          </a:xfrm>
          <a:prstGeom prst="rect">
            <a:avLst/>
          </a:prstGeom>
          <a:solidFill>
            <a:srgbClr val="C6D9F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 Specialist 1 DAP*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Line 115">
            <a:extLst>
              <a:ext uri="{FF2B5EF4-FFF2-40B4-BE49-F238E27FC236}">
                <a16:creationId xmlns:a16="http://schemas.microsoft.com/office/drawing/2014/main" id="{61DEEA94-9C03-B14F-760D-FD7A300EA1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6925" y="3066757"/>
            <a:ext cx="0" cy="287338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Straight Connector 4">
            <a:extLst>
              <a:ext uri="{FF2B5EF4-FFF2-40B4-BE49-F238E27FC236}">
                <a16:creationId xmlns:a16="http://schemas.microsoft.com/office/drawing/2014/main" id="{CE608940-9048-F191-5311-5567CB833C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0546" y="4163156"/>
            <a:ext cx="12700" cy="1527175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Text Box 11">
            <a:extLst>
              <a:ext uri="{FF2B5EF4-FFF2-40B4-BE49-F238E27FC236}">
                <a16:creationId xmlns:a16="http://schemas.microsoft.com/office/drawing/2014/main" id="{EFF630CC-95A3-FE70-AA5B-B3192151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140" y="4667851"/>
            <a:ext cx="1152525" cy="539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Camp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Straight Connector 4">
            <a:extLst>
              <a:ext uri="{FF2B5EF4-FFF2-40B4-BE49-F238E27FC236}">
                <a16:creationId xmlns:a16="http://schemas.microsoft.com/office/drawing/2014/main" id="{6FAA5B7D-C489-3320-8D56-B0D4ED1889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5118" y="4168318"/>
            <a:ext cx="3065" cy="896978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Straight Connector 4">
            <a:extLst>
              <a:ext uri="{FF2B5EF4-FFF2-40B4-BE49-F238E27FC236}">
                <a16:creationId xmlns:a16="http://schemas.microsoft.com/office/drawing/2014/main" id="{9DDAB725-B5DF-B1B6-76E0-FD9066DCD4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6761" y="4156285"/>
            <a:ext cx="12700" cy="1527175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Text Box 17">
            <a:extLst>
              <a:ext uri="{FF2B5EF4-FFF2-40B4-BE49-F238E27FC236}">
                <a16:creationId xmlns:a16="http://schemas.microsoft.com/office/drawing/2014/main" id="{CECAC56F-FAB8-473D-5190-2343AD501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906" y="4667851"/>
            <a:ext cx="1152525" cy="539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 Centers 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Virtual Cente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Text Box 11">
            <a:extLst>
              <a:ext uri="{FF2B5EF4-FFF2-40B4-BE49-F238E27FC236}">
                <a16:creationId xmlns:a16="http://schemas.microsoft.com/office/drawing/2014/main" id="{32EB33F7-DFEE-35FC-6A45-C7662978C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70" y="4667851"/>
            <a:ext cx="1152525" cy="539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Coding Camps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Text Box 11">
            <a:extLst>
              <a:ext uri="{FF2B5EF4-FFF2-40B4-BE49-F238E27FC236}">
                <a16:creationId xmlns:a16="http://schemas.microsoft.com/office/drawing/2014/main" id="{2B232034-270E-24D0-281F-FCB58EFF2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511" y="4667851"/>
            <a:ext cx="1152525" cy="539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Centers </a:t>
            </a:r>
            <a:endParaRPr kumimoji="0" lang="en-US" altLang="en-US" sz="1000" b="0" i="0" u="none" strike="noStrike" cap="none" normalizeH="0" dirty="0">
              <a:ln>
                <a:noFill/>
              </a:ln>
              <a:solidFill>
                <a:srgbClr val="000099"/>
              </a:solidFill>
              <a:effectLst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9B6D3029-072B-7893-F551-6C14CAD3B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034" y="3633416"/>
            <a:ext cx="1152525" cy="539750"/>
          </a:xfrm>
          <a:prstGeom prst="rect">
            <a:avLst/>
          </a:prstGeom>
          <a:solidFill>
            <a:srgbClr val="C6D9F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Cosmic Ray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rgbClr val="0000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Team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1DE4DD70-7286-AC83-694F-9D00BD174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018" y="5660248"/>
            <a:ext cx="1152525" cy="539750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Cosmic Ray Fellows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Straight Connector 4">
            <a:extLst>
              <a:ext uri="{FF2B5EF4-FFF2-40B4-BE49-F238E27FC236}">
                <a16:creationId xmlns:a16="http://schemas.microsoft.com/office/drawing/2014/main" id="{36C621C0-2334-EE52-E595-66A7C3865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4579" y="4180282"/>
            <a:ext cx="0" cy="664674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Text Box 15">
            <a:extLst>
              <a:ext uri="{FF2B5EF4-FFF2-40B4-BE49-F238E27FC236}">
                <a16:creationId xmlns:a16="http://schemas.microsoft.com/office/drawing/2014/main" id="{6DB0B0B3-551A-84C8-A2C9-461BAC69A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861" y="4667851"/>
            <a:ext cx="1152525" cy="539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rgbClr val="00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Centers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4A3104-C4CA-F124-5A9A-F30C2C2AA148}"/>
              </a:ext>
            </a:extLst>
          </p:cNvPr>
          <p:cNvCxnSpPr>
            <a:stCxn id="117" idx="2"/>
            <a:endCxn id="79" idx="0"/>
          </p:cNvCxnSpPr>
          <p:nvPr/>
        </p:nvCxnSpPr>
        <p:spPr>
          <a:xfrm>
            <a:off x="5427774" y="5207601"/>
            <a:ext cx="696997" cy="452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C51A3D-FADE-C3E6-AEE7-171213F97E04}"/>
              </a:ext>
            </a:extLst>
          </p:cNvPr>
          <p:cNvCxnSpPr>
            <a:stCxn id="82" idx="2"/>
            <a:endCxn id="79" idx="0"/>
          </p:cNvCxnSpPr>
          <p:nvPr/>
        </p:nvCxnSpPr>
        <p:spPr>
          <a:xfrm flipH="1">
            <a:off x="6124771" y="5207601"/>
            <a:ext cx="686353" cy="452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Box 11">
            <a:extLst>
              <a:ext uri="{FF2B5EF4-FFF2-40B4-BE49-F238E27FC236}">
                <a16:creationId xmlns:a16="http://schemas.microsoft.com/office/drawing/2014/main" id="{C7DA6EDF-9C0E-8F61-2DD1-F80FAE44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945" y="4667851"/>
            <a:ext cx="1152525" cy="539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rgbClr val="0000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 Centers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rgbClr val="0000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e-Lab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rgbClr val="0000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Detectors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Straight Connector 48">
            <a:extLst>
              <a:ext uri="{FF2B5EF4-FFF2-40B4-BE49-F238E27FC236}">
                <a16:creationId xmlns:a16="http://schemas.microsoft.com/office/drawing/2014/main" id="{62816C56-14F7-ED35-1503-D0D56F520B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5168" y="3373554"/>
            <a:ext cx="0" cy="249238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traight Connector 51">
            <a:extLst>
              <a:ext uri="{FF2B5EF4-FFF2-40B4-BE49-F238E27FC236}">
                <a16:creationId xmlns:a16="http://schemas.microsoft.com/office/drawing/2014/main" id="{376FE717-D357-E11E-E165-7082374C87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2544" y="3359936"/>
            <a:ext cx="0" cy="258763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4A0F-ABB7-1659-2FC6-1AD02DF9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Connections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37D00-3B57-0F9D-16B4-DD768F59468F}"/>
              </a:ext>
            </a:extLst>
          </p:cNvPr>
          <p:cNvSpPr txBox="1"/>
          <p:nvPr/>
        </p:nvSpPr>
        <p:spPr>
          <a:xfrm>
            <a:off x="5329495" y="2808631"/>
            <a:ext cx="251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Masterclasses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21C7A-2263-04F7-D92A-78C28C3DAAF9}"/>
              </a:ext>
            </a:extLst>
          </p:cNvPr>
          <p:cNvSpPr txBox="1"/>
          <p:nvPr/>
        </p:nvSpPr>
        <p:spPr>
          <a:xfrm>
            <a:off x="885545" y="2810596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Cosmic Ray Studies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CA206-E32F-F8F5-402D-4F21F18C4EDC}"/>
              </a:ext>
            </a:extLst>
          </p:cNvPr>
          <p:cNvSpPr txBox="1"/>
          <p:nvPr/>
        </p:nvSpPr>
        <p:spPr>
          <a:xfrm>
            <a:off x="5688658" y="4577680"/>
            <a:ext cx="1794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Data Camp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8FDA9-AA43-ADCD-9F81-AB8B57340D18}"/>
              </a:ext>
            </a:extLst>
          </p:cNvPr>
          <p:cNvSpPr txBox="1"/>
          <p:nvPr/>
        </p:nvSpPr>
        <p:spPr>
          <a:xfrm>
            <a:off x="1279883" y="4584339"/>
            <a:ext cx="235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Coding Camps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0A6B3A-46F7-0440-9058-D4A27750FCAC}"/>
              </a:ext>
            </a:extLst>
          </p:cNvPr>
          <p:cNvSpPr/>
          <p:nvPr/>
        </p:nvSpPr>
        <p:spPr>
          <a:xfrm>
            <a:off x="2328490" y="3459670"/>
            <a:ext cx="4526280" cy="914400"/>
          </a:xfrm>
          <a:prstGeom prst="ellips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35D41-B26A-0158-4649-3C0B5FF18E11}"/>
              </a:ext>
            </a:extLst>
          </p:cNvPr>
          <p:cNvSpPr txBox="1"/>
          <p:nvPr/>
        </p:nvSpPr>
        <p:spPr>
          <a:xfrm>
            <a:off x="3664422" y="1894376"/>
            <a:ext cx="1854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Workshops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F31EE-2DDA-67AF-7FF2-808B4CD717CC}"/>
              </a:ext>
            </a:extLst>
          </p:cNvPr>
          <p:cNvSpPr txBox="1"/>
          <p:nvPr/>
        </p:nvSpPr>
        <p:spPr>
          <a:xfrm>
            <a:off x="2769689" y="3668119"/>
            <a:ext cx="364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Data Activities Portfolio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91DD4-7D01-5FFA-AFB1-631D89482736}"/>
              </a:ext>
            </a:extLst>
          </p:cNvPr>
          <p:cNvSpPr txBox="1"/>
          <p:nvPr/>
        </p:nvSpPr>
        <p:spPr>
          <a:xfrm>
            <a:off x="2742345" y="5437545"/>
            <a:ext cx="369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Special Opportunities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7987319-850E-BB83-B1AA-AF6B2B24EF59}"/>
              </a:ext>
            </a:extLst>
          </p:cNvPr>
          <p:cNvCxnSpPr>
            <a:cxnSpLocks/>
          </p:cNvCxnSpPr>
          <p:nvPr/>
        </p:nvCxnSpPr>
        <p:spPr>
          <a:xfrm flipH="1">
            <a:off x="4591630" y="2321751"/>
            <a:ext cx="1" cy="1103629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0B7D65-2EB6-8195-794B-0F0359299C77}"/>
              </a:ext>
            </a:extLst>
          </p:cNvPr>
          <p:cNvCxnSpPr>
            <a:cxnSpLocks/>
          </p:cNvCxnSpPr>
          <p:nvPr/>
        </p:nvCxnSpPr>
        <p:spPr>
          <a:xfrm>
            <a:off x="2457450" y="3226541"/>
            <a:ext cx="533898" cy="321320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12A9A1-EF44-BADD-29DE-C1325CB448C7}"/>
              </a:ext>
            </a:extLst>
          </p:cNvPr>
          <p:cNvCxnSpPr>
            <a:cxnSpLocks/>
          </p:cNvCxnSpPr>
          <p:nvPr/>
        </p:nvCxnSpPr>
        <p:spPr>
          <a:xfrm flipH="1">
            <a:off x="6191912" y="3236006"/>
            <a:ext cx="393788" cy="323285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C482A2-5200-C2BA-5242-5F95B1AB1767}"/>
              </a:ext>
            </a:extLst>
          </p:cNvPr>
          <p:cNvCxnSpPr>
            <a:cxnSpLocks/>
          </p:cNvCxnSpPr>
          <p:nvPr/>
        </p:nvCxnSpPr>
        <p:spPr>
          <a:xfrm flipH="1" flipV="1">
            <a:off x="6191912" y="4274449"/>
            <a:ext cx="393787" cy="337521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5B63AF-B07F-75BB-9A0A-5EFEB421B17A}"/>
              </a:ext>
            </a:extLst>
          </p:cNvPr>
          <p:cNvCxnSpPr>
            <a:cxnSpLocks/>
          </p:cNvCxnSpPr>
          <p:nvPr/>
        </p:nvCxnSpPr>
        <p:spPr>
          <a:xfrm flipV="1">
            <a:off x="2457450" y="4285879"/>
            <a:ext cx="533898" cy="344180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47E3255-41F6-657E-A4F7-526D4EBCDB20}"/>
              </a:ext>
            </a:extLst>
          </p:cNvPr>
          <p:cNvCxnSpPr>
            <a:cxnSpLocks/>
          </p:cNvCxnSpPr>
          <p:nvPr/>
        </p:nvCxnSpPr>
        <p:spPr>
          <a:xfrm>
            <a:off x="4591630" y="4408360"/>
            <a:ext cx="1" cy="1063475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7E45A3-E250-5C0F-A1D4-458629B4413D}"/>
              </a:ext>
            </a:extLst>
          </p:cNvPr>
          <p:cNvCxnSpPr>
            <a:stCxn id="8" idx="3"/>
            <a:endCxn id="7" idx="0"/>
          </p:cNvCxnSpPr>
          <p:nvPr/>
        </p:nvCxnSpPr>
        <p:spPr>
          <a:xfrm>
            <a:off x="5518839" y="2125209"/>
            <a:ext cx="1066861" cy="683422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104E3D2-45E3-6EEA-8E1F-9D161EBD1017}"/>
              </a:ext>
            </a:extLst>
          </p:cNvPr>
          <p:cNvCxnSpPr>
            <a:stCxn id="8" idx="1"/>
            <a:endCxn id="10" idx="0"/>
          </p:cNvCxnSpPr>
          <p:nvPr/>
        </p:nvCxnSpPr>
        <p:spPr>
          <a:xfrm flipH="1">
            <a:off x="2457450" y="2125209"/>
            <a:ext cx="1206972" cy="685387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4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3F2D8FB-2880-0D1F-1839-6731E3B2F287}"/>
              </a:ext>
            </a:extLst>
          </p:cNvPr>
          <p:cNvSpPr/>
          <p:nvPr/>
        </p:nvSpPr>
        <p:spPr>
          <a:xfrm>
            <a:off x="3930207" y="3421811"/>
            <a:ext cx="1228093" cy="1105221"/>
          </a:xfrm>
          <a:prstGeom prst="ellips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E4A0F-ABB7-1659-2FC6-1AD02DF9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Connections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F5BECE-3D06-1040-A980-459CCAC76D48}"/>
              </a:ext>
            </a:extLst>
          </p:cNvPr>
          <p:cNvSpPr txBox="1"/>
          <p:nvPr/>
        </p:nvSpPr>
        <p:spPr>
          <a:xfrm>
            <a:off x="3924533" y="3624300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Center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Helvetica" pitchFamily="2" charset="0"/>
              </a:rPr>
              <a:t>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37D00-3B57-0F9D-16B4-DD768F59468F}"/>
              </a:ext>
            </a:extLst>
          </p:cNvPr>
          <p:cNvSpPr txBox="1"/>
          <p:nvPr/>
        </p:nvSpPr>
        <p:spPr>
          <a:xfrm>
            <a:off x="5729545" y="3004418"/>
            <a:ext cx="251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Masterclasses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35D41-B26A-0158-4649-3C0B5FF18E11}"/>
              </a:ext>
            </a:extLst>
          </p:cNvPr>
          <p:cNvSpPr txBox="1"/>
          <p:nvPr/>
        </p:nvSpPr>
        <p:spPr>
          <a:xfrm>
            <a:off x="1789626" y="1894376"/>
            <a:ext cx="550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Workshops &amp; Special Opportunities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F31EE-2DDA-67AF-7FF2-808B4CD717CC}"/>
              </a:ext>
            </a:extLst>
          </p:cNvPr>
          <p:cNvSpPr txBox="1"/>
          <p:nvPr/>
        </p:nvSpPr>
        <p:spPr>
          <a:xfrm>
            <a:off x="533229" y="3004418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Cosmic Ray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21C7A-2263-04F7-D92A-78C28C3DAAF9}"/>
              </a:ext>
            </a:extLst>
          </p:cNvPr>
          <p:cNvSpPr txBox="1"/>
          <p:nvPr/>
        </p:nvSpPr>
        <p:spPr>
          <a:xfrm>
            <a:off x="2722319" y="5749642"/>
            <a:ext cx="364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Data Activities Portfolio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CA206-E32F-F8F5-402D-4F21F18C4EDC}"/>
              </a:ext>
            </a:extLst>
          </p:cNvPr>
          <p:cNvSpPr txBox="1"/>
          <p:nvPr/>
        </p:nvSpPr>
        <p:spPr>
          <a:xfrm>
            <a:off x="5793366" y="4577680"/>
            <a:ext cx="1794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Data Camp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8FDA9-AA43-ADCD-9F81-AB8B57340D18}"/>
              </a:ext>
            </a:extLst>
          </p:cNvPr>
          <p:cNvSpPr txBox="1"/>
          <p:nvPr/>
        </p:nvSpPr>
        <p:spPr>
          <a:xfrm>
            <a:off x="927564" y="4584339"/>
            <a:ext cx="235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Coding Camps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CAE2B0-851A-D17C-DEC3-4997D2ABC881}"/>
              </a:ext>
            </a:extLst>
          </p:cNvPr>
          <p:cNvCxnSpPr>
            <a:cxnSpLocks/>
          </p:cNvCxnSpPr>
          <p:nvPr/>
        </p:nvCxnSpPr>
        <p:spPr>
          <a:xfrm>
            <a:off x="4544253" y="2263708"/>
            <a:ext cx="0" cy="1158103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6CF535-2DBE-C5C4-AD11-64B16F0C46D6}"/>
              </a:ext>
            </a:extLst>
          </p:cNvPr>
          <p:cNvCxnSpPr>
            <a:cxnSpLocks/>
          </p:cNvCxnSpPr>
          <p:nvPr/>
        </p:nvCxnSpPr>
        <p:spPr>
          <a:xfrm flipH="1" flipV="1">
            <a:off x="4541749" y="4564103"/>
            <a:ext cx="5009" cy="1185539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E8E6205-5FEE-9483-AADE-ED4E66A33DF4}"/>
              </a:ext>
            </a:extLst>
          </p:cNvPr>
          <p:cNvCxnSpPr>
            <a:cxnSpLocks/>
          </p:cNvCxnSpPr>
          <p:nvPr/>
        </p:nvCxnSpPr>
        <p:spPr>
          <a:xfrm flipH="1">
            <a:off x="5060071" y="3466083"/>
            <a:ext cx="1951805" cy="15821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9DD1409-49A8-E407-A265-132C4CEF191A}"/>
              </a:ext>
            </a:extLst>
          </p:cNvPr>
          <p:cNvCxnSpPr>
            <a:cxnSpLocks/>
          </p:cNvCxnSpPr>
          <p:nvPr/>
        </p:nvCxnSpPr>
        <p:spPr>
          <a:xfrm flipH="1" flipV="1">
            <a:off x="5030702" y="4365176"/>
            <a:ext cx="1711957" cy="212504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AA202CE-97FE-3CE3-9D5F-94C12EC91F81}"/>
              </a:ext>
            </a:extLst>
          </p:cNvPr>
          <p:cNvCxnSpPr>
            <a:cxnSpLocks/>
          </p:cNvCxnSpPr>
          <p:nvPr/>
        </p:nvCxnSpPr>
        <p:spPr>
          <a:xfrm>
            <a:off x="2039819" y="3466083"/>
            <a:ext cx="2004922" cy="158217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BA32F13-DC05-41C9-BA24-229ABFACBD97}"/>
              </a:ext>
            </a:extLst>
          </p:cNvPr>
          <p:cNvCxnSpPr>
            <a:cxnSpLocks/>
          </p:cNvCxnSpPr>
          <p:nvPr/>
        </p:nvCxnSpPr>
        <p:spPr>
          <a:xfrm flipV="1">
            <a:off x="2052878" y="4365176"/>
            <a:ext cx="2004927" cy="161856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34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3F2D8FB-2880-0D1F-1839-6731E3B2F287}"/>
              </a:ext>
            </a:extLst>
          </p:cNvPr>
          <p:cNvSpPr/>
          <p:nvPr/>
        </p:nvSpPr>
        <p:spPr>
          <a:xfrm>
            <a:off x="3930207" y="3421811"/>
            <a:ext cx="1228093" cy="1105221"/>
          </a:xfrm>
          <a:prstGeom prst="ellips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E4A0F-ABB7-1659-2FC6-1AD02DF9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Connections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F5BECE-3D06-1040-A980-459CCAC76D48}"/>
              </a:ext>
            </a:extLst>
          </p:cNvPr>
          <p:cNvSpPr txBox="1"/>
          <p:nvPr/>
        </p:nvSpPr>
        <p:spPr>
          <a:xfrm>
            <a:off x="3924532" y="3611943"/>
            <a:ext cx="1239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Helvetica" pitchFamily="2" charset="0"/>
                <a:cs typeface="Arial" panose="020B0604020202020204" pitchFamily="34" charset="0"/>
              </a:rPr>
              <a:t>Center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Helvetica" pitchFamily="2" charset="0"/>
                <a:cs typeface="Arial" panose="020B0604020202020204" pitchFamily="34" charset="0"/>
              </a:rPr>
              <a:t>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37D00-3B57-0F9D-16B4-DD768F59468F}"/>
              </a:ext>
            </a:extLst>
          </p:cNvPr>
          <p:cNvSpPr txBox="1"/>
          <p:nvPr/>
        </p:nvSpPr>
        <p:spPr>
          <a:xfrm>
            <a:off x="5173009" y="3004418"/>
            <a:ext cx="324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Masterclass Leaders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35D41-B26A-0158-4649-3C0B5FF18E11}"/>
              </a:ext>
            </a:extLst>
          </p:cNvPr>
          <p:cNvSpPr txBox="1"/>
          <p:nvPr/>
        </p:nvSpPr>
        <p:spPr>
          <a:xfrm>
            <a:off x="3325429" y="1894376"/>
            <a:ext cx="2437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0099"/>
                </a:solidFill>
                <a:latin typeface="Helvetica" pitchFamily="2" charset="0"/>
              </a:rPr>
              <a:t>Staff Teacher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F31EE-2DDA-67AF-7FF2-808B4CD717CC}"/>
              </a:ext>
            </a:extLst>
          </p:cNvPr>
          <p:cNvSpPr txBox="1"/>
          <p:nvPr/>
        </p:nvSpPr>
        <p:spPr>
          <a:xfrm>
            <a:off x="1449343" y="3004418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Fellows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21C7A-2263-04F7-D92A-78C28C3DAAF9}"/>
              </a:ext>
            </a:extLst>
          </p:cNvPr>
          <p:cNvSpPr txBox="1"/>
          <p:nvPr/>
        </p:nvSpPr>
        <p:spPr>
          <a:xfrm>
            <a:off x="3136788" y="5749642"/>
            <a:ext cx="2814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Cosmic Ray Team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CA206-E32F-F8F5-402D-4F21F18C4EDC}"/>
              </a:ext>
            </a:extLst>
          </p:cNvPr>
          <p:cNvSpPr txBox="1"/>
          <p:nvPr/>
        </p:nvSpPr>
        <p:spPr>
          <a:xfrm>
            <a:off x="5263515" y="4577680"/>
            <a:ext cx="3060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Data Camp Leaders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8FDA9-AA43-ADCD-9F81-AB8B57340D18}"/>
              </a:ext>
            </a:extLst>
          </p:cNvPr>
          <p:cNvSpPr txBox="1"/>
          <p:nvPr/>
        </p:nvSpPr>
        <p:spPr>
          <a:xfrm>
            <a:off x="294381" y="4584339"/>
            <a:ext cx="362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99"/>
                </a:solidFill>
                <a:latin typeface="Helvetica" pitchFamily="2" charset="0"/>
              </a:rPr>
              <a:t>Coding Camps Leaders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AA202CE-97FE-3CE3-9D5F-94C12EC91F81}"/>
              </a:ext>
            </a:extLst>
          </p:cNvPr>
          <p:cNvCxnSpPr>
            <a:cxnSpLocks/>
          </p:cNvCxnSpPr>
          <p:nvPr/>
        </p:nvCxnSpPr>
        <p:spPr>
          <a:xfrm>
            <a:off x="2105132" y="3466083"/>
            <a:ext cx="1860519" cy="278014"/>
          </a:xfrm>
          <a:prstGeom prst="straightConnector1">
            <a:avLst/>
          </a:prstGeom>
          <a:ln>
            <a:solidFill>
              <a:srgbClr val="0000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445EDB-AF64-188C-D24D-DF8EC125418D}"/>
              </a:ext>
            </a:extLst>
          </p:cNvPr>
          <p:cNvCxnSpPr>
            <a:cxnSpLocks/>
          </p:cNvCxnSpPr>
          <p:nvPr/>
        </p:nvCxnSpPr>
        <p:spPr>
          <a:xfrm flipH="1">
            <a:off x="4544254" y="2343454"/>
            <a:ext cx="3" cy="1004215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C7CD5E-0D5D-37D3-3338-7CD52F2D174F}"/>
              </a:ext>
            </a:extLst>
          </p:cNvPr>
          <p:cNvCxnSpPr>
            <a:cxnSpLocks/>
          </p:cNvCxnSpPr>
          <p:nvPr/>
        </p:nvCxnSpPr>
        <p:spPr>
          <a:xfrm flipH="1">
            <a:off x="5158300" y="3466083"/>
            <a:ext cx="1635443" cy="278014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1FEE34-21D4-7322-2F1E-0D5A1F5DE2DD}"/>
              </a:ext>
            </a:extLst>
          </p:cNvPr>
          <p:cNvCxnSpPr>
            <a:cxnSpLocks/>
          </p:cNvCxnSpPr>
          <p:nvPr/>
        </p:nvCxnSpPr>
        <p:spPr>
          <a:xfrm flipH="1" flipV="1">
            <a:off x="5094730" y="4344004"/>
            <a:ext cx="1699012" cy="233676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E66001-7DEC-7C9B-5476-E4A06C3D0E61}"/>
              </a:ext>
            </a:extLst>
          </p:cNvPr>
          <p:cNvCxnSpPr>
            <a:cxnSpLocks/>
          </p:cNvCxnSpPr>
          <p:nvPr/>
        </p:nvCxnSpPr>
        <p:spPr>
          <a:xfrm flipH="1" flipV="1">
            <a:off x="4544254" y="4564103"/>
            <a:ext cx="3" cy="1222610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E11D17-A0FD-FD06-9E6C-1575F97FFBFE}"/>
              </a:ext>
            </a:extLst>
          </p:cNvPr>
          <p:cNvCxnSpPr>
            <a:cxnSpLocks/>
          </p:cNvCxnSpPr>
          <p:nvPr/>
        </p:nvCxnSpPr>
        <p:spPr>
          <a:xfrm flipV="1">
            <a:off x="2105134" y="4344004"/>
            <a:ext cx="1819398" cy="240335"/>
          </a:xfrm>
          <a:prstGeom prst="straightConnector1">
            <a:avLst/>
          </a:prstGeom>
          <a:ln>
            <a:solidFill>
              <a:srgbClr val="000099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139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Bringing Center Participants Together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Data Camp &amp; Coding Camps 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Special Opportunities</a:t>
            </a:r>
          </a:p>
          <a:p>
            <a:pPr marL="350838" indent="-350838">
              <a:spcAft>
                <a:spcPts val="6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Lead Teacher Camp</a:t>
            </a:r>
          </a:p>
          <a:p>
            <a:pPr marL="350838" indent="-350838">
              <a:spcAft>
                <a:spcPts val="6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Fellows Camp</a:t>
            </a:r>
          </a:p>
          <a:p>
            <a:pPr marL="350838" indent="-350838">
              <a:spcAft>
                <a:spcPts val="6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dirty="0" err="1"/>
              <a:t>QuarkNet</a:t>
            </a:r>
            <a:r>
              <a:rPr lang="en-US" dirty="0"/>
              <a:t> Educational Discussions (QED)</a:t>
            </a:r>
          </a:p>
          <a:p>
            <a:pPr marL="350838" indent="-350838">
              <a:spcAft>
                <a:spcPts val="6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Friday Flyer</a:t>
            </a:r>
          </a:p>
          <a:p>
            <a:pPr marL="350838" indent="-350838">
              <a:spcAft>
                <a:spcPts val="6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International Muon Week</a:t>
            </a:r>
          </a:p>
          <a:p>
            <a:pPr marL="350838" indent="-350838">
              <a:spcAft>
                <a:spcPts val="6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World-Wide Data Day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 at </a:t>
            </a:r>
            <a:r>
              <a:rPr lang="en-US"/>
              <a:t>Key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dirty="0"/>
              <a:t>Professional Development Programming</a:t>
            </a:r>
          </a:p>
          <a:p>
            <a:r>
              <a:rPr lang="en-US" dirty="0"/>
              <a:t>Workshops at Centers</a:t>
            </a:r>
          </a:p>
          <a:p>
            <a:r>
              <a:rPr lang="en-US" dirty="0"/>
              <a:t>Data Camp &amp; Coding Camps</a:t>
            </a:r>
          </a:p>
          <a:p>
            <a:r>
              <a:rPr lang="en-US" dirty="0"/>
              <a:t>Data Activities Portfolio</a:t>
            </a:r>
          </a:p>
          <a:p>
            <a:r>
              <a:rPr lang="en-US" dirty="0"/>
              <a:t>Masterclasses</a:t>
            </a:r>
          </a:p>
          <a:p>
            <a:pPr>
              <a:spcAft>
                <a:spcPts val="0"/>
              </a:spcAft>
            </a:pPr>
            <a:r>
              <a:rPr lang="en-US" dirty="0"/>
              <a:t>Broadening </a:t>
            </a:r>
          </a:p>
          <a:p>
            <a:r>
              <a:rPr lang="en-US" dirty="0"/>
              <a:t>Participation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person, indoor, ceiling, floor&#10;&#10;Description automatically generated">
            <a:extLst>
              <a:ext uri="{FF2B5EF4-FFF2-40B4-BE49-F238E27FC236}">
                <a16:creationId xmlns:a16="http://schemas.microsoft.com/office/drawing/2014/main" id="{E7AB5FC8-2BD1-213A-121C-055F36981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83"/>
          <a:stretch/>
        </p:blipFill>
        <p:spPr>
          <a:xfrm>
            <a:off x="6285343" y="3429000"/>
            <a:ext cx="2383650" cy="2701016"/>
          </a:xfrm>
          <a:prstGeom prst="rect">
            <a:avLst/>
          </a:prstGeom>
          <a:ln>
            <a:solidFill>
              <a:srgbClr val="000099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41DD9-C3E4-BFC8-A7EF-0E8D9065D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657" y="3962836"/>
            <a:ext cx="3245467" cy="2155749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7B8A3F-0895-FD26-FA8A-7B2DC1B52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093" y="2167912"/>
            <a:ext cx="3136900" cy="1104900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422129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QuarkNet</a:t>
            </a:r>
            <a:r>
              <a:rPr lang="en-US" dirty="0"/>
              <a:t>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Particle Physics: Our Home</a:t>
            </a:r>
          </a:p>
          <a:p>
            <a:r>
              <a:rPr lang="en-US" dirty="0"/>
              <a:t>             </a:t>
            </a:r>
          </a:p>
          <a:p>
            <a:pPr algn="ctr"/>
            <a:r>
              <a:rPr lang="en-US" dirty="0"/>
              <a:t>	Experiments of long duration with large datasets</a:t>
            </a:r>
          </a:p>
          <a:p>
            <a:pPr algn="ctr"/>
            <a:r>
              <a:rPr lang="en-US" dirty="0"/>
              <a:t>Large international collaborations</a:t>
            </a:r>
          </a:p>
          <a:p>
            <a:pPr algn="ctr"/>
            <a:r>
              <a:rPr lang="en-US" dirty="0"/>
              <a:t>Distributed work over many institutions</a:t>
            </a:r>
          </a:p>
          <a:p>
            <a:pPr algn="ctr"/>
            <a:endParaRPr lang="en-US" dirty="0"/>
          </a:p>
          <a:p>
            <a:pPr algn="ctr">
              <a:spcAft>
                <a:spcPts val="0"/>
              </a:spcAft>
            </a:pPr>
            <a:r>
              <a:rPr lang="en-US" dirty="0" err="1"/>
              <a:t>QuarkNet</a:t>
            </a:r>
            <a:r>
              <a:rPr lang="en-US" dirty="0"/>
              <a:t> shares these characteristics </a:t>
            </a:r>
          </a:p>
          <a:p>
            <a:pPr algn="ctr">
              <a:spcAft>
                <a:spcPts val="0"/>
              </a:spcAft>
            </a:pPr>
            <a:r>
              <a:rPr lang="en-US" dirty="0"/>
              <a:t> that help make us a dynamic, unique &amp; transformative</a:t>
            </a:r>
          </a:p>
          <a:p>
            <a:pPr algn="ctr">
              <a:spcAft>
                <a:spcPts val="0"/>
              </a:spcAft>
            </a:pPr>
            <a:r>
              <a:rPr lang="en-US" dirty="0"/>
              <a:t>teacher professional development (PD) program.</a:t>
            </a:r>
          </a:p>
          <a:p>
            <a:pPr algn="ctr"/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E4A7D02-776D-D6D3-C6EA-6390C361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40" y="1491659"/>
            <a:ext cx="1672045" cy="11780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9C3B-D9A9-4EED-C2D0-A26C4AC8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Review, 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00ACD-8DF6-AE0E-BB9C-AC2B71453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spcAft>
                <a:spcPts val="600"/>
              </a:spcAft>
            </a:pPr>
            <a:r>
              <a:rPr lang="en-US" sz="2800" dirty="0" err="1"/>
              <a:t>QuarkNet</a:t>
            </a:r>
            <a:r>
              <a:rPr lang="en-US" sz="2800" dirty="0"/>
              <a:t> Collaboration Review</a:t>
            </a:r>
          </a:p>
          <a:p>
            <a:pPr algn="ctr"/>
            <a:r>
              <a:rPr lang="en-US" dirty="0"/>
              <a:t>Presentations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Organization &amp; Connections - M. Bardeen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Key Program Components:</a:t>
            </a:r>
          </a:p>
          <a:p>
            <a:pPr marL="407988" indent="0">
              <a:spcAft>
                <a:spcPts val="600"/>
              </a:spcAft>
            </a:pPr>
            <a:r>
              <a:rPr lang="en-US" sz="2200"/>
              <a:t>Center Workshops </a:t>
            </a:r>
            <a:r>
              <a:rPr lang="en-US" sz="2200" dirty="0"/>
              <a:t>- S. Wood</a:t>
            </a:r>
          </a:p>
          <a:p>
            <a:pPr marL="407988" indent="0">
              <a:spcAft>
                <a:spcPts val="600"/>
              </a:spcAft>
            </a:pPr>
            <a:r>
              <a:rPr lang="en-US" sz="2200" dirty="0"/>
              <a:t>Data Camp, Coding Camps 1 &amp; 2 - A. </a:t>
            </a:r>
            <a:r>
              <a:rPr lang="en-US" sz="2200" dirty="0" err="1"/>
              <a:t>LaMee</a:t>
            </a:r>
            <a:endParaRPr lang="en-US" sz="2200" dirty="0"/>
          </a:p>
          <a:p>
            <a:pPr marL="407988" indent="0">
              <a:spcAft>
                <a:spcPts val="600"/>
              </a:spcAft>
            </a:pPr>
            <a:r>
              <a:rPr lang="en-US" sz="2200" dirty="0"/>
              <a:t>Data Activities Portfolio - D. </a:t>
            </a:r>
            <a:r>
              <a:rPr lang="en-US" sz="2200" dirty="0" err="1"/>
              <a:t>Roudebush</a:t>
            </a:r>
            <a:r>
              <a:rPr lang="en-US" sz="2200" dirty="0"/>
              <a:t>  </a:t>
            </a:r>
          </a:p>
          <a:p>
            <a:pPr marL="407988" indent="0">
              <a:spcAft>
                <a:spcPts val="600"/>
              </a:spcAft>
            </a:pPr>
            <a:r>
              <a:rPr lang="en-US" sz="2200" dirty="0"/>
              <a:t>Physics Masterclasses - K. </a:t>
            </a:r>
            <a:r>
              <a:rPr lang="en-US" sz="2200" dirty="0" err="1"/>
              <a:t>Cecire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/>
              <a:t>Broadening Participation  - S. Wood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Outcomes-based Evaluation: Results and Plans - K. Race 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Resources &amp; Funding – M. Wayne</a:t>
            </a:r>
          </a:p>
        </p:txBody>
      </p:sp>
    </p:spTree>
    <p:extLst>
      <p:ext uri="{BB962C8B-B14F-4D97-AF65-F5344CB8AC3E}">
        <p14:creationId xmlns:p14="http://schemas.microsoft.com/office/powerpoint/2010/main" val="256851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&amp;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dirty="0"/>
              <a:t>The </a:t>
            </a:r>
            <a:r>
              <a:rPr lang="en-US" sz="2800" dirty="0" err="1"/>
              <a:t>QuarkNet</a:t>
            </a:r>
            <a:r>
              <a:rPr lang="en-US" sz="2800" dirty="0"/>
              <a:t> Collaboration</a:t>
            </a:r>
          </a:p>
          <a:p>
            <a:pPr algn="ctr">
              <a:spcAft>
                <a:spcPts val="3000"/>
              </a:spcAft>
            </a:pPr>
            <a:r>
              <a:rPr lang="en-US" dirty="0"/>
              <a:t>A Network of </a:t>
            </a:r>
            <a:r>
              <a:rPr lang="en-US" dirty="0">
                <a:solidFill>
                  <a:srgbClr val="CC0033"/>
                </a:solidFill>
              </a:rPr>
              <a:t>52</a:t>
            </a:r>
            <a:r>
              <a:rPr lang="en-US" dirty="0"/>
              <a:t> Local &amp; Regional Centers . . .</a:t>
            </a:r>
          </a:p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59E225-13A0-CDE4-AC71-46334DD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99" y="2637989"/>
            <a:ext cx="5043862" cy="2933557"/>
          </a:xfrm>
          <a:prstGeom prst="rect">
            <a:avLst/>
          </a:prstGeom>
          <a:noFill/>
          <a:ln w="9525">
            <a:solidFill>
              <a:srgbClr val="000099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5F5193-D911-04BE-0606-4F0E7DB3EC85}"/>
              </a:ext>
            </a:extLst>
          </p:cNvPr>
          <p:cNvSpPr txBox="1"/>
          <p:nvPr/>
        </p:nvSpPr>
        <p:spPr>
          <a:xfrm>
            <a:off x="545037" y="5619035"/>
            <a:ext cx="3452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 err="1">
                <a:solidFill>
                  <a:srgbClr val="000099"/>
                </a:solidFill>
                <a:latin typeface="Helvetica" pitchFamily="2" charset="0"/>
              </a:rPr>
              <a:t>QuarkNet</a:t>
            </a:r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 is funded by </a:t>
            </a: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NSF to University of Notre Dame </a:t>
            </a:r>
          </a:p>
          <a:p>
            <a:r>
              <a:rPr lang="en-US" sz="1600" b="1" dirty="0">
                <a:solidFill>
                  <a:srgbClr val="000099"/>
                </a:solidFill>
                <a:latin typeface="Helvetica" pitchFamily="2" charset="0"/>
              </a:rPr>
              <a:t>&amp; by DOE through Fermilab.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7A4764-E596-B589-929C-713B89E39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228" y="5739642"/>
            <a:ext cx="4642147" cy="532873"/>
          </a:xfrm>
          <a:prstGeom prst="rect">
            <a:avLst/>
          </a:prstGeom>
          <a:ln>
            <a:solidFill>
              <a:srgbClr val="000099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&amp;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dirty="0"/>
              <a:t>The </a:t>
            </a:r>
            <a:r>
              <a:rPr lang="en-US" sz="2800" dirty="0" err="1"/>
              <a:t>QuarkNet</a:t>
            </a:r>
            <a:r>
              <a:rPr lang="en-US" sz="2800" dirty="0"/>
              <a:t> Collaboration</a:t>
            </a:r>
          </a:p>
          <a:p>
            <a:pPr algn="ctr">
              <a:spcAft>
                <a:spcPts val="3000"/>
              </a:spcAft>
            </a:pPr>
            <a:r>
              <a:rPr lang="en-US" dirty="0"/>
              <a:t>with National Leadership &amp; Coordination</a:t>
            </a:r>
          </a:p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59E225-13A0-CDE4-AC71-46334DD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572" y="2644344"/>
            <a:ext cx="5795308" cy="3370605"/>
          </a:xfrm>
          <a:prstGeom prst="rect">
            <a:avLst/>
          </a:prstGeom>
          <a:noFill/>
          <a:ln w="9525">
            <a:solidFill>
              <a:srgbClr val="000099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160466F-DE5F-88E0-7E20-EB08F8D8BE75}"/>
              </a:ext>
            </a:extLst>
          </p:cNvPr>
          <p:cNvSpPr/>
          <p:nvPr/>
        </p:nvSpPr>
        <p:spPr>
          <a:xfrm>
            <a:off x="2557849" y="3620527"/>
            <a:ext cx="3682313" cy="1482811"/>
          </a:xfrm>
          <a:prstGeom prst="ellips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National Office</a:t>
            </a:r>
          </a:p>
          <a:p>
            <a:pPr algn="ctr"/>
            <a:r>
              <a:rPr lang="en-US" dirty="0"/>
              <a:t>Co-PIs </a:t>
            </a:r>
          </a:p>
          <a:p>
            <a:pPr algn="ctr"/>
            <a:r>
              <a:rPr lang="en-US" dirty="0"/>
              <a:t>Staff supported at</a:t>
            </a:r>
          </a:p>
          <a:p>
            <a:pPr algn="ctr"/>
            <a:r>
              <a:rPr lang="en-US" dirty="0"/>
              <a:t>University of Notre Dame</a:t>
            </a:r>
          </a:p>
          <a:p>
            <a:pPr algn="ctr"/>
            <a:r>
              <a:rPr lang="en-US" dirty="0"/>
              <a:t>or Fermilab</a:t>
            </a:r>
          </a:p>
        </p:txBody>
      </p:sp>
    </p:spTree>
    <p:extLst>
      <p:ext uri="{BB962C8B-B14F-4D97-AF65-F5344CB8AC3E}">
        <p14:creationId xmlns:p14="http://schemas.microsoft.com/office/powerpoint/2010/main" val="3015177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dirty="0"/>
              <a:t>Centers: Heart of the Program</a:t>
            </a:r>
          </a:p>
          <a:p>
            <a:r>
              <a:rPr lang="en-US" dirty="0"/>
              <a:t>Initiated by </a:t>
            </a:r>
            <a:r>
              <a:rPr lang="en-US" dirty="0">
                <a:solidFill>
                  <a:srgbClr val="CC0033"/>
                </a:solidFill>
              </a:rPr>
              <a:t>1-2</a:t>
            </a:r>
            <a:r>
              <a:rPr lang="en-US" dirty="0"/>
              <a:t> particle physicist mentors</a:t>
            </a:r>
          </a:p>
          <a:p>
            <a:r>
              <a:rPr lang="en-US" dirty="0"/>
              <a:t>Joined by </a:t>
            </a:r>
            <a:r>
              <a:rPr lang="en-US" dirty="0">
                <a:solidFill>
                  <a:srgbClr val="CC0033"/>
                </a:solidFill>
              </a:rPr>
              <a:t>1-2</a:t>
            </a:r>
            <a:r>
              <a:rPr lang="en-US" dirty="0"/>
              <a:t> lead teachers</a:t>
            </a:r>
          </a:p>
          <a:p>
            <a:r>
              <a:rPr lang="en-US" dirty="0"/>
              <a:t>With, on average, </a:t>
            </a:r>
            <a:r>
              <a:rPr lang="en-US" dirty="0">
                <a:solidFill>
                  <a:srgbClr val="CC0033"/>
                </a:solidFill>
              </a:rPr>
              <a:t>5</a:t>
            </a:r>
            <a:r>
              <a:rPr lang="en-US" dirty="0"/>
              <a:t> associate teachers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0841A57E-484B-2BDA-DB65-D168C8C2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01" y="4157503"/>
            <a:ext cx="2648619" cy="1986464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  <p:pic>
        <p:nvPicPr>
          <p:cNvPr id="8" name="Picture 7" descr="A group of people sitting around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D7662930-CB8C-48B1-7681-E727BA9B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55311" y="4157504"/>
            <a:ext cx="2648618" cy="1986464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  <p:pic>
        <p:nvPicPr>
          <p:cNvPr id="10" name="Picture 9" descr="A group of people sitting at a tab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D0DA2597-19DB-C81B-4C99-29E70A0AD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205" y="4146073"/>
            <a:ext cx="2648619" cy="1986464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344603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PD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Aft>
                <a:spcPts val="600"/>
              </a:spcAft>
            </a:pPr>
            <a:r>
              <a:rPr lang="en-US" sz="2800" dirty="0" err="1"/>
              <a:t>QuarkNet</a:t>
            </a:r>
            <a:r>
              <a:rPr lang="en-US" sz="2800" dirty="0"/>
              <a:t>: A Long-Term National Program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Based on </a:t>
            </a:r>
            <a:r>
              <a:rPr lang="en-US" dirty="0">
                <a:solidFill>
                  <a:srgbClr val="CC0033"/>
                </a:solidFill>
              </a:rPr>
              <a:t>3</a:t>
            </a:r>
            <a:r>
              <a:rPr lang="en-US" dirty="0"/>
              <a:t> successful PD program types:</a:t>
            </a:r>
          </a:p>
          <a:p>
            <a:pPr>
              <a:spcAft>
                <a:spcPts val="600"/>
              </a:spcAft>
            </a:pPr>
            <a:r>
              <a:rPr lang="en-US" dirty="0"/>
              <a:t>Research internships (Year </a:t>
            </a:r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dirty="0"/>
              <a:t>) (</a:t>
            </a:r>
            <a:r>
              <a:rPr lang="en-US" dirty="0">
                <a:solidFill>
                  <a:srgbClr val="C00000"/>
                </a:solidFill>
              </a:rPr>
              <a:t>2 </a:t>
            </a:r>
            <a:r>
              <a:rPr lang="en-US" dirty="0"/>
              <a:t>centers)</a:t>
            </a:r>
          </a:p>
          <a:p>
            <a:pPr>
              <a:spcAft>
                <a:spcPts val="600"/>
              </a:spcAft>
            </a:pPr>
            <a:r>
              <a:rPr lang="en-US" dirty="0"/>
              <a:t>Research-based workshops (Year 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r>
              <a:rPr lang="en-US" dirty="0"/>
              <a:t>Physics alliance workshops (Year </a:t>
            </a:r>
            <a:r>
              <a:rPr lang="en-US" dirty="0">
                <a:solidFill>
                  <a:srgbClr val="C00000"/>
                </a:solidFill>
              </a:rPr>
              <a:t>3+</a:t>
            </a:r>
            <a:r>
              <a:rPr lang="en-US" dirty="0"/>
              <a:t>) (</a:t>
            </a:r>
            <a:r>
              <a:rPr lang="en-US" dirty="0">
                <a:solidFill>
                  <a:srgbClr val="C00000"/>
                </a:solidFill>
              </a:rPr>
              <a:t>50</a:t>
            </a:r>
            <a:r>
              <a:rPr lang="en-US" dirty="0"/>
              <a:t> centers)</a:t>
            </a:r>
          </a:p>
          <a:p>
            <a:endParaRPr lang="en-US" dirty="0"/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5778" y="3997223"/>
            <a:ext cx="1810331" cy="214754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04" y="3997224"/>
            <a:ext cx="2863391" cy="2147543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8" t="18503" r="22027" b="28981"/>
          <a:stretch/>
        </p:blipFill>
        <p:spPr>
          <a:xfrm>
            <a:off x="442620" y="3997223"/>
            <a:ext cx="3050715" cy="2147543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FC4960-83B1-4D38-E93F-D6BA4BB39FCA}"/>
              </a:ext>
            </a:extLst>
          </p:cNvPr>
          <p:cNvSpPr txBox="1"/>
          <p:nvPr/>
        </p:nvSpPr>
        <p:spPr>
          <a:xfrm>
            <a:off x="2792062" y="3997223"/>
            <a:ext cx="184731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1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National PD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Engagement with Scientific Investigations</a:t>
            </a:r>
            <a:endParaRPr lang="en-US" sz="2000" dirty="0"/>
          </a:p>
          <a:p>
            <a:pPr marL="3321050" indent="-344488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/>
              <a:t>Access to online HEP datasets</a:t>
            </a:r>
          </a:p>
          <a:p>
            <a:pPr marL="3321050" indent="-344488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/>
              <a:t>Center Workshops</a:t>
            </a:r>
          </a:p>
          <a:p>
            <a:pPr marL="3321050" indent="-344488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/>
              <a:t>Cosmic Ray Studies</a:t>
            </a:r>
          </a:p>
          <a:p>
            <a:pPr marL="3321050" indent="-344488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/>
              <a:t>Data Activities Portfolio </a:t>
            </a:r>
          </a:p>
          <a:p>
            <a:pPr marL="3321050" indent="-344488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/>
              <a:t>Data Camp &amp; Coding Camps</a:t>
            </a:r>
          </a:p>
          <a:p>
            <a:pPr marL="3321050" lvl="2" indent="-3429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/>
              <a:t>Masterclasses for students</a:t>
            </a:r>
          </a:p>
          <a:p>
            <a:pPr marL="3319463" indent="-341313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/>
              <a:t>Ongoing support</a:t>
            </a:r>
          </a:p>
          <a:p>
            <a:pPr marL="3319463" indent="-341313">
              <a:spcAft>
                <a:spcPts val="600"/>
              </a:spcAft>
              <a:buClr>
                <a:schemeClr val="accent2"/>
              </a:buClr>
              <a:buFont typeface="Arial" charset="0"/>
              <a:buChar char="•"/>
            </a:pPr>
            <a:r>
              <a:rPr lang="en-US" dirty="0"/>
              <a:t>Fellows Program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43" y="2157984"/>
            <a:ext cx="2603668" cy="3776472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</p:spTree>
    <p:extLst>
      <p:ext uri="{BB962C8B-B14F-4D97-AF65-F5344CB8AC3E}">
        <p14:creationId xmlns:p14="http://schemas.microsoft.com/office/powerpoint/2010/main" val="26969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PD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2557"/>
            <a:ext cx="8229600" cy="4788243"/>
          </a:xfrm>
        </p:spPr>
        <p:txBody>
          <a:bodyPr/>
          <a:lstStyle/>
          <a:p>
            <a:pPr algn="ctr"/>
            <a:r>
              <a:rPr lang="en-US" sz="2800" dirty="0"/>
              <a:t>National Staff</a:t>
            </a:r>
          </a:p>
          <a:p>
            <a:pPr>
              <a:spcAft>
                <a:spcPts val="600"/>
              </a:spcAft>
            </a:pPr>
            <a:r>
              <a:rPr lang="en-US" dirty="0"/>
              <a:t>Staff Teachers</a:t>
            </a:r>
          </a:p>
          <a:p>
            <a:pPr>
              <a:spcAft>
                <a:spcPts val="600"/>
              </a:spcAft>
            </a:pPr>
            <a:r>
              <a:rPr lang="en-US" dirty="0"/>
              <a:t>Education Specialists</a:t>
            </a:r>
          </a:p>
          <a:p>
            <a:pPr>
              <a:spcAft>
                <a:spcPts val="600"/>
              </a:spcAft>
            </a:pPr>
            <a:r>
              <a:rPr lang="en-US" dirty="0"/>
              <a:t>Cosmic Ray Team</a:t>
            </a:r>
          </a:p>
          <a:p>
            <a:pPr>
              <a:spcAft>
                <a:spcPts val="600"/>
              </a:spcAft>
            </a:pPr>
            <a:r>
              <a:rPr lang="en-US" dirty="0"/>
              <a:t>Fellows</a:t>
            </a:r>
          </a:p>
          <a:p>
            <a:pPr>
              <a:spcAft>
                <a:spcPts val="600"/>
              </a:spcAft>
            </a:pPr>
            <a:r>
              <a:rPr lang="en-US" dirty="0"/>
              <a:t>IT Staff</a:t>
            </a:r>
          </a:p>
          <a:p>
            <a:pPr>
              <a:spcAft>
                <a:spcPts val="1800"/>
              </a:spcAft>
            </a:pPr>
            <a:r>
              <a:rPr lang="en-US" dirty="0"/>
              <a:t>Administrative Assistant</a:t>
            </a:r>
          </a:p>
          <a:p>
            <a:pPr algn="ctr">
              <a:spcAft>
                <a:spcPts val="3000"/>
              </a:spcAft>
            </a:pPr>
            <a:r>
              <a:rPr lang="en-US" sz="2800" dirty="0"/>
              <a:t>External Evaluator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26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663</Words>
  <Application>Microsoft Office PowerPoint</Application>
  <PresentationFormat>On-screen Show (4:3)</PresentationFormat>
  <Paragraphs>190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Gill Sans</vt:lpstr>
      <vt:lpstr>Helvetica</vt:lpstr>
      <vt:lpstr>Rubik-Light</vt:lpstr>
      <vt:lpstr>Office Theme</vt:lpstr>
      <vt:lpstr>  </vt:lpstr>
      <vt:lpstr>The QuarkNet Collaboration</vt:lpstr>
      <vt:lpstr>NSF Review, April 2023</vt:lpstr>
      <vt:lpstr>Organization &amp; Connections</vt:lpstr>
      <vt:lpstr>Organization &amp; Connections</vt:lpstr>
      <vt:lpstr>Center Organization</vt:lpstr>
      <vt:lpstr>Center PD Program</vt:lpstr>
      <vt:lpstr> National PD Framework</vt:lpstr>
      <vt:lpstr>National PD Management</vt:lpstr>
      <vt:lpstr>National PD Management</vt:lpstr>
      <vt:lpstr>PowerPoint Presentation</vt:lpstr>
      <vt:lpstr>QuarkNet Collaboration</vt:lpstr>
      <vt:lpstr>Program Connections</vt:lpstr>
      <vt:lpstr>Program Connections</vt:lpstr>
      <vt:lpstr>Program Connections</vt:lpstr>
      <vt:lpstr>Program Connections</vt:lpstr>
      <vt:lpstr>Closer Look at Key Programs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this go?</dc:title>
  <dc:creator>Marge Bardeen</dc:creator>
  <cp:lastModifiedBy>Kenneth Cecire</cp:lastModifiedBy>
  <cp:revision>317</cp:revision>
  <dcterms:created xsi:type="dcterms:W3CDTF">2012-03-16T12:43:17Z</dcterms:created>
  <dcterms:modified xsi:type="dcterms:W3CDTF">2023-05-09T05:09:28Z</dcterms:modified>
</cp:coreProperties>
</file>