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1" r:id="rId2"/>
    <p:sldId id="264" r:id="rId3"/>
    <p:sldId id="265" r:id="rId4"/>
    <p:sldId id="267" r:id="rId5"/>
    <p:sldId id="266" r:id="rId6"/>
    <p:sldId id="269" r:id="rId7"/>
    <p:sldId id="272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CC0000"/>
    <a:srgbClr val="CC0033"/>
    <a:srgbClr val="660000"/>
    <a:srgbClr val="990000"/>
    <a:srgbClr val="01E2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69"/>
    <p:restoredTop sz="80000"/>
  </p:normalViewPr>
  <p:slideViewPr>
    <p:cSldViewPr snapToGrid="0" snapToObjects="1">
      <p:cViewPr varScale="1">
        <p:scale>
          <a:sx n="97" d="100"/>
          <a:sy n="97" d="100"/>
        </p:scale>
        <p:origin x="211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5AB339-B3F9-7243-9A42-67C15FD0F4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6DC75A-9493-404C-829B-78C7DF153D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31DAB-D7F1-AC49-A490-C87943D79EDB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7905F9-EDA9-1B47-B1C9-696BD244A3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A4252-6067-A44E-A452-AA0557B49D9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A4C4C-D352-544B-AEB4-A8A7F6DA2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82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EC4D8-A434-2941-870A-0F2A1322718A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7475DA-77E0-EE43-B0A2-853C0619A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163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I'd point out that we simplified the measurement just enough (muons only) and provided additional online support for teachers and students, especially video; "masterclass lectures" were replaced by webinars by particle physicists; "masterclass videoconferences" were also run as webinars to handle large numbers of students; BAMC done as a massive event (twice) with large numbers of students - estimated total of 700 between the two sessions. (That may be too much detail. Use your judgement about how much and what to include in the slide.)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7475DA-77E0-EE43-B0A2-853C0619A27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88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Point out especially that the Fellows workshop is where we developed the topical templates that were used for center workshop implementation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7475DA-77E0-EE43-B0A2-853C0619A2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87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algn="ctr">
              <a:defRPr sz="2800" baseline="0"/>
            </a:lvl1pPr>
            <a:lvl2pPr marL="9525" indent="0">
              <a:buFontTx/>
              <a:buNone/>
              <a:tabLst/>
              <a:defRPr sz="2400" baseline="0">
                <a:latin typeface="+mn-lt"/>
              </a:defRPr>
            </a:lvl2pPr>
            <a:lvl3pPr marL="349250" indent="-339725">
              <a:buFont typeface="Arial" panose="020B0604020202020204" pitchFamily="34" charset="0"/>
              <a:buChar char="•"/>
              <a:tabLst/>
              <a:defRPr baseline="0">
                <a:solidFill>
                  <a:srgbClr val="000099"/>
                </a:solidFill>
              </a:defRPr>
            </a:lvl3pPr>
          </a:lstStyle>
          <a:p>
            <a:pPr lvl="1"/>
            <a:r>
              <a:rPr lang="en-US" dirty="0"/>
              <a:t>text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42900" y="307975"/>
            <a:ext cx="8480425" cy="1279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92062" y="594483"/>
            <a:ext cx="5894738" cy="6755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Text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1044771" y="4954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114800" y="27463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defTabSz="822325">
              <a:tabLst>
                <a:tab pos="754063" algn="l"/>
                <a:tab pos="4468813" algn="l"/>
              </a:tabLst>
              <a:defRPr/>
            </a:pPr>
            <a:r>
              <a:rPr lang="en-US" sz="1200" b="1" i="0" dirty="0">
                <a:solidFill>
                  <a:srgbClr val="CE000F"/>
                </a:solidFill>
                <a:latin typeface="Helvetica"/>
                <a:ea typeface="Helvetica" pitchFamily="-1" charset="0"/>
                <a:cs typeface="Helvetica"/>
                <a:sym typeface="Helvetica" pitchFamily="-1" charset="0"/>
              </a:rPr>
              <a:t>Helping Develop America’s Technological Workforce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3561907" y="6304002"/>
            <a:ext cx="51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>
                <a:solidFill>
                  <a:srgbClr val="000099"/>
                </a:solidFill>
                <a:latin typeface="Arial"/>
                <a:cs typeface="Arial"/>
              </a:rPr>
              <a:t>Pasero</a:t>
            </a:r>
            <a:r>
              <a:rPr lang="en-US" sz="1200" dirty="0">
                <a:solidFill>
                  <a:srgbClr val="000099"/>
                </a:solidFill>
                <a:latin typeface="Arial"/>
                <a:cs typeface="Arial"/>
              </a:rPr>
              <a:t> (on behalf of the staff), 2020 Ad Board Meeting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dt="0"/>
  <p:txStyles>
    <p:titleStyle>
      <a:lvl1pPr algn="r" defTabSz="457200" rtl="0" eaLnBrk="1" latinLnBrk="0" hangingPunct="1">
        <a:spcBef>
          <a:spcPct val="0"/>
        </a:spcBef>
        <a:buNone/>
        <a:defRPr sz="3200" b="1" i="0" kern="1200">
          <a:solidFill>
            <a:srgbClr val="000099"/>
          </a:solidFill>
          <a:latin typeface="Helvetica"/>
          <a:ea typeface="+mj-ea"/>
          <a:cs typeface="Helvetica"/>
        </a:defRPr>
      </a:lvl1pPr>
    </p:titleStyle>
    <p:bodyStyle>
      <a:lvl1pPr marL="12700" indent="-12700" algn="l" defTabSz="457200" rtl="0" eaLnBrk="1" latinLnBrk="0" hangingPunct="1">
        <a:spcBef>
          <a:spcPts val="0"/>
        </a:spcBef>
        <a:spcAft>
          <a:spcPts val="1200"/>
        </a:spcAft>
        <a:buFontTx/>
        <a:buNone/>
        <a:tabLst/>
        <a:defRPr lang="en-US" sz="2400" b="1" i="0" kern="1200" baseline="0" smtClean="0">
          <a:solidFill>
            <a:srgbClr val="000099"/>
          </a:solidFill>
          <a:effectLst/>
          <a:latin typeface="Helvetica"/>
          <a:ea typeface="+mn-ea"/>
          <a:cs typeface="Helvetica"/>
        </a:defRPr>
      </a:lvl1pPr>
      <a:lvl2pPr marL="458788" indent="-233363" algn="l" defTabSz="457200" rtl="0" eaLnBrk="1" latinLnBrk="0" hangingPunct="1">
        <a:spcBef>
          <a:spcPct val="20000"/>
        </a:spcBef>
        <a:buClr>
          <a:srgbClr val="CC0000"/>
        </a:buClr>
        <a:buFont typeface="Arial"/>
        <a:buChar char="•"/>
        <a:defRPr sz="2400" b="1" i="0" kern="1200" baseline="0">
          <a:solidFill>
            <a:srgbClr val="000099"/>
          </a:solidFill>
          <a:latin typeface="Helvetica"/>
          <a:ea typeface="+mn-ea"/>
          <a:cs typeface="Helvetica"/>
        </a:defRPr>
      </a:lvl2pPr>
      <a:lvl3pPr marL="684213" indent="-225425" algn="l" defTabSz="457200" rtl="0" eaLnBrk="1" latinLnBrk="0" hangingPunct="1">
        <a:spcBef>
          <a:spcPct val="20000"/>
        </a:spcBef>
        <a:buClr>
          <a:srgbClr val="CC0033"/>
        </a:buClr>
        <a:buFont typeface="Arial"/>
        <a:buChar char="•"/>
        <a:defRPr sz="2400" b="1" i="0" kern="1200">
          <a:solidFill>
            <a:srgbClr val="000099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1.xml"/></Relationships>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Response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2800" dirty="0"/>
              <a:t>Overview</a:t>
            </a:r>
            <a:endParaRPr lang="en-US" sz="2800" dirty="0">
              <a:solidFill>
                <a:srgbClr val="CC0000"/>
              </a:solidFill>
            </a:endParaRPr>
          </a:p>
          <a:p>
            <a:pPr algn="l"/>
            <a:r>
              <a:rPr lang="en-US" sz="2400" dirty="0" err="1"/>
              <a:t>QuarkNet’s</a:t>
            </a:r>
            <a:r>
              <a:rPr lang="en-US" sz="2400" dirty="0"/>
              <a:t> Responses to COVID-19:</a:t>
            </a:r>
            <a:endParaRPr lang="en-US" sz="2400" dirty="0">
              <a:solidFill>
                <a:srgbClr val="CC0000"/>
              </a:solidFill>
            </a:endParaRP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Masterclass adaptations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Cosmic ray studies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Teacher support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Remote workshops; national &amp; at centers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 err="1"/>
              <a:t>QuarkNet</a:t>
            </a:r>
            <a:r>
              <a:rPr lang="en-US" sz="2400" dirty="0"/>
              <a:t> Wednesday Webinars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Summer Series for Teachers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 err="1"/>
              <a:t>QuarkNet</a:t>
            </a:r>
            <a:r>
              <a:rPr lang="en-US" sz="2400" dirty="0"/>
              <a:t> Educational Discussions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CC0000"/>
              </a:solidFill>
            </a:endParaRPr>
          </a:p>
          <a:p>
            <a:pPr marL="407987" indent="0" algn="l">
              <a:buClr>
                <a:srgbClr val="CC0033"/>
              </a:buClr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1080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Response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sz="2800" dirty="0"/>
              <a:t>Masterclasses</a:t>
            </a:r>
            <a:endParaRPr lang="en-US" sz="2800" dirty="0">
              <a:solidFill>
                <a:srgbClr val="CC0000"/>
              </a:solidFill>
            </a:endParaRPr>
          </a:p>
          <a:p>
            <a:pPr marL="0" indent="0" algn="l">
              <a:buClr>
                <a:srgbClr val="CC0033"/>
              </a:buClr>
            </a:pPr>
            <a:r>
              <a:rPr lang="en-US" sz="2600" dirty="0"/>
              <a:t>2020 Masterclasses Canceled on March 18:</a:t>
            </a:r>
            <a:endParaRPr lang="en-US" sz="2600" dirty="0">
              <a:solidFill>
                <a:srgbClr val="CC0000"/>
              </a:solidFill>
            </a:endParaRPr>
          </a:p>
          <a:p>
            <a:pPr marL="463550" indent="-46355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500" dirty="0"/>
              <a:t>Ken &amp; Shane organized three sessions: two BAMC; one BAMA (Big Analysis of Muons in CMS or ATLAS).</a:t>
            </a:r>
          </a:p>
          <a:p>
            <a:pPr marL="463550" indent="-46355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500" dirty="0"/>
              <a:t>Simplified measurement (muons only)</a:t>
            </a:r>
          </a:p>
          <a:p>
            <a:pPr marL="463550" indent="-46355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500" dirty="0"/>
              <a:t>Provided additional support for teachers &amp; students.</a:t>
            </a:r>
          </a:p>
          <a:p>
            <a:pPr marL="463550" indent="-46355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500" dirty="0"/>
              <a:t>Webinars &amp; videoconference for students on the event days</a:t>
            </a:r>
          </a:p>
          <a:p>
            <a:pPr marL="463550" indent="-46355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500" dirty="0"/>
              <a:t>CIMA performed well; feedback was excellent.</a:t>
            </a:r>
          </a:p>
          <a:p>
            <a:pPr marL="917575" indent="-509588" algn="l">
              <a:buClr>
                <a:srgbClr val="CC0033"/>
              </a:buClr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Response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2800" dirty="0"/>
              <a:t>Cosmic Rays</a:t>
            </a:r>
            <a:endParaRPr lang="en-US" sz="2800" dirty="0">
              <a:solidFill>
                <a:srgbClr val="CC0000"/>
              </a:solidFill>
            </a:endParaRP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Cosmic ray production continued uninterrupted through pandemic.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Teachers had difficulty uploading data with limited access to detectors at schools; some were able to move detectors to homes.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Mark set up a detector at his home to continue providing excellent data for e-Labs and cosmic ray workshops.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Staff &amp; teachers support students in conducting remote analyses.</a:t>
            </a:r>
          </a:p>
        </p:txBody>
      </p:sp>
    </p:spTree>
    <p:extLst>
      <p:ext uri="{BB962C8B-B14F-4D97-AF65-F5344CB8AC3E}">
        <p14:creationId xmlns:p14="http://schemas.microsoft.com/office/powerpoint/2010/main" val="4163181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Response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2800" dirty="0"/>
              <a:t>Remote Worksho</a:t>
            </a:r>
            <a:r>
              <a:rPr lang="en-US" dirty="0"/>
              <a:t>ps</a:t>
            </a:r>
            <a:endParaRPr lang="en-US" sz="2800" dirty="0">
              <a:solidFill>
                <a:srgbClr val="CC0000"/>
              </a:solidFill>
            </a:endParaRPr>
          </a:p>
          <a:p>
            <a:pPr algn="l"/>
            <a:r>
              <a:rPr lang="en-US" sz="2400" dirty="0"/>
              <a:t>National</a:t>
            </a:r>
            <a:endParaRPr lang="en-US" sz="2400" dirty="0">
              <a:solidFill>
                <a:srgbClr val="CC0000"/>
              </a:solidFill>
            </a:endParaRP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Fellows Workshop</a:t>
            </a:r>
            <a:endParaRPr lang="en-US" dirty="0"/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STEP UP Workshop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 err="1"/>
              <a:t>Cosmics</a:t>
            </a:r>
            <a:r>
              <a:rPr lang="en-US" sz="2400" dirty="0"/>
              <a:t> Workshop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Coding Camp</a:t>
            </a:r>
            <a:endParaRPr lang="en-US" sz="2400" dirty="0">
              <a:solidFill>
                <a:srgbClr val="CC0000"/>
              </a:solidFill>
            </a:endParaRPr>
          </a:p>
          <a:p>
            <a:pPr algn="l"/>
            <a:r>
              <a:rPr lang="en-US" sz="2400" dirty="0"/>
              <a:t>Online for Centers</a:t>
            </a:r>
            <a:endParaRPr lang="en-US" sz="2400" dirty="0">
              <a:solidFill>
                <a:srgbClr val="CC0000"/>
              </a:solidFill>
            </a:endParaRP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Topical templates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Developed &amp; implemented by fellows &amp; staff at May virtual workshop</a:t>
            </a:r>
          </a:p>
          <a:p>
            <a:pPr marL="0" indent="0" algn="l">
              <a:buClr>
                <a:srgbClr val="CC0033"/>
              </a:buClr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57909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Response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Teacher Support</a:t>
            </a:r>
            <a:endParaRPr lang="en-US" sz="2800" dirty="0">
              <a:solidFill>
                <a:srgbClr val="CC0000"/>
              </a:solidFill>
            </a:endParaRP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List of resources for remote learning posted quickly, updated frequently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Additional ideas for using Cosmic Ray e-Lab remotely with students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Comments added to Data Activities Portfolio (DAP) with ideas for adapting activities to virtual learning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Friday Flyer shift in focus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404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Response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/>
              <a:t>QuarkNet</a:t>
            </a:r>
            <a:r>
              <a:rPr lang="en-US" sz="2800" dirty="0"/>
              <a:t> Wednesday Webinars</a:t>
            </a:r>
            <a:endParaRPr lang="en-US" sz="2800" dirty="0">
              <a:solidFill>
                <a:srgbClr val="CC0000"/>
              </a:solidFill>
            </a:endParaRP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5</a:t>
            </a:r>
            <a:r>
              <a:rPr lang="en-US" sz="2400" dirty="0"/>
              <a:t> talks for students in May &amp; June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Scheduled for the school day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C0000"/>
                </a:solidFill>
              </a:rPr>
              <a:t>150</a:t>
            </a:r>
            <a:r>
              <a:rPr lang="en-US" sz="2400" dirty="0"/>
              <a:t> teacher &amp; student Zoom attendees for the first talks; attendance declined as school years ended.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Information &amp; recordings of talks at </a:t>
            </a:r>
            <a:r>
              <a:rPr lang="en-US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</a:t>
            </a:r>
            <a:r>
              <a:rPr lang="en-US" sz="2400" dirty="0">
                <a:solidFill>
                  <a:srgbClr val="CC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QW2 </a:t>
            </a:r>
            <a:r>
              <a:rPr lang="en-US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page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9497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Response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Summer Session for Teachers</a:t>
            </a:r>
            <a:endParaRPr lang="en-US" sz="2800" dirty="0">
              <a:solidFill>
                <a:srgbClr val="CC0000"/>
              </a:solidFill>
            </a:endParaRP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Six-session summer course: “The Standard Model and Beyond”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Taught by Dr. Allison </a:t>
            </a:r>
            <a:r>
              <a:rPr lang="en-US" sz="2400" dirty="0" err="1"/>
              <a:t>Reinsvold</a:t>
            </a:r>
            <a:r>
              <a:rPr lang="en-US" sz="2400" dirty="0"/>
              <a:t> Hall (Fermilab)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50</a:t>
            </a:r>
            <a:r>
              <a:rPr lang="en-US" sz="2400" dirty="0"/>
              <a:t> teachers registered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2</a:t>
            </a:r>
            <a:r>
              <a:rPr lang="en-US" sz="2400" dirty="0"/>
              <a:t>-hour class and </a:t>
            </a:r>
            <a:r>
              <a:rPr lang="en-US" sz="2400" dirty="0">
                <a:solidFill>
                  <a:srgbClr val="C00000"/>
                </a:solidFill>
              </a:rPr>
              <a:t>1</a:t>
            </a:r>
            <a:r>
              <a:rPr lang="en-US" sz="2400" dirty="0"/>
              <a:t>-hour homework each week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Feedback very positive</a:t>
            </a:r>
          </a:p>
        </p:txBody>
      </p:sp>
    </p:spTree>
    <p:extLst>
      <p:ext uri="{BB962C8B-B14F-4D97-AF65-F5344CB8AC3E}">
        <p14:creationId xmlns:p14="http://schemas.microsoft.com/office/powerpoint/2010/main" val="1286865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Response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/>
              <a:t>QuarkNet</a:t>
            </a:r>
            <a:r>
              <a:rPr lang="en-US" sz="2800" dirty="0"/>
              <a:t> Educational Discussions (QED)</a:t>
            </a:r>
            <a:endParaRPr lang="en-US" sz="2800" dirty="0">
              <a:solidFill>
                <a:srgbClr val="CC0000"/>
              </a:solidFill>
            </a:endParaRP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Wednesday evening meetings for teachers; held fortnightly starting in August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Informal discussions of physics education in remote learning settings</a:t>
            </a:r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Sessions start with teachers proposing issues of interest, then move into breakout rooms for focused discussion</a:t>
            </a:r>
            <a:endParaRPr lang="en-US" dirty="0"/>
          </a:p>
          <a:p>
            <a:pPr marL="457200" indent="-45720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Attendance varies; usually </a:t>
            </a:r>
            <a:r>
              <a:rPr lang="en-US" sz="2400" dirty="0">
                <a:solidFill>
                  <a:srgbClr val="CC0000"/>
                </a:solidFill>
              </a:rPr>
              <a:t>10</a:t>
            </a:r>
            <a:r>
              <a:rPr lang="en-US" sz="2400" dirty="0"/>
              <a:t>–</a:t>
            </a:r>
            <a:r>
              <a:rPr lang="en-US" sz="2400" dirty="0">
                <a:solidFill>
                  <a:srgbClr val="CC0000"/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2845706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3674</TotalTime>
  <Words>496</Words>
  <Application>Microsoft Macintosh PowerPoint</Application>
  <PresentationFormat>On-screen Show (4:3)</PresentationFormat>
  <Paragraphs>63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</vt:lpstr>
      <vt:lpstr>Office Theme</vt:lpstr>
      <vt:lpstr>COVID-19 Response</vt:lpstr>
      <vt:lpstr>COVID-19 Response</vt:lpstr>
      <vt:lpstr>COVID-19 Response</vt:lpstr>
      <vt:lpstr>COVID-19 Response</vt:lpstr>
      <vt:lpstr>COVID-19 Response</vt:lpstr>
      <vt:lpstr>COVID-19 Response</vt:lpstr>
      <vt:lpstr>COVID-19 Response</vt:lpstr>
      <vt:lpstr>COVID-19 Response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does this go?</dc:title>
  <dc:creator>Marge Bardeen</dc:creator>
  <cp:lastModifiedBy>LaMargo A Gill</cp:lastModifiedBy>
  <cp:revision>92</cp:revision>
  <cp:lastPrinted>2020-10-20T14:49:35Z</cp:lastPrinted>
  <dcterms:created xsi:type="dcterms:W3CDTF">2012-03-16T12:43:17Z</dcterms:created>
  <dcterms:modified xsi:type="dcterms:W3CDTF">2020-10-20T14:50:59Z</dcterms:modified>
</cp:coreProperties>
</file>