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299" r:id="rId3"/>
    <p:sldId id="321" r:id="rId4"/>
    <p:sldId id="300" r:id="rId5"/>
    <p:sldId id="301" r:id="rId6"/>
    <p:sldId id="302" r:id="rId7"/>
    <p:sldId id="315" r:id="rId8"/>
    <p:sldId id="316" r:id="rId9"/>
    <p:sldId id="305" r:id="rId10"/>
    <p:sldId id="312" r:id="rId11"/>
    <p:sldId id="318" r:id="rId12"/>
    <p:sldId id="31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864EC-4B81-B8BD-AA7C-DE48CF703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66726-46E1-B334-03AE-F4E775558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FFC10-0AC1-D8E4-C18E-2199384A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86D41-BD9C-8841-D0FA-1E50ECD77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70C66-6EEF-1B57-07CE-391F5EC6A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0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58BDE-7D75-6ADC-B907-93B5E0B2F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567725-37E2-A363-1CB6-6D6DA02AF8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240E6-BEFB-F385-1DD1-4C77EA45D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5EDBC-F18A-792A-C975-A02EB352E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CAAB8-F56D-7CEE-DBA1-FBFD0E8DB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1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7A582A-9C92-F1FB-C3AA-94AF2D2260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EA1DC3-7FA0-8192-547B-D3B6869A1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E5C68-7392-100E-2F44-69EB07991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9657B-0E0C-C2CE-3D43-84D449BAB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3BE53-7AB2-8D56-CF76-37D2CF0A8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5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10BD7-048C-1D43-6713-B3100582B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19613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78CCA-08B2-47EF-FCEE-B7699D665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C2C3A-4FF0-A8E9-90AC-A11DC9246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59EAE-69A8-C6AB-EFFB-BF5F0DC5C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D577D-B4EE-4FA9-3579-CA603486E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2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0AE81-82CB-0F89-41D2-5B84D68B5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543F9-812E-D704-B0AB-A6617C6E1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6BAEE-609F-21BB-6B53-EE51C220D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C0FC9-95A9-9E12-E580-B0CC5747F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7F965-CCA2-5FCA-B0BF-743A77210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83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D8F75-DD31-8D5D-41CF-6979744A6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D4E9A-B5AB-DD4B-05B1-A0292CFD61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203D7D-11A1-972F-A20D-D82016292A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14C65-A596-F549-3D4A-8FBFD2B80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871BA-6380-05A6-7E94-E0F0A270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8D5D99-DE58-ECED-2F89-3D304F0F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4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1E467-D70D-5E96-3343-1D177F44C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381C2-5EA1-9DF0-BC8E-C1C7447BA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C8F0B-8778-F6DB-C9A3-6310E4C21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5F6FEF-A96C-1DCE-C529-867CD2C384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87DFDB-3455-934A-A207-C7CA8B993B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CF58F3-6065-DA07-1CCF-CABC263E6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99D66D-CA65-F3BD-4F4E-38606D635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FF7D7C-8F82-3B67-EFAE-AE0D81B79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6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3666D-67D2-59FA-3CDC-37F8C86D8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AA02A2-6567-2324-55EA-30E341AED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363F15-DA9B-31E5-BFE0-980587C2C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AFD21-6854-6E7D-7E2A-5B49FBD31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4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6148E9-EB50-B17E-ADDB-4155C1545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A52138-EBC0-C0C4-694F-D836F8B30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B8B6E-C4E0-D3EF-FCE3-63090D150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86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8D99F-D846-B3CD-DFE0-0C35A6CDC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E2D39-8632-5763-53D3-4239EDC60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9C0365-E801-E240-D271-F511D57EC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97BD95-7921-81B9-371A-1FAEF5B17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C3FA39-BF19-12E9-0A11-A032B2F97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DA1D63-D726-282F-3B87-1C3B4813E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6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F7CFE-A062-75FD-239A-21D3948AB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A91477-EB08-DC09-AD8C-51CD615BB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A7FCE0-3E24-AA8E-FF2E-5C1FCAE57C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7349C-F6D2-61DE-185D-F02270A43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21EB2-B8D0-D490-776E-689BC486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5AA7B-E722-7475-18D7-AE65A4903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5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F55DEF-4F74-823B-C7B7-4CBAD00DA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E6F3A-9A11-7AD8-C777-75C8EE3B6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ED957-07D5-0FD7-70FB-CE3F4C0C96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2B92B-5EA2-47D4-AE78-D0C3FCCB6D1F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681B4-BE61-C2EA-61B4-400F81F80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6CFF9-8A12-9376-5BA6-6352F7017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2EF3F-44DF-4B93-BD9C-04B55E254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3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3.png"/><Relationship Id="rId4" Type="http://schemas.openxmlformats.org/officeDocument/2006/relationships/image" Target="../media/image10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4" Type="http://schemas.openxmlformats.org/officeDocument/2006/relationships/image" Target="../media/image9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png"/><Relationship Id="rId5" Type="http://schemas.openxmlformats.org/officeDocument/2006/relationships/image" Target="../media/image97.png"/><Relationship Id="rId4" Type="http://schemas.openxmlformats.org/officeDocument/2006/relationships/image" Target="../media/image5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6DEFF-2983-6F07-59FD-3897AFEB6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Exercise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9192B-EE53-9CDB-CE10-ADACFF79B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702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197D-81F6-44F0-63CD-C0F96E2D7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8</a:t>
            </a:r>
          </a:p>
        </p:txBody>
      </p:sp>
      <p:pic>
        <p:nvPicPr>
          <p:cNvPr id="4" name="Content Placeholder 3" descr="A black background with a letter g&#10;&#10;Description automatically generated">
            <a:extLst>
              <a:ext uri="{FF2B5EF4-FFF2-40B4-BE49-F238E27FC236}">
                <a16:creationId xmlns:a16="http://schemas.microsoft.com/office/drawing/2014/main" id="{884C026B-C363-4120-5FB0-512B0AB354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61" y="744964"/>
            <a:ext cx="5645639" cy="34689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419D120-4F94-A101-B36F-432BE1CCC121}"/>
              </a:ext>
            </a:extLst>
          </p:cNvPr>
          <p:cNvSpPr txBox="1"/>
          <p:nvPr/>
        </p:nvSpPr>
        <p:spPr>
          <a:xfrm>
            <a:off x="6765986" y="1874728"/>
            <a:ext cx="53156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Where does one get the antiquarks</a:t>
            </a:r>
            <a:br>
              <a:rPr lang="en-US" sz="2800" dirty="0"/>
            </a:br>
            <a:r>
              <a:rPr lang="en-US" sz="2800" dirty="0"/>
              <a:t>if you wanted to try to make this </a:t>
            </a:r>
            <a:br>
              <a:rPr lang="en-US" sz="2800" dirty="0"/>
            </a:br>
            <a:r>
              <a:rPr lang="en-US" sz="2800" dirty="0"/>
              <a:t>process happen?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B418D4B-67BB-2012-51E8-EC0052DB85D4}"/>
              </a:ext>
            </a:extLst>
          </p:cNvPr>
          <p:cNvGrpSpPr/>
          <p:nvPr/>
        </p:nvGrpSpPr>
        <p:grpSpPr>
          <a:xfrm>
            <a:off x="597878" y="4561820"/>
            <a:ext cx="11594122" cy="2097089"/>
            <a:chOff x="597878" y="4561820"/>
            <a:chExt cx="11594122" cy="2097089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243A6CF-1DC6-981A-59DB-A091A43418BE}"/>
                </a:ext>
              </a:extLst>
            </p:cNvPr>
            <p:cNvSpPr txBox="1"/>
            <p:nvPr/>
          </p:nvSpPr>
          <p:spPr>
            <a:xfrm>
              <a:off x="5984632" y="4843027"/>
              <a:ext cx="6207368" cy="18158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/>
                <a:t>Assuming the quark and antiquark</a:t>
              </a:r>
              <a:br>
                <a:rPr lang="en-US" sz="2800" dirty="0"/>
              </a:br>
              <a:r>
                <a:rPr lang="en-US" sz="2800" dirty="0"/>
                <a:t>collide “head on”, what is the minimum energy the quark and antiquark must have? 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556A41F-6555-2BF4-6927-AF89F814A64F}"/>
                </a:ext>
              </a:extLst>
            </p:cNvPr>
            <p:cNvSpPr/>
            <p:nvPr/>
          </p:nvSpPr>
          <p:spPr>
            <a:xfrm>
              <a:off x="597878" y="5520414"/>
              <a:ext cx="182880" cy="18288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800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6260815-9381-AAEA-BA7C-0EC47F3A0CEB}"/>
                </a:ext>
              </a:extLst>
            </p:cNvPr>
            <p:cNvSpPr/>
            <p:nvPr/>
          </p:nvSpPr>
          <p:spPr>
            <a:xfrm>
              <a:off x="4454770" y="5520414"/>
              <a:ext cx="182880" cy="18288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800" dirty="0"/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2C068E6-5D09-7FB0-60F1-ADEEA0BACAE1}"/>
                </a:ext>
              </a:extLst>
            </p:cNvPr>
            <p:cNvCxnSpPr>
              <a:cxnSpLocks/>
            </p:cNvCxnSpPr>
            <p:nvPr/>
          </p:nvCxnSpPr>
          <p:spPr>
            <a:xfrm>
              <a:off x="780758" y="5624554"/>
              <a:ext cx="172798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C57D46FD-B78F-179E-FD90-B7386FD92F5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36985" y="5628674"/>
              <a:ext cx="161778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F8C0EBE8-72A6-E1F9-DCB8-9AE36DCAB2E0}"/>
                    </a:ext>
                  </a:extLst>
                </p:cNvPr>
                <p:cNvSpPr txBox="1"/>
                <p:nvPr/>
              </p:nvSpPr>
              <p:spPr>
                <a:xfrm>
                  <a:off x="651955" y="5891645"/>
                  <a:ext cx="243336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F8C0EBE8-72A6-E1F9-DCB8-9AE36DCAB2E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1955" y="5891645"/>
                  <a:ext cx="243336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30000" r="-27500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F11DBE2D-861D-BF06-1320-77CE2B6BB772}"/>
                    </a:ext>
                  </a:extLst>
                </p:cNvPr>
                <p:cNvSpPr txBox="1"/>
                <p:nvPr/>
              </p:nvSpPr>
              <p:spPr>
                <a:xfrm>
                  <a:off x="4454770" y="5857329"/>
                  <a:ext cx="227276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F11DBE2D-861D-BF06-1320-77CE2B6BB77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54770" y="5857329"/>
                  <a:ext cx="227276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37838" r="-40541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163F930-0B96-BA32-5866-761046938C1F}"/>
                </a:ext>
              </a:extLst>
            </p:cNvPr>
            <p:cNvSpPr/>
            <p:nvPr/>
          </p:nvSpPr>
          <p:spPr>
            <a:xfrm>
              <a:off x="2546448" y="4561820"/>
              <a:ext cx="914400" cy="91440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i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Oval 18">
                  <a:extLst>
                    <a:ext uri="{FF2B5EF4-FFF2-40B4-BE49-F238E27FC236}">
                      <a16:creationId xmlns:a16="http://schemas.microsoft.com/office/drawing/2014/main" id="{6FB23D0E-49E6-0922-23AD-32877078BF10}"/>
                    </a:ext>
                  </a:extLst>
                </p:cNvPr>
                <p:cNvSpPr/>
                <p:nvPr/>
              </p:nvSpPr>
              <p:spPr>
                <a:xfrm>
                  <a:off x="1987648" y="5731361"/>
                  <a:ext cx="914400" cy="914400"/>
                </a:xfrm>
                <a:prstGeom prst="ellipse">
                  <a:avLst/>
                </a:prstGeom>
                <a:solidFill>
                  <a:schemeClr val="bg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sz="32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acc>
                      </m:oMath>
                    </m:oMathPara>
                  </a14:m>
                  <a:endParaRPr lang="en-US" sz="32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Oval 18">
                  <a:extLst>
                    <a:ext uri="{FF2B5EF4-FFF2-40B4-BE49-F238E27FC236}">
                      <a16:creationId xmlns:a16="http://schemas.microsoft.com/office/drawing/2014/main" id="{6FB23D0E-49E6-0922-23AD-32877078BF1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87648" y="5731361"/>
                  <a:ext cx="914400" cy="914400"/>
                </a:xfrm>
                <a:prstGeom prst="ellipse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61065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97608-F51D-F266-AC00-44CE5677D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Exercises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A96EC6C-6FB5-DDFA-67E2-72B33ED377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3700" y="936624"/>
                <a:ext cx="11061700" cy="53117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Using the Table on the next page:</a:t>
                </a:r>
                <a:br>
                  <a:rPr lang="en-US" dirty="0"/>
                </a:br>
                <a:endParaRPr lang="en-US" dirty="0"/>
              </a:p>
              <a:p>
                <a:r>
                  <a:rPr lang="en-US" dirty="0"/>
                  <a:t>Draw a Feynman diagram for the strong decay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Draw a Feynman diagram for the strong decay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acc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Draw a Feynman diagram for the EM decay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J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Draw a Feynman diagram for the strong decay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++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A96EC6C-6FB5-DDFA-67E2-72B33ED377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3700" y="936624"/>
                <a:ext cx="11061700" cy="5311775"/>
              </a:xfrm>
              <a:blipFill>
                <a:blip r:embed="rId2"/>
                <a:stretch>
                  <a:fillRect l="-1158" t="-1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5802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D2D5B-D5DA-E244-2E8A-083772AA7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73380"/>
            <a:ext cx="10515600" cy="619613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DBBEA0A6-96CA-7330-861A-45B31E6F211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87161318"/>
                  </p:ext>
                </p:extLst>
              </p:nvPr>
            </p:nvGraphicFramePr>
            <p:xfrm>
              <a:off x="207358" y="1470105"/>
              <a:ext cx="2606180" cy="481234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78521">
                      <a:extLst>
                        <a:ext uri="{9D8B030D-6E8A-4147-A177-3AD203B41FA5}">
                          <a16:colId xmlns:a16="http://schemas.microsoft.com/office/drawing/2014/main" val="3843794017"/>
                        </a:ext>
                      </a:extLst>
                    </a:gridCol>
                    <a:gridCol w="1527659">
                      <a:extLst>
                        <a:ext uri="{9D8B030D-6E8A-4147-A177-3AD203B41FA5}">
                          <a16:colId xmlns:a16="http://schemas.microsoft.com/office/drawing/2014/main" val="2227928247"/>
                        </a:ext>
                      </a:extLst>
                    </a:gridCol>
                  </a:tblGrid>
                  <a:tr h="2943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Particle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Quarks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4548521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05631018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45352874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𝑜𝑟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(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800" dirty="0"/>
                            <a:t>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49569902"/>
                      </a:ext>
                    </a:extLst>
                  </a:tr>
                  <a:tr h="3015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1343157"/>
                      </a:ext>
                    </a:extLst>
                  </a:tr>
                  <a:tr h="3015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8903577"/>
                      </a:ext>
                    </a:extLst>
                  </a:tr>
                  <a:tr h="30250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1800" dirty="0"/>
                            <a:t> or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acc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1800" dirty="0"/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4301009"/>
                      </a:ext>
                    </a:extLst>
                  </a:tr>
                  <a:tr h="3015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3818581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1419486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3353582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𝐷</m:t>
                                        </m:r>
                                      </m:e>
                                    </m:acc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99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28041623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82220770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519679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DBBEA0A6-96CA-7330-861A-45B31E6F211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87161318"/>
                  </p:ext>
                </p:extLst>
              </p:nvPr>
            </p:nvGraphicFramePr>
            <p:xfrm>
              <a:off x="207358" y="1470105"/>
              <a:ext cx="2606180" cy="481234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78521">
                      <a:extLst>
                        <a:ext uri="{9D8B030D-6E8A-4147-A177-3AD203B41FA5}">
                          <a16:colId xmlns:a16="http://schemas.microsoft.com/office/drawing/2014/main" val="3843794017"/>
                        </a:ext>
                      </a:extLst>
                    </a:gridCol>
                    <a:gridCol w="1527659">
                      <a:extLst>
                        <a:ext uri="{9D8B030D-6E8A-4147-A177-3AD203B41FA5}">
                          <a16:colId xmlns:a16="http://schemas.microsoft.com/office/drawing/2014/main" val="2227928247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Particle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Quarks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4548521"/>
                      </a:ext>
                    </a:extLst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114754" r="-142938" b="-1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114754" r="-797" b="-11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0563101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218333" r="-142938" b="-10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218333" r="-797" b="-10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45352874"/>
                      </a:ext>
                    </a:extLst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313115" r="-142938" b="-9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313115" r="-797" b="-9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4956990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420000" r="-142938" b="-81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420000" r="-797" b="-81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134315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520000" r="-142938" b="-71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520000" r="-797" b="-71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8903577"/>
                      </a:ext>
                    </a:extLst>
                  </a:tr>
                  <a:tr h="3746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600000" r="-142938" b="-5951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600000" r="-797" b="-5951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4301009"/>
                      </a:ext>
                    </a:extLst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711475" r="-142938" b="-5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711475" r="-797" b="-5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381858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825000" r="-142938" b="-4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825000" r="-797" b="-41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141948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925000" r="-142938" b="-3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925000" r="-797" b="-31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335358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1025000" r="-142938" b="-2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1025000" r="-797" b="-21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2804162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1125000" r="-142938" b="-1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1125000" r="-797" b="-11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8222077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0" t="-1225000" r="-142938" b="-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1315" t="-1225000" r="-797" b="-1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519679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75386449-3664-C72B-2010-9D7AA1F8968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3519421"/>
                  </p:ext>
                </p:extLst>
              </p:nvPr>
            </p:nvGraphicFramePr>
            <p:xfrm>
              <a:off x="5654060" y="1431060"/>
              <a:ext cx="2364524" cy="381851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6875">
                      <a:extLst>
                        <a:ext uri="{9D8B030D-6E8A-4147-A177-3AD203B41FA5}">
                          <a16:colId xmlns:a16="http://schemas.microsoft.com/office/drawing/2014/main" val="3843794017"/>
                        </a:ext>
                      </a:extLst>
                    </a:gridCol>
                    <a:gridCol w="1167649">
                      <a:extLst>
                        <a:ext uri="{9D8B030D-6E8A-4147-A177-3AD203B41FA5}">
                          <a16:colId xmlns:a16="http://schemas.microsoft.com/office/drawing/2014/main" val="2227928247"/>
                        </a:ext>
                      </a:extLst>
                    </a:gridCol>
                  </a:tblGrid>
                  <a:tr h="4446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Particle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Quarks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4548521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dirty="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𝑢𝑢𝑑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36908178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𝑢𝑑𝑑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83694707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b="0" dirty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𝑑𝑑𝑑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0570191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b="0" dirty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𝑢𝑑𝑑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44687637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b="0" dirty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𝑢𝑢𝑑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26855900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b="0" dirty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𝑢𝑢𝑢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2926602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Λ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𝑠𝑢𝑑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50616088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Λ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𝑐𝑢𝑑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61699027"/>
                      </a:ext>
                    </a:extLst>
                  </a:tr>
                  <a:tr h="38628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Λ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𝑏𝑢𝑑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5491093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75386449-3664-C72B-2010-9D7AA1F8968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3519421"/>
                  </p:ext>
                </p:extLst>
              </p:nvPr>
            </p:nvGraphicFramePr>
            <p:xfrm>
              <a:off x="5654060" y="1431060"/>
              <a:ext cx="2364524" cy="381851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6875">
                      <a:extLst>
                        <a:ext uri="{9D8B030D-6E8A-4147-A177-3AD203B41FA5}">
                          <a16:colId xmlns:a16="http://schemas.microsoft.com/office/drawing/2014/main" val="3843794017"/>
                        </a:ext>
                      </a:extLst>
                    </a:gridCol>
                    <a:gridCol w="1167649">
                      <a:extLst>
                        <a:ext uri="{9D8B030D-6E8A-4147-A177-3AD203B41FA5}">
                          <a16:colId xmlns:a16="http://schemas.microsoft.com/office/drawing/2014/main" val="2227928247"/>
                        </a:ext>
                      </a:extLst>
                    </a:gridCol>
                  </a:tblGrid>
                  <a:tr h="4446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Particle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Quarks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4548521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125806" r="-98477" b="-79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125806" r="-1042" b="-7983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36908178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229508" r="-98477" b="-7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229508" r="-1042" b="-7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83694707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329508" r="-98477" b="-6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329508" r="-1042" b="-6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0570191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422581" r="-98477" b="-5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422581" r="-1042" b="-5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44687637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531148" r="-98477" b="-4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531148" r="-1042" b="-4098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26855900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620968" r="-98477" b="-3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620968" r="-1042" b="-3032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2926602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732787" r="-98477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732787" r="-1042" b="-2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50616088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832787" r="-98477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832787" r="-1042" b="-1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61699027"/>
                      </a:ext>
                    </a:extLst>
                  </a:tr>
                  <a:tr h="38628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889063" r="-98477" b="-31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3125" t="-889063" r="-1042" b="-31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5491093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AC36DBBB-7F2F-52C4-A278-08BB37A5813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987734"/>
                  </p:ext>
                </p:extLst>
              </p:nvPr>
            </p:nvGraphicFramePr>
            <p:xfrm>
              <a:off x="2919049" y="1475344"/>
              <a:ext cx="2262554" cy="37182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5077">
                      <a:extLst>
                        <a:ext uri="{9D8B030D-6E8A-4147-A177-3AD203B41FA5}">
                          <a16:colId xmlns:a16="http://schemas.microsoft.com/office/drawing/2014/main" val="3843794017"/>
                        </a:ext>
                      </a:extLst>
                    </a:gridCol>
                    <a:gridCol w="1207477">
                      <a:extLst>
                        <a:ext uri="{9D8B030D-6E8A-4147-A177-3AD203B41FA5}">
                          <a16:colId xmlns:a16="http://schemas.microsoft.com/office/drawing/2014/main" val="2227928247"/>
                        </a:ext>
                      </a:extLst>
                    </a:gridCol>
                  </a:tblGrid>
                  <a:tr h="2943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Particle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Quarks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4548521"/>
                      </a:ext>
                    </a:extLst>
                  </a:tr>
                  <a:tr h="30651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5816274"/>
                      </a:ext>
                    </a:extLst>
                  </a:tr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54910935"/>
                      </a:ext>
                    </a:extLst>
                  </a:tr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4193327"/>
                      </a:ext>
                    </a:extLst>
                  </a:tr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e>
                                    </m:acc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5532616"/>
                      </a:ext>
                    </a:extLst>
                  </a:tr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01196964"/>
                      </a:ext>
                    </a:extLst>
                  </a:tr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93346643"/>
                      </a:ext>
                    </a:extLst>
                  </a:tr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59130922"/>
                      </a:ext>
                    </a:extLst>
                  </a:tr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𝐽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/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𝜓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8949835"/>
                      </a:ext>
                    </a:extLst>
                  </a:tr>
                  <a:tr h="3119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Υ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acc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69185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AC36DBBB-7F2F-52C4-A278-08BB37A5813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987734"/>
                  </p:ext>
                </p:extLst>
              </p:nvPr>
            </p:nvGraphicFramePr>
            <p:xfrm>
              <a:off x="2919049" y="1475344"/>
              <a:ext cx="2262554" cy="37182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5077">
                      <a:extLst>
                        <a:ext uri="{9D8B030D-6E8A-4147-A177-3AD203B41FA5}">
                          <a16:colId xmlns:a16="http://schemas.microsoft.com/office/drawing/2014/main" val="3843794017"/>
                        </a:ext>
                      </a:extLst>
                    </a:gridCol>
                    <a:gridCol w="1207477">
                      <a:extLst>
                        <a:ext uri="{9D8B030D-6E8A-4147-A177-3AD203B41FA5}">
                          <a16:colId xmlns:a16="http://schemas.microsoft.com/office/drawing/2014/main" val="2227928247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Particle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Quarks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4548521"/>
                      </a:ext>
                    </a:extLst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114754" r="-115517" b="-8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114754" r="-1005" b="-8065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581627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218333" r="-115517" b="-7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218333" r="-1005" b="-7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54910935"/>
                      </a:ext>
                    </a:extLst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313115" r="-115517" b="-6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313115" r="-1005" b="-6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4193327"/>
                      </a:ext>
                    </a:extLst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413115" r="-115517" b="-5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413115" r="-1005" b="-5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5532616"/>
                      </a:ext>
                    </a:extLst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513115" r="-115517" b="-4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513115" r="-1005" b="-4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0119696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623333" r="-115517" b="-31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623333" r="-1005" b="-31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9334664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723333" r="-115517" b="-21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723333" r="-1005" b="-21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5913092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823333" r="-115517" b="-11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823333" r="-1005" b="-11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8949835"/>
                      </a:ext>
                    </a:extLst>
                  </a:tr>
                  <a:tr h="3717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5" t="-908197" r="-115517" b="-131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7940" t="-908197" r="-1005" b="-131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691850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D224CCC1-FE8E-C622-4829-F81909D1DDA8}"/>
              </a:ext>
            </a:extLst>
          </p:cNvPr>
          <p:cNvSpPr txBox="1"/>
          <p:nvPr/>
        </p:nvSpPr>
        <p:spPr>
          <a:xfrm>
            <a:off x="1680054" y="907840"/>
            <a:ext cx="22669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Some Mesons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8CEBF3-96EA-1CD9-BA90-B8F9DB3B0F7C}"/>
              </a:ext>
            </a:extLst>
          </p:cNvPr>
          <p:cNvSpPr txBox="1"/>
          <p:nvPr/>
        </p:nvSpPr>
        <p:spPr>
          <a:xfrm>
            <a:off x="5654060" y="907840"/>
            <a:ext cx="2304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Some Baryons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96A9B040-AA99-1DCD-9E6D-A3491B94015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54880450"/>
                  </p:ext>
                </p:extLst>
              </p:nvPr>
            </p:nvGraphicFramePr>
            <p:xfrm>
              <a:off x="8948245" y="1375070"/>
              <a:ext cx="2364524" cy="268533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6875">
                      <a:extLst>
                        <a:ext uri="{9D8B030D-6E8A-4147-A177-3AD203B41FA5}">
                          <a16:colId xmlns:a16="http://schemas.microsoft.com/office/drawing/2014/main" val="3843794017"/>
                        </a:ext>
                      </a:extLst>
                    </a:gridCol>
                    <a:gridCol w="1167649">
                      <a:extLst>
                        <a:ext uri="{9D8B030D-6E8A-4147-A177-3AD203B41FA5}">
                          <a16:colId xmlns:a16="http://schemas.microsoft.com/office/drawing/2014/main" val="2227928247"/>
                        </a:ext>
                      </a:extLst>
                    </a:gridCol>
                  </a:tblGrid>
                  <a:tr h="4446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Particle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Charge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4548521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−1/3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36908178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+2/3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83694707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en-US" sz="1800" b="0" dirty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−1/3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0570191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US" sz="1800" b="0" dirty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+2/3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44687637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1800" b="0" dirty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−1/3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26855900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US" sz="1800" b="0" dirty="0"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+2/3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29266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96A9B040-AA99-1DCD-9E6D-A3491B94015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54880450"/>
                  </p:ext>
                </p:extLst>
              </p:nvPr>
            </p:nvGraphicFramePr>
            <p:xfrm>
              <a:off x="8948245" y="1375070"/>
              <a:ext cx="2364524" cy="268533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6875">
                      <a:extLst>
                        <a:ext uri="{9D8B030D-6E8A-4147-A177-3AD203B41FA5}">
                          <a16:colId xmlns:a16="http://schemas.microsoft.com/office/drawing/2014/main" val="3843794017"/>
                        </a:ext>
                      </a:extLst>
                    </a:gridCol>
                    <a:gridCol w="1167649">
                      <a:extLst>
                        <a:ext uri="{9D8B030D-6E8A-4147-A177-3AD203B41FA5}">
                          <a16:colId xmlns:a16="http://schemas.microsoft.com/office/drawing/2014/main" val="2227928247"/>
                        </a:ext>
                      </a:extLst>
                    </a:gridCol>
                  </a:tblGrid>
                  <a:tr h="4446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Particle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Charge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4548521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08" t="-125806" r="-98477" b="-50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3125" t="-125806" r="-1042" b="-5048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36908178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08" t="-229508" r="-98477" b="-4131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3125" t="-229508" r="-1042" b="-4131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83694707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08" t="-324194" r="-98477" b="-30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3125" t="-324194" r="-1042" b="-3064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0570191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08" t="-431148" r="-98477" b="-2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3125" t="-431148" r="-1042" b="-2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44687637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08" t="-522581" r="-98477" b="-10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3125" t="-522581" r="-1042" b="-1080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26855900"/>
                      </a:ext>
                    </a:extLst>
                  </a:tr>
                  <a:tr h="3734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08" t="-632787" r="-98477" b="-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3125" t="-632787" r="-1042" b="-98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29266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3177812A-E9C6-E849-611A-FD2E90C5828C}"/>
              </a:ext>
            </a:extLst>
          </p:cNvPr>
          <p:cNvSpPr txBox="1"/>
          <p:nvPr/>
        </p:nvSpPr>
        <p:spPr>
          <a:xfrm>
            <a:off x="9509055" y="814484"/>
            <a:ext cx="1242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Quarks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EA305A1-2D6C-05A9-9D42-EF6AAF78F110}"/>
              </a:ext>
            </a:extLst>
          </p:cNvPr>
          <p:cNvSpPr txBox="1"/>
          <p:nvPr/>
        </p:nvSpPr>
        <p:spPr>
          <a:xfrm>
            <a:off x="8948245" y="4337538"/>
            <a:ext cx="2565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Antiquarks have opposite</a:t>
            </a:r>
            <a:br>
              <a:rPr lang="en-US" dirty="0"/>
            </a:br>
            <a:r>
              <a:rPr lang="en-US" dirty="0"/>
              <a:t>charge to the quarks</a:t>
            </a:r>
          </a:p>
        </p:txBody>
      </p:sp>
    </p:spTree>
    <p:extLst>
      <p:ext uri="{BB962C8B-B14F-4D97-AF65-F5344CB8AC3E}">
        <p14:creationId xmlns:p14="http://schemas.microsoft.com/office/powerpoint/2010/main" val="161723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120CA-815D-F2AC-F4A9-8B3A5C49A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F8A819-F4D8-8E67-8B9A-38505B5B0A88}"/>
              </a:ext>
            </a:extLst>
          </p:cNvPr>
          <p:cNvSpPr txBox="1"/>
          <p:nvPr/>
        </p:nvSpPr>
        <p:spPr>
          <a:xfrm>
            <a:off x="6917499" y="654226"/>
            <a:ext cx="35981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Can this process occur?</a:t>
            </a:r>
          </a:p>
          <a:p>
            <a:r>
              <a:rPr lang="en-US" sz="2800" dirty="0"/>
              <a:t>Why or why not?</a:t>
            </a:r>
          </a:p>
        </p:txBody>
      </p:sp>
      <p:pic>
        <p:nvPicPr>
          <p:cNvPr id="5" name="Content Placeholder 3" descr="A black background with a letter g&#10;&#10;Description automatically generated">
            <a:extLst>
              <a:ext uri="{FF2B5EF4-FFF2-40B4-BE49-F238E27FC236}">
                <a16:creationId xmlns:a16="http://schemas.microsoft.com/office/drawing/2014/main" id="{AD6F430E-FE76-3072-4718-11CB6D1931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87" y="1247273"/>
            <a:ext cx="5645639" cy="34689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C4B2C80-A1AF-5FAD-14D9-090EEA622A5F}"/>
                  </a:ext>
                </a:extLst>
              </p:cNvPr>
              <p:cNvSpPr txBox="1"/>
              <p:nvPr/>
            </p:nvSpPr>
            <p:spPr>
              <a:xfrm>
                <a:off x="230008" y="4401311"/>
                <a:ext cx="301557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C4B2C80-A1AF-5FAD-14D9-090EEA622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008" y="4401311"/>
                <a:ext cx="301557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FCE087-4109-51FF-B411-384D6FDD486D}"/>
                  </a:ext>
                </a:extLst>
              </p:cNvPr>
              <p:cNvSpPr txBox="1"/>
              <p:nvPr/>
            </p:nvSpPr>
            <p:spPr>
              <a:xfrm>
                <a:off x="233919" y="1131280"/>
                <a:ext cx="297646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FCE087-4109-51FF-B411-384D6FDD48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19" y="1131280"/>
                <a:ext cx="297646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7FC153D-EA7B-8A16-215F-F4F9DD107D1F}"/>
                  </a:ext>
                </a:extLst>
              </p:cNvPr>
              <p:cNvSpPr txBox="1"/>
              <p:nvPr/>
            </p:nvSpPr>
            <p:spPr>
              <a:xfrm>
                <a:off x="6420679" y="1986880"/>
                <a:ext cx="5608458" cy="27014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No, this process cannot occur because</a:t>
                </a:r>
                <a:br>
                  <a:rPr lang="en-US" dirty="0"/>
                </a:br>
                <a:br>
                  <a:rPr lang="en-US" dirty="0"/>
                </a:br>
                <a:r>
                  <a:rPr lang="en-US" dirty="0">
                    <a:solidFill>
                      <a:srgbClr val="FF0000"/>
                    </a:solidFill>
                  </a:rPr>
                  <a:t>At vertex A:</a:t>
                </a:r>
              </a:p>
              <a:p>
                <a:pPr marL="342900" indent="-342900">
                  <a:buAutoNum type="arabicParenR"/>
                </a:pPr>
                <a:r>
                  <a:rPr lang="en-US" dirty="0"/>
                  <a:t>Electric charge is not conserved! Must have the </a:t>
                </a:r>
                <a:br>
                  <a:rPr lang="en-US" dirty="0"/>
                </a:br>
                <a:r>
                  <a:rPr lang="en-US" dirty="0"/>
                  <a:t>charge of the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/>
                  <a:t> equal to the gluon’s electric</a:t>
                </a:r>
                <a:br>
                  <a:rPr lang="en-US" dirty="0"/>
                </a:br>
                <a:r>
                  <a:rPr lang="en-US" dirty="0"/>
                  <a:t>charge, which is zero. But,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342900" indent="-342900">
                  <a:buAutoNum type="arabicParenR"/>
                </a:pPr>
                <a:r>
                  <a:rPr lang="en-US" dirty="0"/>
                  <a:t>Flavor of the initial state quarks is different! The quark</a:t>
                </a:r>
                <a:br>
                  <a:rPr lang="en-US" dirty="0"/>
                </a:br>
                <a:r>
                  <a:rPr lang="en-US" dirty="0"/>
                  <a:t>and antiquark must be the same flavor, such</a:t>
                </a:r>
                <a:br>
                  <a:rPr lang="en-US" dirty="0"/>
                </a:br>
                <a:r>
                  <a:rPr lang="en-US" dirty="0"/>
                  <a:t>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𝑒𝑡𝑐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7FC153D-EA7B-8A16-215F-F4F9DD107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0679" y="1986880"/>
                <a:ext cx="5608458" cy="2701445"/>
              </a:xfrm>
              <a:prstGeom prst="rect">
                <a:avLst/>
              </a:prstGeom>
              <a:blipFill>
                <a:blip r:embed="rId5"/>
                <a:stretch>
                  <a:fillRect l="-870" t="-1354" b="-29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70BD86C7-FD1D-7FEA-1518-AE534D5B7A09}"/>
              </a:ext>
            </a:extLst>
          </p:cNvPr>
          <p:cNvSpPr txBox="1"/>
          <p:nvPr/>
        </p:nvSpPr>
        <p:spPr>
          <a:xfrm>
            <a:off x="1808922" y="261240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8AA77F-C0D8-F9D9-E209-2270C8BDD401}"/>
              </a:ext>
            </a:extLst>
          </p:cNvPr>
          <p:cNvSpPr txBox="1"/>
          <p:nvPr/>
        </p:nvSpPr>
        <p:spPr>
          <a:xfrm>
            <a:off x="4197626" y="249471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868373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120CA-815D-F2AC-F4A9-8B3A5C49A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1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57B750D-B5A2-DDD1-B73B-862852E9165F}"/>
              </a:ext>
            </a:extLst>
          </p:cNvPr>
          <p:cNvGrpSpPr/>
          <p:nvPr/>
        </p:nvGrpSpPr>
        <p:grpSpPr>
          <a:xfrm>
            <a:off x="397608" y="974724"/>
            <a:ext cx="5138617" cy="2108221"/>
            <a:chOff x="397608" y="974724"/>
            <a:chExt cx="5138617" cy="2108221"/>
          </a:xfrm>
        </p:grpSpPr>
        <p:pic>
          <p:nvPicPr>
            <p:cNvPr id="4" name="Picture 3" descr="A black spiral with a point and a point&#10;&#10;Description automatically generated with medium confidence">
              <a:extLst>
                <a:ext uri="{FF2B5EF4-FFF2-40B4-BE49-F238E27FC236}">
                  <a16:creationId xmlns:a16="http://schemas.microsoft.com/office/drawing/2014/main" id="{B0F509CF-452E-8AE2-ECC5-D0562C8B8B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608" y="974724"/>
              <a:ext cx="5138617" cy="2108221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DF5F9FA-77F6-F405-65A1-4165FAD94954}"/>
                </a:ext>
              </a:extLst>
            </p:cNvPr>
            <p:cNvSpPr/>
            <p:nvPr/>
          </p:nvSpPr>
          <p:spPr>
            <a:xfrm>
              <a:off x="3716215" y="1935049"/>
              <a:ext cx="164123" cy="16412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12CE61D-0143-18BB-AF25-9B7D6954D749}"/>
                </a:ext>
              </a:extLst>
            </p:cNvPr>
            <p:cNvSpPr/>
            <p:nvPr/>
          </p:nvSpPr>
          <p:spPr>
            <a:xfrm>
              <a:off x="1758460" y="1946773"/>
              <a:ext cx="164123" cy="16412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9E9E878-0CD4-9D69-858E-BF9418750B74}"/>
                  </a:ext>
                </a:extLst>
              </p:cNvPr>
              <p:cNvSpPr txBox="1"/>
              <p:nvPr/>
            </p:nvSpPr>
            <p:spPr>
              <a:xfrm>
                <a:off x="5051605" y="2597923"/>
                <a:ext cx="484620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9E9E878-0CD4-9D69-858E-BF9418750B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1605" y="2597923"/>
                <a:ext cx="48462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075D852-3EF9-4EFF-9432-7246BF194777}"/>
                  </a:ext>
                </a:extLst>
              </p:cNvPr>
              <p:cNvSpPr txBox="1"/>
              <p:nvPr/>
            </p:nvSpPr>
            <p:spPr>
              <a:xfrm>
                <a:off x="287248" y="963679"/>
                <a:ext cx="484620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075D852-3EF9-4EFF-9432-7246BF1947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48" y="963679"/>
                <a:ext cx="484620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452A6C6-6FBF-66DE-78CC-229BC578732E}"/>
                  </a:ext>
                </a:extLst>
              </p:cNvPr>
              <p:cNvSpPr txBox="1"/>
              <p:nvPr/>
            </p:nvSpPr>
            <p:spPr>
              <a:xfrm>
                <a:off x="287248" y="2588336"/>
                <a:ext cx="494174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452A6C6-6FBF-66DE-78CC-229BC5787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48" y="2588336"/>
                <a:ext cx="494174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5EA5490-CCAB-848E-FF8A-8D8124CCDAED}"/>
                  </a:ext>
                </a:extLst>
              </p:cNvPr>
              <p:cNvSpPr txBox="1"/>
              <p:nvPr/>
            </p:nvSpPr>
            <p:spPr>
              <a:xfrm>
                <a:off x="5170920" y="1033249"/>
                <a:ext cx="494174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5EA5490-CCAB-848E-FF8A-8D8124CCDA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0920" y="1033249"/>
                <a:ext cx="494174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6EF8A819-F4D8-8E67-8B9A-38505B5B0A88}"/>
              </a:ext>
            </a:extLst>
          </p:cNvPr>
          <p:cNvSpPr txBox="1"/>
          <p:nvPr/>
        </p:nvSpPr>
        <p:spPr>
          <a:xfrm>
            <a:off x="7198945" y="1464136"/>
            <a:ext cx="35981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Can this process occur?</a:t>
            </a:r>
          </a:p>
          <a:p>
            <a:r>
              <a:rPr lang="en-US" sz="2800" dirty="0"/>
              <a:t>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53967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120CA-815D-F2AC-F4A9-8B3A5C49A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2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169A0EA-F4F3-6782-1039-AC45C732382E}"/>
              </a:ext>
            </a:extLst>
          </p:cNvPr>
          <p:cNvGrpSpPr/>
          <p:nvPr/>
        </p:nvGrpSpPr>
        <p:grpSpPr>
          <a:xfrm>
            <a:off x="444478" y="839531"/>
            <a:ext cx="4813322" cy="3103421"/>
            <a:chOff x="0" y="3578733"/>
            <a:chExt cx="4813322" cy="310342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EF9F79E-6DF9-D113-9EDD-485200FD980E}"/>
                </a:ext>
              </a:extLst>
            </p:cNvPr>
            <p:cNvGrpSpPr/>
            <p:nvPr/>
          </p:nvGrpSpPr>
          <p:grpSpPr>
            <a:xfrm>
              <a:off x="0" y="3578733"/>
              <a:ext cx="4813322" cy="3103421"/>
              <a:chOff x="0" y="3578733"/>
              <a:chExt cx="4813322" cy="3103421"/>
            </a:xfrm>
          </p:grpSpPr>
          <p:pic>
            <p:nvPicPr>
              <p:cNvPr id="10" name="Picture 9" descr="A diagram of a mathematical equation&#10;&#10;Description automatically generated">
                <a:extLst>
                  <a:ext uri="{FF2B5EF4-FFF2-40B4-BE49-F238E27FC236}">
                    <a16:creationId xmlns:a16="http://schemas.microsoft.com/office/drawing/2014/main" id="{69832531-8192-4EA4-E985-9BFC8AA49EA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450" t="15672" r="20506" b="21282"/>
              <a:stretch/>
            </p:blipFill>
            <p:spPr>
              <a:xfrm>
                <a:off x="0" y="3578733"/>
                <a:ext cx="4813322" cy="3103421"/>
              </a:xfrm>
              <a:prstGeom prst="rect">
                <a:avLst/>
              </a:prstGeom>
            </p:spPr>
          </p:pic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00A02CE0-3E3A-1D09-0116-35A2BE632F48}"/>
                  </a:ext>
                </a:extLst>
              </p:cNvPr>
              <p:cNvSpPr/>
              <p:nvPr/>
            </p:nvSpPr>
            <p:spPr>
              <a:xfrm>
                <a:off x="3259991" y="5066606"/>
                <a:ext cx="164123" cy="16412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A3CB84D1-BA74-4F61-170A-083709FC48FD}"/>
                  </a:ext>
                </a:extLst>
              </p:cNvPr>
              <p:cNvSpPr/>
              <p:nvPr/>
            </p:nvSpPr>
            <p:spPr>
              <a:xfrm>
                <a:off x="1642203" y="5078330"/>
                <a:ext cx="164123" cy="16412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F0B6908B-D13E-D122-84C1-30C09F3B8E53}"/>
                    </a:ext>
                  </a:extLst>
                </p:cNvPr>
                <p:cNvSpPr txBox="1"/>
                <p:nvPr/>
              </p:nvSpPr>
              <p:spPr>
                <a:xfrm>
                  <a:off x="2368025" y="5169857"/>
                  <a:ext cx="320408" cy="49244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F0B6908B-D13E-D122-84C1-30C09F3B8E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68025" y="5169857"/>
                  <a:ext cx="320408" cy="49244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2B94691-2844-D522-C37B-8D15DE6CF7FC}"/>
                  </a:ext>
                </a:extLst>
              </p:cNvPr>
              <p:cNvSpPr txBox="1"/>
              <p:nvPr/>
            </p:nvSpPr>
            <p:spPr>
              <a:xfrm>
                <a:off x="4730262" y="971693"/>
                <a:ext cx="339067" cy="49244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2B94691-2844-D522-C37B-8D15DE6CF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262" y="971693"/>
                <a:ext cx="339067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09FA778-8F99-8C7E-042E-4B97512B73B5}"/>
                  </a:ext>
                </a:extLst>
              </p:cNvPr>
              <p:cNvSpPr txBox="1"/>
              <p:nvPr/>
            </p:nvSpPr>
            <p:spPr>
              <a:xfrm>
                <a:off x="4730261" y="3429000"/>
                <a:ext cx="295144" cy="49244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09FA778-8F99-8C7E-042E-4B97512B73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261" y="3429000"/>
                <a:ext cx="295144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DAAC8A7D-01DF-E224-EEE3-6F3D06588539}"/>
              </a:ext>
            </a:extLst>
          </p:cNvPr>
          <p:cNvSpPr txBox="1"/>
          <p:nvPr/>
        </p:nvSpPr>
        <p:spPr>
          <a:xfrm>
            <a:off x="7198945" y="1464136"/>
            <a:ext cx="35981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Can this process occur?</a:t>
            </a:r>
          </a:p>
          <a:p>
            <a:r>
              <a:rPr lang="en-US" sz="2800" dirty="0"/>
              <a:t>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3398335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120CA-815D-F2AC-F4A9-8B3A5C49A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3</a:t>
            </a:r>
          </a:p>
        </p:txBody>
      </p:sp>
      <p:pic>
        <p:nvPicPr>
          <p:cNvPr id="5" name="Picture 4" descr="A black background with a blue and white symbol&#10;&#10;Description automatically generated with medium confidence">
            <a:extLst>
              <a:ext uri="{FF2B5EF4-FFF2-40B4-BE49-F238E27FC236}">
                <a16:creationId xmlns:a16="http://schemas.microsoft.com/office/drawing/2014/main" id="{2B123953-BA4C-5BDA-311F-CCB5B7427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40" y="991290"/>
            <a:ext cx="3892061" cy="38920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274B41-DD3B-BCAB-7404-3F580C047965}"/>
                  </a:ext>
                </a:extLst>
              </p:cNvPr>
              <p:cNvSpPr txBox="1"/>
              <p:nvPr/>
            </p:nvSpPr>
            <p:spPr>
              <a:xfrm>
                <a:off x="468831" y="1037787"/>
                <a:ext cx="622670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274B41-DD3B-BCAB-7404-3F580C047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831" y="1037787"/>
                <a:ext cx="622670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8373B5B-1005-6833-462B-2424563A4832}"/>
                  </a:ext>
                </a:extLst>
              </p:cNvPr>
              <p:cNvSpPr txBox="1"/>
              <p:nvPr/>
            </p:nvSpPr>
            <p:spPr>
              <a:xfrm>
                <a:off x="4160440" y="1037787"/>
                <a:ext cx="622670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8373B5B-1005-6833-462B-2424563A48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440" y="1037787"/>
                <a:ext cx="622670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CCC9B54-7F29-41F9-3619-FED380AE2E8B}"/>
                  </a:ext>
                </a:extLst>
              </p:cNvPr>
              <p:cNvSpPr txBox="1"/>
              <p:nvPr/>
            </p:nvSpPr>
            <p:spPr>
              <a:xfrm>
                <a:off x="4160440" y="4179571"/>
                <a:ext cx="622670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CCC9B54-7F29-41F9-3619-FED380AE2E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440" y="4179571"/>
                <a:ext cx="622670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F069882-4F79-673C-8ACC-93C73FE20646}"/>
                  </a:ext>
                </a:extLst>
              </p:cNvPr>
              <p:cNvSpPr txBox="1"/>
              <p:nvPr/>
            </p:nvSpPr>
            <p:spPr>
              <a:xfrm>
                <a:off x="468831" y="4179571"/>
                <a:ext cx="622670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F069882-4F79-673C-8ACC-93C73FE206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831" y="4179571"/>
                <a:ext cx="622670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52B3972C-7324-D8A5-FD63-2473185B9964}"/>
              </a:ext>
            </a:extLst>
          </p:cNvPr>
          <p:cNvSpPr txBox="1"/>
          <p:nvPr/>
        </p:nvSpPr>
        <p:spPr>
          <a:xfrm>
            <a:off x="7198945" y="1464136"/>
            <a:ext cx="35981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Can this process occur?</a:t>
            </a:r>
          </a:p>
          <a:p>
            <a:r>
              <a:rPr lang="en-US" sz="2800" dirty="0"/>
              <a:t>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883438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120CA-815D-F2AC-F4A9-8B3A5C49A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4</a:t>
            </a:r>
          </a:p>
        </p:txBody>
      </p:sp>
      <p:pic>
        <p:nvPicPr>
          <p:cNvPr id="5" name="Picture 4" descr="A black background with a blue and white symbol&#10;&#10;Description automatically generated with medium confidence">
            <a:extLst>
              <a:ext uri="{FF2B5EF4-FFF2-40B4-BE49-F238E27FC236}">
                <a16:creationId xmlns:a16="http://schemas.microsoft.com/office/drawing/2014/main" id="{2B123953-BA4C-5BDA-311F-CCB5B7427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40" y="991290"/>
            <a:ext cx="3892061" cy="38920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274B41-DD3B-BCAB-7404-3F580C047965}"/>
                  </a:ext>
                </a:extLst>
              </p:cNvPr>
              <p:cNvSpPr txBox="1"/>
              <p:nvPr/>
            </p:nvSpPr>
            <p:spPr>
              <a:xfrm>
                <a:off x="468831" y="1037787"/>
                <a:ext cx="622670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274B41-DD3B-BCAB-7404-3F580C047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831" y="1037787"/>
                <a:ext cx="622670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8373B5B-1005-6833-462B-2424563A4832}"/>
                  </a:ext>
                </a:extLst>
              </p:cNvPr>
              <p:cNvSpPr txBox="1"/>
              <p:nvPr/>
            </p:nvSpPr>
            <p:spPr>
              <a:xfrm>
                <a:off x="4160440" y="1037787"/>
                <a:ext cx="634276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8373B5B-1005-6833-462B-2424563A48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440" y="1037787"/>
                <a:ext cx="634276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CCC9B54-7F29-41F9-3619-FED380AE2E8B}"/>
                  </a:ext>
                </a:extLst>
              </p:cNvPr>
              <p:cNvSpPr txBox="1"/>
              <p:nvPr/>
            </p:nvSpPr>
            <p:spPr>
              <a:xfrm>
                <a:off x="4160440" y="4179571"/>
                <a:ext cx="634276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CCC9B54-7F29-41F9-3619-FED380AE2E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440" y="4179571"/>
                <a:ext cx="634276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F069882-4F79-673C-8ACC-93C73FE20646}"/>
                  </a:ext>
                </a:extLst>
              </p:cNvPr>
              <p:cNvSpPr txBox="1"/>
              <p:nvPr/>
            </p:nvSpPr>
            <p:spPr>
              <a:xfrm>
                <a:off x="468831" y="4179571"/>
                <a:ext cx="622670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F069882-4F79-673C-8ACC-93C73FE206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831" y="4179571"/>
                <a:ext cx="622670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97A71B2-7529-C2BA-D96E-4795999C1EA8}"/>
              </a:ext>
            </a:extLst>
          </p:cNvPr>
          <p:cNvSpPr txBox="1"/>
          <p:nvPr/>
        </p:nvSpPr>
        <p:spPr>
          <a:xfrm>
            <a:off x="7198945" y="1464136"/>
            <a:ext cx="35981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Can this process occur?</a:t>
            </a:r>
          </a:p>
          <a:p>
            <a:r>
              <a:rPr lang="en-US" sz="2800" dirty="0"/>
              <a:t>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1251230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120CA-815D-F2AC-F4A9-8B3A5C49A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5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57B750D-B5A2-DDD1-B73B-862852E9165F}"/>
              </a:ext>
            </a:extLst>
          </p:cNvPr>
          <p:cNvGrpSpPr/>
          <p:nvPr/>
        </p:nvGrpSpPr>
        <p:grpSpPr>
          <a:xfrm>
            <a:off x="397608" y="974724"/>
            <a:ext cx="5138617" cy="2108221"/>
            <a:chOff x="397608" y="974724"/>
            <a:chExt cx="5138617" cy="2108221"/>
          </a:xfrm>
        </p:grpSpPr>
        <p:pic>
          <p:nvPicPr>
            <p:cNvPr id="4" name="Picture 3" descr="A black spiral with a point and a point&#10;&#10;Description automatically generated with medium confidence">
              <a:extLst>
                <a:ext uri="{FF2B5EF4-FFF2-40B4-BE49-F238E27FC236}">
                  <a16:creationId xmlns:a16="http://schemas.microsoft.com/office/drawing/2014/main" id="{B0F509CF-452E-8AE2-ECC5-D0562C8B8B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608" y="974724"/>
              <a:ext cx="5138617" cy="2108221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DF5F9FA-77F6-F405-65A1-4165FAD94954}"/>
                </a:ext>
              </a:extLst>
            </p:cNvPr>
            <p:cNvSpPr/>
            <p:nvPr/>
          </p:nvSpPr>
          <p:spPr>
            <a:xfrm>
              <a:off x="3716215" y="1935049"/>
              <a:ext cx="164123" cy="16412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12CE61D-0143-18BB-AF25-9B7D6954D749}"/>
                </a:ext>
              </a:extLst>
            </p:cNvPr>
            <p:cNvSpPr/>
            <p:nvPr/>
          </p:nvSpPr>
          <p:spPr>
            <a:xfrm>
              <a:off x="1758460" y="1946773"/>
              <a:ext cx="164123" cy="16412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9E9E878-0CD4-9D69-858E-BF9418750B74}"/>
                  </a:ext>
                </a:extLst>
              </p:cNvPr>
              <p:cNvSpPr txBox="1"/>
              <p:nvPr/>
            </p:nvSpPr>
            <p:spPr>
              <a:xfrm>
                <a:off x="5051605" y="2597923"/>
                <a:ext cx="415242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e>
                          </m:acc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9E9E878-0CD4-9D69-858E-BF9418750B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1605" y="2597923"/>
                <a:ext cx="415242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075D852-3EF9-4EFF-9432-7246BF194777}"/>
                  </a:ext>
                </a:extLst>
              </p:cNvPr>
              <p:cNvSpPr txBox="1"/>
              <p:nvPr/>
            </p:nvSpPr>
            <p:spPr>
              <a:xfrm>
                <a:off x="287248" y="963679"/>
                <a:ext cx="484620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075D852-3EF9-4EFF-9432-7246BF1947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48" y="963679"/>
                <a:ext cx="484620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452A6C6-6FBF-66DE-78CC-229BC578732E}"/>
                  </a:ext>
                </a:extLst>
              </p:cNvPr>
              <p:cNvSpPr txBox="1"/>
              <p:nvPr/>
            </p:nvSpPr>
            <p:spPr>
              <a:xfrm>
                <a:off x="287248" y="2588336"/>
                <a:ext cx="484620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452A6C6-6FBF-66DE-78CC-229BC5787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48" y="2588336"/>
                <a:ext cx="484620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5EA5490-CCAB-848E-FF8A-8D8124CCDAED}"/>
                  </a:ext>
                </a:extLst>
              </p:cNvPr>
              <p:cNvSpPr txBox="1"/>
              <p:nvPr/>
            </p:nvSpPr>
            <p:spPr>
              <a:xfrm>
                <a:off x="5170920" y="1033249"/>
                <a:ext cx="415242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5EA5490-CCAB-848E-FF8A-8D8124CCDA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0920" y="1033249"/>
                <a:ext cx="415242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6EF8A819-F4D8-8E67-8B9A-38505B5B0A88}"/>
              </a:ext>
            </a:extLst>
          </p:cNvPr>
          <p:cNvSpPr txBox="1"/>
          <p:nvPr/>
        </p:nvSpPr>
        <p:spPr>
          <a:xfrm>
            <a:off x="7198945" y="1464136"/>
            <a:ext cx="3598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Can this process occur?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EF925C-6FE5-3281-4C72-C92AF4770E01}"/>
              </a:ext>
            </a:extLst>
          </p:cNvPr>
          <p:cNvSpPr txBox="1"/>
          <p:nvPr/>
        </p:nvSpPr>
        <p:spPr>
          <a:xfrm>
            <a:off x="7198945" y="1464136"/>
            <a:ext cx="35981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Can this process occur?</a:t>
            </a:r>
          </a:p>
          <a:p>
            <a:r>
              <a:rPr lang="en-US" sz="2800" dirty="0"/>
              <a:t>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1076551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197D-81F6-44F0-63CD-C0F96E2D7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6</a:t>
            </a:r>
          </a:p>
        </p:txBody>
      </p:sp>
      <p:pic>
        <p:nvPicPr>
          <p:cNvPr id="4" name="Content Placeholder 3" descr="A black background with a letter g&#10;&#10;Description automatically generated">
            <a:extLst>
              <a:ext uri="{FF2B5EF4-FFF2-40B4-BE49-F238E27FC236}">
                <a16:creationId xmlns:a16="http://schemas.microsoft.com/office/drawing/2014/main" id="{884C026B-C363-4120-5FB0-512B0AB354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61" y="1694534"/>
            <a:ext cx="5645639" cy="34689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4173F5B-4C6C-983C-BAED-D56D50CC4F3B}"/>
                  </a:ext>
                </a:extLst>
              </p:cNvPr>
              <p:cNvSpPr txBox="1"/>
              <p:nvPr/>
            </p:nvSpPr>
            <p:spPr>
              <a:xfrm>
                <a:off x="208051" y="4868451"/>
                <a:ext cx="484620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4173F5B-4C6C-983C-BAED-D56D50CC4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051" y="4868451"/>
                <a:ext cx="48462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E82D9B3-EF0D-CCED-AAFF-E6636BBA03CA}"/>
                  </a:ext>
                </a:extLst>
              </p:cNvPr>
              <p:cNvSpPr txBox="1"/>
              <p:nvPr/>
            </p:nvSpPr>
            <p:spPr>
              <a:xfrm>
                <a:off x="208051" y="1694534"/>
                <a:ext cx="484620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E82D9B3-EF0D-CCED-AAFF-E6636BBA03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051" y="1694534"/>
                <a:ext cx="484620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3F492939-208D-76B5-ED90-BEAEF361FA9B}"/>
              </a:ext>
            </a:extLst>
          </p:cNvPr>
          <p:cNvSpPr txBox="1"/>
          <p:nvPr/>
        </p:nvSpPr>
        <p:spPr>
          <a:xfrm>
            <a:off x="7198945" y="1464136"/>
            <a:ext cx="35981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Can this process occur?</a:t>
            </a:r>
          </a:p>
          <a:p>
            <a:r>
              <a:rPr lang="en-US" sz="2800" dirty="0"/>
              <a:t>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2776549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05E91-5072-CE35-8D96-534555342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7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A7D255A-43E4-D67E-44EB-6409AF6F7DDD}"/>
              </a:ext>
            </a:extLst>
          </p:cNvPr>
          <p:cNvSpPr/>
          <p:nvPr/>
        </p:nvSpPr>
        <p:spPr>
          <a:xfrm>
            <a:off x="725729" y="1670050"/>
            <a:ext cx="3552216" cy="3517900"/>
          </a:xfrm>
          <a:prstGeom prst="ellipse">
            <a:avLst/>
          </a:prstGeom>
          <a:solidFill>
            <a:schemeClr val="bg2">
              <a:lumMod val="7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7D688C5-06DB-8A0C-3002-6F5EAAB0C544}"/>
              </a:ext>
            </a:extLst>
          </p:cNvPr>
          <p:cNvSpPr/>
          <p:nvPr/>
        </p:nvSpPr>
        <p:spPr>
          <a:xfrm>
            <a:off x="1718221" y="2127250"/>
            <a:ext cx="783616" cy="762000"/>
          </a:xfrm>
          <a:prstGeom prst="ellipse">
            <a:avLst/>
          </a:prstGeom>
          <a:solidFill>
            <a:srgbClr val="FF0000"/>
          </a:solidFill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726CE6B-D5A7-8C3B-F3BF-24503A0DB6E1}"/>
              </a:ext>
            </a:extLst>
          </p:cNvPr>
          <p:cNvSpPr/>
          <p:nvPr/>
        </p:nvSpPr>
        <p:spPr>
          <a:xfrm>
            <a:off x="1342897" y="3657600"/>
            <a:ext cx="783616" cy="762000"/>
          </a:xfrm>
          <a:prstGeom prst="ellipse">
            <a:avLst/>
          </a:prstGeom>
          <a:solidFill>
            <a:srgbClr val="FF0000"/>
          </a:solidFill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75A21C8-B1DA-D7A1-64A8-39BB6D9AC776}"/>
              </a:ext>
            </a:extLst>
          </p:cNvPr>
          <p:cNvSpPr/>
          <p:nvPr/>
        </p:nvSpPr>
        <p:spPr>
          <a:xfrm>
            <a:off x="3086920" y="3048000"/>
            <a:ext cx="783616" cy="762000"/>
          </a:xfrm>
          <a:prstGeom prst="ellipse">
            <a:avLst/>
          </a:prstGeom>
          <a:solidFill>
            <a:srgbClr val="00FF00"/>
          </a:solidFill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A47E81-445A-0228-8B1D-1261516CCC54}"/>
              </a:ext>
            </a:extLst>
          </p:cNvPr>
          <p:cNvSpPr txBox="1"/>
          <p:nvPr/>
        </p:nvSpPr>
        <p:spPr>
          <a:xfrm>
            <a:off x="6096000" y="1146830"/>
            <a:ext cx="36248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Does this particle exist?</a:t>
            </a:r>
          </a:p>
          <a:p>
            <a:r>
              <a:rPr lang="en-US" sz="2800" dirty="0"/>
              <a:t>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25573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13156</TotalTime>
  <Words>501</Words>
  <Application>Microsoft Office PowerPoint</Application>
  <PresentationFormat>Widescreen</PresentationFormat>
  <Paragraphs>154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Office Theme</vt:lpstr>
      <vt:lpstr>Exercise 1</vt:lpstr>
      <vt:lpstr>Example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Exercises</vt:lpstr>
      <vt:lpstr>PowerPoint Presentation</vt:lpstr>
    </vt:vector>
  </TitlesOfParts>
  <Company>Syracuse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Roy Blusk</dc:creator>
  <cp:lastModifiedBy>Shane Wood</cp:lastModifiedBy>
  <cp:revision>79</cp:revision>
  <dcterms:created xsi:type="dcterms:W3CDTF">2023-06-23T12:34:52Z</dcterms:created>
  <dcterms:modified xsi:type="dcterms:W3CDTF">2023-08-12T13:29:06Z</dcterms:modified>
</cp:coreProperties>
</file>