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22" r:id="rId3"/>
    <p:sldId id="323" r:id="rId4"/>
    <p:sldId id="316" r:id="rId5"/>
    <p:sldId id="32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00FF00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64EC-4B81-B8BD-AA7C-DE48CF703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66726-46E1-B334-03AE-F4E775558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FFC10-0AC1-D8E4-C18E-2199384A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86D41-BD9C-8841-D0FA-1E50ECD7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70C66-6EEF-1B57-07CE-391F5EC6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0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8BDE-7D75-6ADC-B907-93B5E0B2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67725-37E2-A363-1CB6-6D6DA02AF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40E6-BEFB-F385-1DD1-4C77EA45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5EDBC-F18A-792A-C975-A02EB352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CAAB8-F56D-7CEE-DBA1-FBFD0E8DB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1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A582A-9C92-F1FB-C3AA-94AF2D2260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A1DC3-7FA0-8192-547B-D3B6869A1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E5C68-7392-100E-2F44-69EB07991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9657B-0E0C-C2CE-3D43-84D449BA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3BE53-7AB2-8D56-CF76-37D2CF0A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5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10BD7-048C-1D43-6713-B3100582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1961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78CCA-08B2-47EF-FCEE-B7699D665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C2C3A-4FF0-A8E9-90AC-A11DC924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59EAE-69A8-C6AB-EFFB-BF5F0DC5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577D-B4EE-4FA9-3579-CA603486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2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AE81-82CB-0F89-41D2-5B84D68B5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543F9-812E-D704-B0AB-A6617C6E1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6BAEE-609F-21BB-6B53-EE51C220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0FC9-95A9-9E12-E580-B0CC5747F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7F965-CCA2-5FCA-B0BF-743A7721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3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8F75-DD31-8D5D-41CF-6979744A6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D4E9A-B5AB-DD4B-05B1-A0292CFD6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03D7D-11A1-972F-A20D-D82016292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14C65-A596-F549-3D4A-8FBFD2B80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871BA-6380-05A6-7E94-E0F0A270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D5D99-DE58-ECED-2F89-3D304F0F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4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E467-D70D-5E96-3343-1D177F44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381C2-5EA1-9DF0-BC8E-C1C7447BA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C8F0B-8778-F6DB-C9A3-6310E4C21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F6FEF-A96C-1DCE-C529-867CD2C38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87DFDB-3455-934A-A207-C7CA8B993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F58F3-6065-DA07-1CCF-CABC263E6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99D66D-CA65-F3BD-4F4E-38606D63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F7D7C-8F82-3B67-EFAE-AE0D81B7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6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666D-67D2-59FA-3CDC-37F8C86D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A02A2-6567-2324-55EA-30E341AE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363F15-DA9B-31E5-BFE0-980587C2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AFD21-6854-6E7D-7E2A-5B49FBD3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4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148E9-EB50-B17E-ADDB-4155C154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A52138-EBC0-C0C4-694F-D836F8B3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B8B6E-C4E0-D3EF-FCE3-63090D15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6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D99F-D846-B3CD-DFE0-0C35A6CD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E2D39-8632-5763-53D3-4239EDC60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C0365-E801-E240-D271-F511D57EC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7BD95-7921-81B9-371A-1FAEF5B1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3FA39-BF19-12E9-0A11-A032B2F9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A1D63-D726-282F-3B87-1C3B4813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6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7CFE-A062-75FD-239A-21D3948A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A91477-EB08-DC09-AD8C-51CD615BB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7FCE0-3E24-AA8E-FF2E-5C1FCAE57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7349C-F6D2-61DE-185D-F02270A4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21EB2-B8D0-D490-776E-689BC486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5AA7B-E722-7475-18D7-AE65A490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55DEF-4F74-823B-C7B7-4CBAD00DA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E6F3A-9A11-7AD8-C777-75C8EE3B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ED957-07D5-0FD7-70FB-CE3F4C0C9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681B4-BE61-C2EA-61B4-400F81F80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CFF9-8A12-9376-5BA6-6352F7017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5" Type="http://schemas.openxmlformats.org/officeDocument/2006/relationships/image" Target="../media/image2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D77E8-B1EE-0435-26F0-4167F995C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91DFE-B23D-B41A-B337-F9AD422D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18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8462B-C166-D12A-AEE4-EC30355C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A7D6A0-EBFC-3BC6-0102-87EC39B6A9CB}"/>
                  </a:ext>
                </a:extLst>
              </p:cNvPr>
              <p:cNvSpPr txBox="1"/>
              <p:nvPr/>
            </p:nvSpPr>
            <p:spPr>
              <a:xfrm>
                <a:off x="0" y="582281"/>
                <a:ext cx="8724899" cy="473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Draw a Feynman diagram for the weak decay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A7D6A0-EBFC-3BC6-0102-87EC39B6A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2281"/>
                <a:ext cx="8724899" cy="473656"/>
              </a:xfrm>
              <a:prstGeom prst="rect">
                <a:avLst/>
              </a:prstGeom>
              <a:blipFill>
                <a:blip r:embed="rId2"/>
                <a:stretch>
                  <a:fillRect l="-1048" t="-103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A3EE93E-0A14-3646-37AB-437614DEFDC5}"/>
              </a:ext>
            </a:extLst>
          </p:cNvPr>
          <p:cNvSpPr txBox="1"/>
          <p:nvPr/>
        </p:nvSpPr>
        <p:spPr>
          <a:xfrm>
            <a:off x="8793" y="1312487"/>
            <a:ext cx="1005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dirty="0"/>
              <a:t>A) Identify the quarks (from tables) needed in the “initial” state: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C483AF1-5659-8E41-98B7-9E85E21F6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262792"/>
                  </p:ext>
                </p:extLst>
              </p:nvPr>
            </p:nvGraphicFramePr>
            <p:xfrm>
              <a:off x="6661638" y="1310026"/>
              <a:ext cx="1978270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3297">
                      <a:extLst>
                        <a:ext uri="{9D8B030D-6E8A-4147-A177-3AD203B41FA5}">
                          <a16:colId xmlns:a16="http://schemas.microsoft.com/office/drawing/2014/main" val="3644604421"/>
                        </a:ext>
                      </a:extLst>
                    </a:gridCol>
                    <a:gridCol w="1024973">
                      <a:extLst>
                        <a:ext uri="{9D8B030D-6E8A-4147-A177-3AD203B41FA5}">
                          <a16:colId xmlns:a16="http://schemas.microsoft.com/office/drawing/2014/main" val="3305138684"/>
                        </a:ext>
                      </a:extLst>
                    </a:gridCol>
                  </a:tblGrid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5391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C483AF1-5659-8E41-98B7-9E85E21F6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262792"/>
                  </p:ext>
                </p:extLst>
              </p:nvPr>
            </p:nvGraphicFramePr>
            <p:xfrm>
              <a:off x="6661638" y="1310026"/>
              <a:ext cx="1978270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3297">
                      <a:extLst>
                        <a:ext uri="{9D8B030D-6E8A-4147-A177-3AD203B41FA5}">
                          <a16:colId xmlns:a16="http://schemas.microsoft.com/office/drawing/2014/main" val="3644604421"/>
                        </a:ext>
                      </a:extLst>
                    </a:gridCol>
                    <a:gridCol w="1024973">
                      <a:extLst>
                        <a:ext uri="{9D8B030D-6E8A-4147-A177-3AD203B41FA5}">
                          <a16:colId xmlns:a16="http://schemas.microsoft.com/office/drawing/2014/main" val="3305138684"/>
                        </a:ext>
                      </a:extLst>
                    </a:gridCol>
                  </a:tblGrid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37" t="-1613" r="-108917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3491" t="-1613" r="-1183" b="-129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53914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4D49BFE-40A8-B5D6-5449-B65FC770D450}"/>
              </a:ext>
            </a:extLst>
          </p:cNvPr>
          <p:cNvSpPr txBox="1"/>
          <p:nvPr/>
        </p:nvSpPr>
        <p:spPr>
          <a:xfrm>
            <a:off x="8793" y="1932308"/>
            <a:ext cx="1005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dirty="0"/>
              <a:t>B) Identify the quarks (from tables) needed in “final” state: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E03BEE8A-15FD-B3A4-50D6-1B9CA00DB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7874915"/>
                  </p:ext>
                </p:extLst>
              </p:nvPr>
            </p:nvGraphicFramePr>
            <p:xfrm>
              <a:off x="5867400" y="1938369"/>
              <a:ext cx="1588477" cy="365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969">
                      <a:extLst>
                        <a:ext uri="{9D8B030D-6E8A-4147-A177-3AD203B41FA5}">
                          <a16:colId xmlns:a16="http://schemas.microsoft.com/office/drawing/2014/main" val="2243653014"/>
                        </a:ext>
                      </a:extLst>
                    </a:gridCol>
                    <a:gridCol w="867508">
                      <a:extLst>
                        <a:ext uri="{9D8B030D-6E8A-4147-A177-3AD203B41FA5}">
                          <a16:colId xmlns:a16="http://schemas.microsoft.com/office/drawing/2014/main" val="912855770"/>
                        </a:ext>
                      </a:extLst>
                    </a:gridCol>
                  </a:tblGrid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86682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E03BEE8A-15FD-B3A4-50D6-1B9CA00DB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7874915"/>
                  </p:ext>
                </p:extLst>
              </p:nvPr>
            </p:nvGraphicFramePr>
            <p:xfrm>
              <a:off x="5867400" y="1938369"/>
              <a:ext cx="1588477" cy="365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969">
                      <a:extLst>
                        <a:ext uri="{9D8B030D-6E8A-4147-A177-3AD203B41FA5}">
                          <a16:colId xmlns:a16="http://schemas.microsoft.com/office/drawing/2014/main" val="2243653014"/>
                        </a:ext>
                      </a:extLst>
                    </a:gridCol>
                    <a:gridCol w="867508">
                      <a:extLst>
                        <a:ext uri="{9D8B030D-6E8A-4147-A177-3AD203B41FA5}">
                          <a16:colId xmlns:a16="http://schemas.microsoft.com/office/drawing/2014/main" val="91285577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40" t="-1639" r="-121849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3916" t="-1639" r="-1399" b="-13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86682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199FDD0D-DAA2-0E68-2BD6-0FAA1486D5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9825035"/>
                  </p:ext>
                </p:extLst>
              </p:nvPr>
            </p:nvGraphicFramePr>
            <p:xfrm>
              <a:off x="7789984" y="1929819"/>
              <a:ext cx="1494693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5282">
                      <a:extLst>
                        <a:ext uri="{9D8B030D-6E8A-4147-A177-3AD203B41FA5}">
                          <a16:colId xmlns:a16="http://schemas.microsoft.com/office/drawing/2014/main" val="3187879706"/>
                        </a:ext>
                      </a:extLst>
                    </a:gridCol>
                    <a:gridCol w="769411">
                      <a:extLst>
                        <a:ext uri="{9D8B030D-6E8A-4147-A177-3AD203B41FA5}">
                          <a16:colId xmlns:a16="http://schemas.microsoft.com/office/drawing/2014/main" val="1991586138"/>
                        </a:ext>
                      </a:extLst>
                    </a:gridCol>
                  </a:tblGrid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3475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199FDD0D-DAA2-0E68-2BD6-0FAA1486D5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9825035"/>
                  </p:ext>
                </p:extLst>
              </p:nvPr>
            </p:nvGraphicFramePr>
            <p:xfrm>
              <a:off x="7789984" y="1929819"/>
              <a:ext cx="1494693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5282">
                      <a:extLst>
                        <a:ext uri="{9D8B030D-6E8A-4147-A177-3AD203B41FA5}">
                          <a16:colId xmlns:a16="http://schemas.microsoft.com/office/drawing/2014/main" val="3187879706"/>
                        </a:ext>
                      </a:extLst>
                    </a:gridCol>
                    <a:gridCol w="769411">
                      <a:extLst>
                        <a:ext uri="{9D8B030D-6E8A-4147-A177-3AD203B41FA5}">
                          <a16:colId xmlns:a16="http://schemas.microsoft.com/office/drawing/2014/main" val="1991586138"/>
                        </a:ext>
                      </a:extLst>
                    </a:gridCol>
                  </a:tblGrid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833" t="-1613" r="-107500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95276" t="-1613" r="-1575" b="-129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3475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85BA4E0-E951-9DEA-7B29-8F03155DD93A}"/>
              </a:ext>
            </a:extLst>
          </p:cNvPr>
          <p:cNvSpPr txBox="1"/>
          <p:nvPr/>
        </p:nvSpPr>
        <p:spPr>
          <a:xfrm>
            <a:off x="-11270" y="2872151"/>
            <a:ext cx="9989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D) The charm quark does not appear in the final state, </a:t>
            </a:r>
            <a:r>
              <a:rPr lang="en-US" b="1" dirty="0"/>
              <a:t>so it MUST have decayed</a:t>
            </a:r>
            <a:r>
              <a:rPr lang="en-US" dirty="0"/>
              <a:t>! </a:t>
            </a:r>
          </a:p>
          <a:p>
            <a:r>
              <a:rPr lang="en-US" dirty="0"/>
              <a:t>Have the c-quark decay by emitting a W boson, and then the W boson decaying into a quark + antiquark. </a:t>
            </a:r>
          </a:p>
        </p:txBody>
      </p:sp>
      <p:pic>
        <p:nvPicPr>
          <p:cNvPr id="14" name="Picture 13" descr="A black lines with letters and numbers&#10;&#10;Description automatically generated">
            <a:extLst>
              <a:ext uri="{FF2B5EF4-FFF2-40B4-BE49-F238E27FC236}">
                <a16:creationId xmlns:a16="http://schemas.microsoft.com/office/drawing/2014/main" id="{098209BE-7933-276B-E15C-4D7A2AFA505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7" t="-18" r="67147" b="1"/>
          <a:stretch/>
        </p:blipFill>
        <p:spPr>
          <a:xfrm>
            <a:off x="739459" y="3867096"/>
            <a:ext cx="2227385" cy="2916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11B53E-FD52-5F98-9C88-C65E239CC1FF}"/>
                  </a:ext>
                </a:extLst>
              </p:cNvPr>
              <p:cNvSpPr txBox="1"/>
              <p:nvPr/>
            </p:nvSpPr>
            <p:spPr>
              <a:xfrm>
                <a:off x="439056" y="5578980"/>
                <a:ext cx="43668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11B53E-FD52-5F98-9C88-C65E239CC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56" y="5578980"/>
                <a:ext cx="436683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226310-FC09-6B88-2F4C-816F7E203597}"/>
                  </a:ext>
                </a:extLst>
              </p:cNvPr>
              <p:cNvSpPr txBox="1"/>
              <p:nvPr/>
            </p:nvSpPr>
            <p:spPr>
              <a:xfrm>
                <a:off x="415610" y="6408580"/>
                <a:ext cx="507022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226310-FC09-6B88-2F4C-816F7E203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10" y="6408580"/>
                <a:ext cx="507022" cy="406971"/>
              </a:xfrm>
              <a:prstGeom prst="rect">
                <a:avLst/>
              </a:prstGeom>
              <a:blipFill>
                <a:blip r:embed="rId8"/>
                <a:stretch>
                  <a:fillRect r="-32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DDB61675-C360-F18F-C45E-744D0CAE8F37}"/>
              </a:ext>
            </a:extLst>
          </p:cNvPr>
          <p:cNvSpPr/>
          <p:nvPr/>
        </p:nvSpPr>
        <p:spPr>
          <a:xfrm>
            <a:off x="1266997" y="4762516"/>
            <a:ext cx="586154" cy="5079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E785BB-C1D9-2022-0C93-B7A9251D20A4}"/>
                  </a:ext>
                </a:extLst>
              </p:cNvPr>
              <p:cNvSpPr txBox="1"/>
              <p:nvPr/>
            </p:nvSpPr>
            <p:spPr>
              <a:xfrm>
                <a:off x="-11270" y="2408642"/>
                <a:ext cx="10045771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C) There is 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en-US" baseline="30000" dirty="0">
                    <a:latin typeface="Symbol" panose="05050102010706020507" pitchFamily="18" charset="2"/>
                  </a:rPr>
                  <a:t> </a:t>
                </a:r>
                <a:r>
                  <a:rPr lang="en-US" dirty="0"/>
                  <a:t>in both the initial and final state, so, good chance it’s just a </a:t>
                </a:r>
                <a:r>
                  <a:rPr lang="en-US" b="1" dirty="0"/>
                  <a:t>spectator quark in the decay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E785BB-C1D9-2022-0C93-B7A9251D2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270" y="2408642"/>
                <a:ext cx="10045771" cy="375424"/>
              </a:xfrm>
              <a:prstGeom prst="rect">
                <a:avLst/>
              </a:prstGeom>
              <a:blipFill>
                <a:blip r:embed="rId9"/>
                <a:stretch>
                  <a:fillRect l="-485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854474-6496-9613-E989-CA51D435BA90}"/>
                  </a:ext>
                </a:extLst>
              </p:cNvPr>
              <p:cNvSpPr txBox="1"/>
              <p:nvPr/>
            </p:nvSpPr>
            <p:spPr>
              <a:xfrm>
                <a:off x="2854010" y="5586682"/>
                <a:ext cx="43668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854474-6496-9613-E989-CA51D435B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010" y="5586682"/>
                <a:ext cx="436683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75260712-0E51-4AE2-34DC-434E6DB043D8}"/>
              </a:ext>
            </a:extLst>
          </p:cNvPr>
          <p:cNvSpPr txBox="1"/>
          <p:nvPr/>
        </p:nvSpPr>
        <p:spPr>
          <a:xfrm>
            <a:off x="5298270" y="3962083"/>
            <a:ext cx="6478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 need to get an “s” quark in the final state, so let me try </a:t>
            </a:r>
            <a:r>
              <a:rPr lang="en-US" dirty="0" err="1"/>
              <a:t>c</a:t>
            </a:r>
            <a:r>
              <a:rPr lang="en-US" dirty="0" err="1">
                <a:sym typeface="Wingdings" panose="05000000000000000000" pitchFamily="2" charset="2"/>
              </a:rPr>
              <a:t>sW</a:t>
            </a:r>
            <a:r>
              <a:rPr lang="en-US" baseline="30000" dirty="0">
                <a:latin typeface="Symbol" panose="05050102010706020507" pitchFamily="18" charset="2"/>
                <a:sym typeface="Wingdings" panose="05000000000000000000" pitchFamily="2" charset="2"/>
              </a:rPr>
              <a:t>+</a:t>
            </a:r>
            <a:br>
              <a:rPr lang="en-US" baseline="30000" dirty="0">
                <a:latin typeface="Symbol" panose="05050102010706020507" pitchFamily="18" charset="2"/>
                <a:sym typeface="Wingdings" panose="05000000000000000000" pitchFamily="2" charset="2"/>
              </a:rPr>
            </a:br>
            <a:r>
              <a:rPr lang="en-US" dirty="0">
                <a:latin typeface="Symbol" panose="05050102010706020507" pitchFamily="18" charset="2"/>
                <a:sym typeface="Wingdings" panose="05000000000000000000" pitchFamily="2" charset="2"/>
              </a:rPr>
              <a:t>(</a:t>
            </a:r>
            <a:r>
              <a:rPr lang="en-US" dirty="0">
                <a:sym typeface="Wingdings" panose="05000000000000000000" pitchFamily="2" charset="2"/>
              </a:rPr>
              <a:t>Must be a W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by charge conservation)</a:t>
            </a:r>
            <a:endParaRPr lang="en-US" baseline="30000" dirty="0">
              <a:latin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59482B-A08D-5E9A-F972-ED4692F49808}"/>
                  </a:ext>
                </a:extLst>
              </p:cNvPr>
              <p:cNvSpPr txBox="1"/>
              <p:nvPr/>
            </p:nvSpPr>
            <p:spPr>
              <a:xfrm>
                <a:off x="2875258" y="6424524"/>
                <a:ext cx="507022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59482B-A08D-5E9A-F972-ED4692F49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58" y="6424524"/>
                <a:ext cx="507022" cy="406971"/>
              </a:xfrm>
              <a:prstGeom prst="rect">
                <a:avLst/>
              </a:prstGeom>
              <a:blipFill>
                <a:blip r:embed="rId11"/>
                <a:stretch>
                  <a:fillRect r="-3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12BA83E-FB29-F105-3472-88E327D9FBA3}"/>
                  </a:ext>
                </a:extLst>
              </p:cNvPr>
              <p:cNvSpPr txBox="1"/>
              <p:nvPr/>
            </p:nvSpPr>
            <p:spPr>
              <a:xfrm>
                <a:off x="5298270" y="4696499"/>
                <a:ext cx="5485989" cy="375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US" dirty="0"/>
                  <a:t>I have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en-US" dirty="0"/>
                  <a:t>  in final state, just need to get 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! </a:t>
                </a:r>
                <a:endParaRPr lang="en-US" baseline="300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12BA83E-FB29-F105-3472-88E327D9F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270" y="4696499"/>
                <a:ext cx="5485989" cy="375424"/>
              </a:xfrm>
              <a:prstGeom prst="rect">
                <a:avLst/>
              </a:prstGeom>
              <a:blipFill>
                <a:blip r:embed="rId12"/>
                <a:stretch>
                  <a:fillRect l="-667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D347821-C90C-9437-DB52-F753A94A6578}"/>
                  </a:ext>
                </a:extLst>
              </p:cNvPr>
              <p:cNvSpPr txBox="1"/>
              <p:nvPr/>
            </p:nvSpPr>
            <p:spPr>
              <a:xfrm>
                <a:off x="5298270" y="5071923"/>
                <a:ext cx="21775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US" dirty="0"/>
                  <a:t>Can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W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? </a:t>
                </a:r>
                <a:endParaRPr lang="en-US" baseline="30000" dirty="0"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D347821-C90C-9437-DB52-F753A94A6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270" y="5071923"/>
                <a:ext cx="2177519" cy="369332"/>
              </a:xfrm>
              <a:prstGeom prst="rect">
                <a:avLst/>
              </a:prstGeom>
              <a:blipFill>
                <a:blip r:embed="rId13"/>
                <a:stretch>
                  <a:fillRect l="-1681" t="-8197" r="-196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FF04590-2AD1-2FF3-58DD-AC4C17FA4880}"/>
                  </a:ext>
                </a:extLst>
              </p:cNvPr>
              <p:cNvSpPr txBox="1"/>
              <p:nvPr/>
            </p:nvSpPr>
            <p:spPr>
              <a:xfrm>
                <a:off x="2879094" y="3859783"/>
                <a:ext cx="3165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FF04590-2AD1-2FF3-58DD-AC4C17FA4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094" y="3859783"/>
                <a:ext cx="316522" cy="369332"/>
              </a:xfrm>
              <a:prstGeom prst="rect">
                <a:avLst/>
              </a:prstGeom>
              <a:blipFill>
                <a:blip r:embed="rId14"/>
                <a:stretch>
                  <a:fillRect r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E2166F7-E8ED-080A-F6B8-5E87D04517C2}"/>
                  </a:ext>
                </a:extLst>
              </p:cNvPr>
              <p:cNvSpPr txBox="1"/>
              <p:nvPr/>
            </p:nvSpPr>
            <p:spPr>
              <a:xfrm>
                <a:off x="2912152" y="4691383"/>
                <a:ext cx="3165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E2166F7-E8ED-080A-F6B8-5E87D0451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152" y="4691383"/>
                <a:ext cx="31652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99F16E9-507E-9728-4FF0-FA040D5AD646}"/>
                  </a:ext>
                </a:extLst>
              </p:cNvPr>
              <p:cNvSpPr txBox="1"/>
              <p:nvPr/>
            </p:nvSpPr>
            <p:spPr>
              <a:xfrm>
                <a:off x="1427823" y="4831824"/>
                <a:ext cx="5562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99F16E9-507E-9728-4FF0-FA040D5AD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823" y="4831824"/>
                <a:ext cx="556243" cy="369332"/>
              </a:xfrm>
              <a:prstGeom prst="rect">
                <a:avLst/>
              </a:prstGeom>
              <a:blipFill>
                <a:blip r:embed="rId16"/>
                <a:stretch>
                  <a:fillRect l="-12088" r="-5495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ED2FF9E-1133-A60E-B679-ED5BBD01BB44}"/>
                  </a:ext>
                </a:extLst>
              </p:cNvPr>
              <p:cNvSpPr txBox="1"/>
              <p:nvPr/>
            </p:nvSpPr>
            <p:spPr>
              <a:xfrm>
                <a:off x="5474677" y="5786737"/>
                <a:ext cx="6121035" cy="960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We have all the quarks we need, but we need the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en-US" dirty="0"/>
                  <a:t> from W+ to</a:t>
                </a:r>
                <a:br>
                  <a:rPr lang="en-US" dirty="0"/>
                </a:br>
                <a:r>
                  <a:rPr lang="en-US" dirty="0"/>
                  <a:t>combine with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from charm decay.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quark to combine</a:t>
                </a:r>
                <a:br>
                  <a:rPr lang="en-US" dirty="0"/>
                </a:br>
                <a:r>
                  <a:rPr lang="en-US" dirty="0"/>
                  <a:t>with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en-US" dirty="0"/>
                  <a:t>. </a:t>
                </a:r>
                <a:r>
                  <a:rPr lang="en-US">
                    <a:solidFill>
                      <a:srgbClr val="0000FF"/>
                    </a:solidFill>
                  </a:rPr>
                  <a:t>How can </a:t>
                </a:r>
                <a:r>
                  <a:rPr lang="en-US" dirty="0">
                    <a:solidFill>
                      <a:srgbClr val="0000FF"/>
                    </a:solidFill>
                  </a:rPr>
                  <a:t>we do that?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ED2FF9E-1133-A60E-B679-ED5BBD01B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677" y="5786737"/>
                <a:ext cx="6121035" cy="960969"/>
              </a:xfrm>
              <a:prstGeom prst="rect">
                <a:avLst/>
              </a:prstGeom>
              <a:blipFill>
                <a:blip r:embed="rId17"/>
                <a:stretch>
                  <a:fillRect l="-797" t="-3165" r="-199" b="-5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471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8462B-C166-D12A-AEE4-EC30355C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A7D6A0-EBFC-3BC6-0102-87EC39B6A9CB}"/>
                  </a:ext>
                </a:extLst>
              </p:cNvPr>
              <p:cNvSpPr txBox="1"/>
              <p:nvPr/>
            </p:nvSpPr>
            <p:spPr>
              <a:xfrm>
                <a:off x="0" y="582281"/>
                <a:ext cx="8724899" cy="473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Draw a Feynman diagram for the weak decay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A7D6A0-EBFC-3BC6-0102-87EC39B6A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2281"/>
                <a:ext cx="8724899" cy="473656"/>
              </a:xfrm>
              <a:prstGeom prst="rect">
                <a:avLst/>
              </a:prstGeom>
              <a:blipFill>
                <a:blip r:embed="rId2"/>
                <a:stretch>
                  <a:fillRect l="-1048" t="-103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A3EE93E-0A14-3646-37AB-437614DEFDC5}"/>
              </a:ext>
            </a:extLst>
          </p:cNvPr>
          <p:cNvSpPr txBox="1"/>
          <p:nvPr/>
        </p:nvSpPr>
        <p:spPr>
          <a:xfrm>
            <a:off x="8793" y="1312487"/>
            <a:ext cx="1005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A) Identify the quarks (from tables) needed in the “initial” state: </a:t>
            </a:r>
            <a:endParaRPr lang="en-US" sz="1800" b="0" i="0" u="none" strike="noStrike" dirty="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C483AF1-5659-8E41-98B7-9E85E21F6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6533518"/>
                  </p:ext>
                </p:extLst>
              </p:nvPr>
            </p:nvGraphicFramePr>
            <p:xfrm>
              <a:off x="6661638" y="1310026"/>
              <a:ext cx="1978270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3297">
                      <a:extLst>
                        <a:ext uri="{9D8B030D-6E8A-4147-A177-3AD203B41FA5}">
                          <a16:colId xmlns:a16="http://schemas.microsoft.com/office/drawing/2014/main" val="3644604421"/>
                        </a:ext>
                      </a:extLst>
                    </a:gridCol>
                    <a:gridCol w="1024973">
                      <a:extLst>
                        <a:ext uri="{9D8B030D-6E8A-4147-A177-3AD203B41FA5}">
                          <a16:colId xmlns:a16="http://schemas.microsoft.com/office/drawing/2014/main" val="3305138684"/>
                        </a:ext>
                      </a:extLst>
                    </a:gridCol>
                  </a:tblGrid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5391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C483AF1-5659-8E41-98B7-9E85E21F6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6533518"/>
                  </p:ext>
                </p:extLst>
              </p:nvPr>
            </p:nvGraphicFramePr>
            <p:xfrm>
              <a:off x="6661638" y="1310026"/>
              <a:ext cx="1978270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3297">
                      <a:extLst>
                        <a:ext uri="{9D8B030D-6E8A-4147-A177-3AD203B41FA5}">
                          <a16:colId xmlns:a16="http://schemas.microsoft.com/office/drawing/2014/main" val="3644604421"/>
                        </a:ext>
                      </a:extLst>
                    </a:gridCol>
                    <a:gridCol w="1024973">
                      <a:extLst>
                        <a:ext uri="{9D8B030D-6E8A-4147-A177-3AD203B41FA5}">
                          <a16:colId xmlns:a16="http://schemas.microsoft.com/office/drawing/2014/main" val="3305138684"/>
                        </a:ext>
                      </a:extLst>
                    </a:gridCol>
                  </a:tblGrid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37" t="-1613" r="-108917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3491" t="-1613" r="-1183" b="-129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53914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4D49BFE-40A8-B5D6-5449-B65FC770D450}"/>
              </a:ext>
            </a:extLst>
          </p:cNvPr>
          <p:cNvSpPr txBox="1"/>
          <p:nvPr/>
        </p:nvSpPr>
        <p:spPr>
          <a:xfrm>
            <a:off x="8793" y="1932308"/>
            <a:ext cx="1005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B) Identify the quarks (from tables) needed in “final” state: </a:t>
            </a:r>
            <a:endParaRPr lang="en-US" sz="1800" b="0" i="0" u="none" strike="noStrike" dirty="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E03BEE8A-15FD-B3A4-50D6-1B9CA00DB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84577"/>
                  </p:ext>
                </p:extLst>
              </p:nvPr>
            </p:nvGraphicFramePr>
            <p:xfrm>
              <a:off x="5867400" y="1938369"/>
              <a:ext cx="1588477" cy="365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969">
                      <a:extLst>
                        <a:ext uri="{9D8B030D-6E8A-4147-A177-3AD203B41FA5}">
                          <a16:colId xmlns:a16="http://schemas.microsoft.com/office/drawing/2014/main" val="2243653014"/>
                        </a:ext>
                      </a:extLst>
                    </a:gridCol>
                    <a:gridCol w="867508">
                      <a:extLst>
                        <a:ext uri="{9D8B030D-6E8A-4147-A177-3AD203B41FA5}">
                          <a16:colId xmlns:a16="http://schemas.microsoft.com/office/drawing/2014/main" val="912855770"/>
                        </a:ext>
                      </a:extLst>
                    </a:gridCol>
                  </a:tblGrid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86682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E03BEE8A-15FD-B3A4-50D6-1B9CA00DB0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84577"/>
                  </p:ext>
                </p:extLst>
              </p:nvPr>
            </p:nvGraphicFramePr>
            <p:xfrm>
              <a:off x="5867400" y="1938369"/>
              <a:ext cx="1588477" cy="365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969">
                      <a:extLst>
                        <a:ext uri="{9D8B030D-6E8A-4147-A177-3AD203B41FA5}">
                          <a16:colId xmlns:a16="http://schemas.microsoft.com/office/drawing/2014/main" val="2243653014"/>
                        </a:ext>
                      </a:extLst>
                    </a:gridCol>
                    <a:gridCol w="867508">
                      <a:extLst>
                        <a:ext uri="{9D8B030D-6E8A-4147-A177-3AD203B41FA5}">
                          <a16:colId xmlns:a16="http://schemas.microsoft.com/office/drawing/2014/main" val="91285577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40" t="-1639" r="-121849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3916" t="-1639" r="-1399" b="-13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86682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199FDD0D-DAA2-0E68-2BD6-0FAA1486D5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7486150"/>
                  </p:ext>
                </p:extLst>
              </p:nvPr>
            </p:nvGraphicFramePr>
            <p:xfrm>
              <a:off x="7789984" y="1929819"/>
              <a:ext cx="1494693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5282">
                      <a:extLst>
                        <a:ext uri="{9D8B030D-6E8A-4147-A177-3AD203B41FA5}">
                          <a16:colId xmlns:a16="http://schemas.microsoft.com/office/drawing/2014/main" val="3187879706"/>
                        </a:ext>
                      </a:extLst>
                    </a:gridCol>
                    <a:gridCol w="769411">
                      <a:extLst>
                        <a:ext uri="{9D8B030D-6E8A-4147-A177-3AD203B41FA5}">
                          <a16:colId xmlns:a16="http://schemas.microsoft.com/office/drawing/2014/main" val="1991586138"/>
                        </a:ext>
                      </a:extLst>
                    </a:gridCol>
                  </a:tblGrid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3475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199FDD0D-DAA2-0E68-2BD6-0FAA1486D5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7486150"/>
                  </p:ext>
                </p:extLst>
              </p:nvPr>
            </p:nvGraphicFramePr>
            <p:xfrm>
              <a:off x="7789984" y="1929819"/>
              <a:ext cx="1494693" cy="3717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5282">
                      <a:extLst>
                        <a:ext uri="{9D8B030D-6E8A-4147-A177-3AD203B41FA5}">
                          <a16:colId xmlns:a16="http://schemas.microsoft.com/office/drawing/2014/main" val="3187879706"/>
                        </a:ext>
                      </a:extLst>
                    </a:gridCol>
                    <a:gridCol w="769411">
                      <a:extLst>
                        <a:ext uri="{9D8B030D-6E8A-4147-A177-3AD203B41FA5}">
                          <a16:colId xmlns:a16="http://schemas.microsoft.com/office/drawing/2014/main" val="1991586138"/>
                        </a:ext>
                      </a:extLst>
                    </a:gridCol>
                  </a:tblGrid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833" t="-1613" r="-107500" b="-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95276" t="-1613" r="-1575" b="-129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34754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85BA4E0-E951-9DEA-7B29-8F03155DD93A}"/>
              </a:ext>
            </a:extLst>
          </p:cNvPr>
          <p:cNvSpPr txBox="1"/>
          <p:nvPr/>
        </p:nvSpPr>
        <p:spPr>
          <a:xfrm>
            <a:off x="-11270" y="2872151"/>
            <a:ext cx="9989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D) The charm quark does not appear in the final state,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so it MUST have decayed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!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Have the c-quark decay by emitting a W boson, and then the W boson decaying into a quark + antiquark.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E785BB-C1D9-2022-0C93-B7A9251D20A4}"/>
                  </a:ext>
                </a:extLst>
              </p:cNvPr>
              <p:cNvSpPr txBox="1"/>
              <p:nvPr/>
            </p:nvSpPr>
            <p:spPr>
              <a:xfrm>
                <a:off x="-11270" y="2408642"/>
                <a:ext cx="10045771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</a:rPr>
                  <a:t>C) There is 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en-US" baseline="30000" dirty="0">
                    <a:solidFill>
                      <a:schemeClr val="bg1">
                        <a:lumMod val="65000"/>
                      </a:schemeClr>
                    </a:solidFill>
                    <a:latin typeface="Symbol" panose="05050102010706020507" pitchFamily="18" charset="2"/>
                  </a:rPr>
                  <a:t> </a:t>
                </a:r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</a:rPr>
                  <a:t>in both the initial and final state, so, good chance it’s just a </a:t>
                </a:r>
                <a:r>
                  <a:rPr lang="en-US" b="1" dirty="0">
                    <a:solidFill>
                      <a:schemeClr val="bg1">
                        <a:lumMod val="65000"/>
                      </a:schemeClr>
                    </a:solidFill>
                  </a:rPr>
                  <a:t>spectator quark in the decay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E785BB-C1D9-2022-0C93-B7A9251D2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270" y="2408642"/>
                <a:ext cx="10045771" cy="375424"/>
              </a:xfrm>
              <a:prstGeom prst="rect">
                <a:avLst/>
              </a:prstGeom>
              <a:blipFill>
                <a:blip r:embed="rId6"/>
                <a:stretch>
                  <a:fillRect l="-485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75260712-0E51-4AE2-34DC-434E6DB043D8}"/>
              </a:ext>
            </a:extLst>
          </p:cNvPr>
          <p:cNvSpPr txBox="1"/>
          <p:nvPr/>
        </p:nvSpPr>
        <p:spPr>
          <a:xfrm>
            <a:off x="6521699" y="4066679"/>
            <a:ext cx="465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Draw it as an internal W diagram!</a:t>
            </a:r>
            <a:endParaRPr lang="en-US" sz="2400" baseline="30000" dirty="0">
              <a:latin typeface="Symbol" panose="05050102010706020507" pitchFamily="18" charset="2"/>
            </a:endParaRPr>
          </a:p>
        </p:txBody>
      </p:sp>
      <p:pic>
        <p:nvPicPr>
          <p:cNvPr id="3" name="Picture 2" descr="A black lines with letters and numbers&#10;&#10;Description automatically generated">
            <a:extLst>
              <a:ext uri="{FF2B5EF4-FFF2-40B4-BE49-F238E27FC236}">
                <a16:creationId xmlns:a16="http://schemas.microsoft.com/office/drawing/2014/main" id="{FCB45456-3CD1-6F8A-9178-8C8EADD8791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1" t="84997" r="11257"/>
          <a:stretch/>
        </p:blipFill>
        <p:spPr>
          <a:xfrm>
            <a:off x="1347812" y="5831050"/>
            <a:ext cx="2177520" cy="4369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CF14BF-AE04-1D47-021D-4784EFA8C7CD}"/>
                  </a:ext>
                </a:extLst>
              </p:cNvPr>
              <p:cNvSpPr txBox="1"/>
              <p:nvPr/>
            </p:nvSpPr>
            <p:spPr>
              <a:xfrm>
                <a:off x="1034440" y="4067137"/>
                <a:ext cx="43668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CF14BF-AE04-1D47-021D-4784EFA8C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40" y="4067137"/>
                <a:ext cx="436683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1724D9-4D00-7025-11B8-4861D7D32834}"/>
                  </a:ext>
                </a:extLst>
              </p:cNvPr>
              <p:cNvSpPr txBox="1"/>
              <p:nvPr/>
            </p:nvSpPr>
            <p:spPr>
              <a:xfrm>
                <a:off x="842473" y="5908573"/>
                <a:ext cx="507022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1724D9-4D00-7025-11B8-4861D7D328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73" y="5908573"/>
                <a:ext cx="507022" cy="406971"/>
              </a:xfrm>
              <a:prstGeom prst="rect">
                <a:avLst/>
              </a:prstGeom>
              <a:blipFill>
                <a:blip r:embed="rId9"/>
                <a:stretch>
                  <a:fillRect r="-32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280C0F-A670-039A-ABDC-E3405BF9163B}"/>
                  </a:ext>
                </a:extLst>
              </p:cNvPr>
              <p:cNvSpPr txBox="1"/>
              <p:nvPr/>
            </p:nvSpPr>
            <p:spPr>
              <a:xfrm>
                <a:off x="2854010" y="5586682"/>
                <a:ext cx="43668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280C0F-A670-039A-ABDC-E3405BF91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010" y="5586682"/>
                <a:ext cx="436683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A2116F-1048-9937-1732-E07A50D5A4B3}"/>
                  </a:ext>
                </a:extLst>
              </p:cNvPr>
              <p:cNvSpPr txBox="1"/>
              <p:nvPr/>
            </p:nvSpPr>
            <p:spPr>
              <a:xfrm>
                <a:off x="3400129" y="5932354"/>
                <a:ext cx="507022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A2116F-1048-9937-1732-E07A50D5A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129" y="5932354"/>
                <a:ext cx="507022" cy="406971"/>
              </a:xfrm>
              <a:prstGeom prst="rect">
                <a:avLst/>
              </a:prstGeom>
              <a:blipFill>
                <a:blip r:embed="rId11"/>
                <a:stretch>
                  <a:fillRect r="-3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 descr="A black lines with letters and numbers&#10;&#10;Description automatically generated">
            <a:extLst>
              <a:ext uri="{FF2B5EF4-FFF2-40B4-BE49-F238E27FC236}">
                <a16:creationId xmlns:a16="http://schemas.microsoft.com/office/drawing/2014/main" id="{8262A526-24A0-B274-8954-87FA8ED571D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1" t="24353" r="11257" b="26408"/>
          <a:stretch/>
        </p:blipFill>
        <p:spPr>
          <a:xfrm>
            <a:off x="1284732" y="4474682"/>
            <a:ext cx="2177520" cy="14338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52DB86C-322A-DB39-A115-894C791966EB}"/>
                  </a:ext>
                </a:extLst>
              </p:cNvPr>
              <p:cNvSpPr txBox="1"/>
              <p:nvPr/>
            </p:nvSpPr>
            <p:spPr>
              <a:xfrm>
                <a:off x="3427151" y="4626885"/>
                <a:ext cx="3165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52DB86C-322A-DB39-A115-894C79196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151" y="4626885"/>
                <a:ext cx="316522" cy="369332"/>
              </a:xfrm>
              <a:prstGeom prst="rect">
                <a:avLst/>
              </a:prstGeom>
              <a:blipFill>
                <a:blip r:embed="rId12"/>
                <a:stretch>
                  <a:fillRect r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FE3AE76-E842-09ED-3DD2-7240B92AB5E0}"/>
                  </a:ext>
                </a:extLst>
              </p:cNvPr>
              <p:cNvSpPr txBox="1"/>
              <p:nvPr/>
            </p:nvSpPr>
            <p:spPr>
              <a:xfrm>
                <a:off x="3484391" y="5491656"/>
                <a:ext cx="3165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FE3AE76-E842-09ED-3DD2-7240B92AB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391" y="5491656"/>
                <a:ext cx="31652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Picture 36" descr="A black lines with letters and numbers&#10;&#10;Description automatically generated">
            <a:extLst>
              <a:ext uri="{FF2B5EF4-FFF2-40B4-BE49-F238E27FC236}">
                <a16:creationId xmlns:a16="http://schemas.microsoft.com/office/drawing/2014/main" id="{C6704709-3C70-0216-DD05-A54C35B19FD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1" r="11257" b="87317"/>
          <a:stretch/>
        </p:blipFill>
        <p:spPr>
          <a:xfrm>
            <a:off x="1395047" y="4105350"/>
            <a:ext cx="2177520" cy="369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1876205-8D9E-ACA3-4A7E-331F78751D08}"/>
                  </a:ext>
                </a:extLst>
              </p:cNvPr>
              <p:cNvSpPr txBox="1"/>
              <p:nvPr/>
            </p:nvSpPr>
            <p:spPr>
              <a:xfrm>
                <a:off x="3424310" y="4095147"/>
                <a:ext cx="43668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1876205-8D9E-ACA3-4A7E-331F78751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310" y="4095147"/>
                <a:ext cx="436683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2B1B3DB-3443-D35F-E7E9-9694CAAFC434}"/>
                  </a:ext>
                </a:extLst>
              </p:cNvPr>
              <p:cNvSpPr txBox="1"/>
              <p:nvPr/>
            </p:nvSpPr>
            <p:spPr>
              <a:xfrm>
                <a:off x="3826354" y="4245139"/>
                <a:ext cx="1048489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𝝓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2B1B3DB-3443-D35F-E7E9-9694CAAFC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354" y="4245139"/>
                <a:ext cx="1048489" cy="5959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AD2D9F-41EC-09A4-4DA3-F3A2F3709A01}"/>
                  </a:ext>
                </a:extLst>
              </p:cNvPr>
              <p:cNvSpPr txBox="1"/>
              <p:nvPr/>
            </p:nvSpPr>
            <p:spPr>
              <a:xfrm>
                <a:off x="4047727" y="5621709"/>
                <a:ext cx="83233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AD2D9F-41EC-09A4-4DA3-F3A2F3709A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727" y="5621709"/>
                <a:ext cx="832339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ight Brace 39">
            <a:extLst>
              <a:ext uri="{FF2B5EF4-FFF2-40B4-BE49-F238E27FC236}">
                <a16:creationId xmlns:a16="http://schemas.microsoft.com/office/drawing/2014/main" id="{40FE2F9D-E11B-7F4A-301F-0D8C90B11C23}"/>
              </a:ext>
            </a:extLst>
          </p:cNvPr>
          <p:cNvSpPr/>
          <p:nvPr/>
        </p:nvSpPr>
        <p:spPr>
          <a:xfrm>
            <a:off x="3860993" y="5597298"/>
            <a:ext cx="190198" cy="646331"/>
          </a:xfrm>
          <a:prstGeom prst="rightBrace">
            <a:avLst>
              <a:gd name="adj1" fmla="val 5347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C7365065-261A-23EB-EAA6-49203556A787}"/>
              </a:ext>
            </a:extLst>
          </p:cNvPr>
          <p:cNvSpPr/>
          <p:nvPr/>
        </p:nvSpPr>
        <p:spPr>
          <a:xfrm>
            <a:off x="3827795" y="4164722"/>
            <a:ext cx="210758" cy="786335"/>
          </a:xfrm>
          <a:prstGeom prst="rightBrace">
            <a:avLst>
              <a:gd name="adj1" fmla="val 5347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6CA1654-E625-4DE2-B86C-6B8ED2351BE3}"/>
                  </a:ext>
                </a:extLst>
              </p:cNvPr>
              <p:cNvSpPr txBox="1"/>
              <p:nvPr/>
            </p:nvSpPr>
            <p:spPr>
              <a:xfrm>
                <a:off x="69780" y="4996217"/>
                <a:ext cx="85085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6CA1654-E625-4DE2-B86C-6B8ED2351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0" y="4996217"/>
                <a:ext cx="85085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ight Brace 43">
            <a:extLst>
              <a:ext uri="{FF2B5EF4-FFF2-40B4-BE49-F238E27FC236}">
                <a16:creationId xmlns:a16="http://schemas.microsoft.com/office/drawing/2014/main" id="{7349F7D1-BDC5-9021-B25E-110CFE3D46F4}"/>
              </a:ext>
            </a:extLst>
          </p:cNvPr>
          <p:cNvSpPr/>
          <p:nvPr/>
        </p:nvSpPr>
        <p:spPr>
          <a:xfrm flipH="1">
            <a:off x="745905" y="4225392"/>
            <a:ext cx="195259" cy="2018237"/>
          </a:xfrm>
          <a:prstGeom prst="rightBrace">
            <a:avLst>
              <a:gd name="adj1" fmla="val 5347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B7783C-EFAB-1AAC-A1C8-945E4E94BA46}"/>
                  </a:ext>
                </a:extLst>
              </p:cNvPr>
              <p:cNvSpPr txBox="1"/>
              <p:nvPr/>
            </p:nvSpPr>
            <p:spPr>
              <a:xfrm>
                <a:off x="1852418" y="4543105"/>
                <a:ext cx="55624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B7783C-EFAB-1AAC-A1C8-945E4E94B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418" y="4543105"/>
                <a:ext cx="556243" cy="369332"/>
              </a:xfrm>
              <a:prstGeom prst="rect">
                <a:avLst/>
              </a:prstGeom>
              <a:blipFill>
                <a:blip r:embed="rId18"/>
                <a:stretch>
                  <a:fillRect l="-13187" r="-5495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64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8" grpId="0"/>
      <p:bldP spid="39" grpId="0"/>
      <p:bldP spid="40" grpId="0" animBg="1"/>
      <p:bldP spid="41" grpId="0" animBg="1"/>
      <p:bldP spid="43" grpId="0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12DD5-FF81-5E02-D072-B935507C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Exercises with Feynman diagrams, Weak decays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7C2D7C-AFBD-0C45-68B6-76DA39426B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3200" y="771524"/>
                <a:ext cx="11531600" cy="57816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Using the Table on the next page to draw the following Feynman diagrams</a:t>
                </a:r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b/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weak decay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7C2D7C-AFBD-0C45-68B6-76DA39426B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3200" y="771524"/>
                <a:ext cx="11531600" cy="5781675"/>
              </a:xfrm>
              <a:blipFill>
                <a:blip r:embed="rId2"/>
                <a:stretch>
                  <a:fillRect l="-1057" t="-1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41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8F64A-172A-4B1C-A617-067AA2A46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999D0BB-1487-8C93-B945-DF65D7B7E4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218430"/>
                  </p:ext>
                </p:extLst>
              </p:nvPr>
            </p:nvGraphicFramePr>
            <p:xfrm>
              <a:off x="207358" y="1470105"/>
              <a:ext cx="2606180" cy="48123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8521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52765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2943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5631018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5352874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𝑜𝑟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800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9569902"/>
                      </a:ext>
                    </a:extLst>
                  </a:tr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1343157"/>
                      </a:ext>
                    </a:extLst>
                  </a:tr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903577"/>
                      </a:ext>
                    </a:extLst>
                  </a:tr>
                  <a:tr h="30250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800" dirty="0"/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800" dirty="0"/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4301009"/>
                      </a:ext>
                    </a:extLst>
                  </a:tr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818581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1419486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3353582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𝐷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8041623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2220770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1967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999D0BB-1487-8C93-B945-DF65D7B7E4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218430"/>
                  </p:ext>
                </p:extLst>
              </p:nvPr>
            </p:nvGraphicFramePr>
            <p:xfrm>
              <a:off x="207358" y="1470105"/>
              <a:ext cx="2606180" cy="48123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8521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52765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14754" r="-142938" b="-1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14754" r="-797" b="-1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563101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218333" r="-142938" b="-10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218333" r="-797" b="-10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5352874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313115" r="-142938" b="-9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313115" r="-797" b="-9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95699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420000" r="-142938" b="-81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420000" r="-797" b="-81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134315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520000" r="-142938" b="-71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520000" r="-797" b="-71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903577"/>
                      </a:ext>
                    </a:extLst>
                  </a:tr>
                  <a:tr h="3746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600000" r="-142938" b="-59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600000" r="-797" b="-5951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4301009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711475" r="-142938" b="-5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711475" r="-797" b="-5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81858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825000" r="-142938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825000" r="-797" b="-4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141948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925000" r="-142938" b="-3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925000" r="-797" b="-3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335358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025000" r="-142938" b="-2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025000" r="-797" b="-2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80416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125000" r="-142938" b="-1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125000" r="-797" b="-1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22207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225000" r="-142938" b="-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225000" r="-797" b="-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1967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EA34B54-D399-95CE-0081-15FC7FD093E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4193780"/>
                  </p:ext>
                </p:extLst>
              </p:nvPr>
            </p:nvGraphicFramePr>
            <p:xfrm>
              <a:off x="5654060" y="1431060"/>
              <a:ext cx="2364524" cy="38185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𝑢𝑑𝑑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𝑑𝑑𝑑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𝑢𝑑𝑑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𝑢𝑢𝑢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𝑠𝑢𝑑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061608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𝑐𝑢𝑑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1699027"/>
                      </a:ext>
                    </a:extLst>
                  </a:tr>
                  <a:tr h="38628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𝑏𝑢𝑑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EA34B54-D399-95CE-0081-15FC7FD093E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4193780"/>
                  </p:ext>
                </p:extLst>
              </p:nvPr>
            </p:nvGraphicFramePr>
            <p:xfrm>
              <a:off x="5654060" y="1431060"/>
              <a:ext cx="2364524" cy="38185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125806" r="-98477" b="-79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125806" r="-1042" b="-7983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229508" r="-98477" b="-7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229508" r="-1042" b="-7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329508" r="-98477" b="-6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329508" r="-1042" b="-6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422581" r="-98477" b="-5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422581" r="-1042" b="-5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531148" r="-98477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531148" r="-1042" b="-409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620968" r="-98477" b="-3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620968" r="-1042" b="-3032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732787" r="-98477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732787" r="-1042" b="-2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061608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832787" r="-98477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832787" r="-1042" b="-1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1699027"/>
                      </a:ext>
                    </a:extLst>
                  </a:tr>
                  <a:tr h="3862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889063" r="-98477" b="-3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889063" r="-1042" b="-31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BAA910D8-8B60-A9BC-2527-5952ECDD6F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9769613"/>
                  </p:ext>
                </p:extLst>
              </p:nvPr>
            </p:nvGraphicFramePr>
            <p:xfrm>
              <a:off x="2919049" y="1475344"/>
              <a:ext cx="2262554" cy="3718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5077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207477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2943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5816274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4193327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5532616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1196964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93346643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9130922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𝐽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/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𝜓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49835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Υ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69185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BAA910D8-8B60-A9BC-2527-5952ECDD6F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9769613"/>
                  </p:ext>
                </p:extLst>
              </p:nvPr>
            </p:nvGraphicFramePr>
            <p:xfrm>
              <a:off x="2919049" y="1475344"/>
              <a:ext cx="2262554" cy="3718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5077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207477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114754" r="-115517" b="-8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114754" r="-1005" b="-8065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581627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218333" r="-115517" b="-7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218333" r="-1005" b="-7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313115" r="-115517" b="-6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313115" r="-1005" b="-6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4193327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413115" r="-115517" b="-5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413115" r="-1005" b="-5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5532616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513115" r="-115517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513115" r="-1005" b="-4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119696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623333" r="-115517" b="-3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623333" r="-1005" b="-3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933466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723333" r="-115517" b="-2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723333" r="-1005" b="-2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913092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823333" r="-115517" b="-1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823333" r="-1005" b="-1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49835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908197" r="-115517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908197" r="-1005" b="-13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69185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F9E2639-3D79-493A-3C2D-EDDA47F1BCB6}"/>
              </a:ext>
            </a:extLst>
          </p:cNvPr>
          <p:cNvSpPr txBox="1"/>
          <p:nvPr/>
        </p:nvSpPr>
        <p:spPr>
          <a:xfrm>
            <a:off x="1680054" y="907840"/>
            <a:ext cx="2266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Some Mesons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A9375-3E1B-3281-324E-5DE9E2405E09}"/>
              </a:ext>
            </a:extLst>
          </p:cNvPr>
          <p:cNvSpPr txBox="1"/>
          <p:nvPr/>
        </p:nvSpPr>
        <p:spPr>
          <a:xfrm>
            <a:off x="5654060" y="907840"/>
            <a:ext cx="2304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Some Baryons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BE1EEE49-22FF-FFE6-D6F3-D782DD5706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649855"/>
                  </p:ext>
                </p:extLst>
              </p:nvPr>
            </p:nvGraphicFramePr>
            <p:xfrm>
              <a:off x="8948245" y="1375070"/>
              <a:ext cx="2364524" cy="26853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Charge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+2/3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+2/3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+2/3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BE1EEE49-22FF-FFE6-D6F3-D782DD57065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649855"/>
                  </p:ext>
                </p:extLst>
              </p:nvPr>
            </p:nvGraphicFramePr>
            <p:xfrm>
              <a:off x="8948245" y="1375070"/>
              <a:ext cx="2364524" cy="26853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Charge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125806" r="-98477" b="-50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125806" r="-1042" b="-5048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229508" r="-98477" b="-4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229508" r="-1042" b="-413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324194" r="-98477" b="-3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324194" r="-1042" b="-30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431148" r="-98477" b="-2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431148" r="-1042" b="-2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522581" r="-98477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522581" r="-1042" b="-1080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632787" r="-98477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632787" r="-1042" b="-9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EB98AE9-97E0-B021-5AD9-DED1A3C3AFE3}"/>
              </a:ext>
            </a:extLst>
          </p:cNvPr>
          <p:cNvSpPr txBox="1"/>
          <p:nvPr/>
        </p:nvSpPr>
        <p:spPr>
          <a:xfrm>
            <a:off x="9509055" y="814484"/>
            <a:ext cx="1242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Quarks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29C888-D829-F777-0A0C-9D8244FD074B}"/>
              </a:ext>
            </a:extLst>
          </p:cNvPr>
          <p:cNvSpPr txBox="1"/>
          <p:nvPr/>
        </p:nvSpPr>
        <p:spPr>
          <a:xfrm>
            <a:off x="8948245" y="4337538"/>
            <a:ext cx="2565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Antiquarks have opposite</a:t>
            </a:r>
            <a:br>
              <a:rPr lang="en-US" dirty="0"/>
            </a:br>
            <a:r>
              <a:rPr lang="en-US" dirty="0"/>
              <a:t>charge to the quarks</a:t>
            </a:r>
          </a:p>
        </p:txBody>
      </p:sp>
    </p:spTree>
    <p:extLst>
      <p:ext uri="{BB962C8B-B14F-4D97-AF65-F5344CB8AC3E}">
        <p14:creationId xmlns:p14="http://schemas.microsoft.com/office/powerpoint/2010/main" val="334990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13208</TotalTime>
  <Words>666</Words>
  <Application>Microsoft Office PowerPoint</Application>
  <PresentationFormat>Widescreen</PresentationFormat>
  <Paragraphs>144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Exercises 2</vt:lpstr>
      <vt:lpstr>Example</vt:lpstr>
      <vt:lpstr>Example</vt:lpstr>
      <vt:lpstr>Exercises with Feynman diagrams, Weak decays</vt:lpstr>
      <vt:lpstr>PowerPoint Presentation</vt:lpstr>
    </vt:vector>
  </TitlesOfParts>
  <Company>Syracuse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Roy Blusk</dc:creator>
  <cp:lastModifiedBy>Shane Wood</cp:lastModifiedBy>
  <cp:revision>93</cp:revision>
  <dcterms:created xsi:type="dcterms:W3CDTF">2023-06-23T12:34:52Z</dcterms:created>
  <dcterms:modified xsi:type="dcterms:W3CDTF">2023-08-12T13:36:33Z</dcterms:modified>
</cp:coreProperties>
</file>