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4D42-DD4D-4780-A34B-FE6165EC73B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968B-D925-4B00-843B-9015D244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4D42-DD4D-4780-A34B-FE6165EC73B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968B-D925-4B00-843B-9015D244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2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4D42-DD4D-4780-A34B-FE6165EC73B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968B-D925-4B00-843B-9015D244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6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4D42-DD4D-4780-A34B-FE6165EC73B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968B-D925-4B00-843B-9015D244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7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4D42-DD4D-4780-A34B-FE6165EC73B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968B-D925-4B00-843B-9015D244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4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4D42-DD4D-4780-A34B-FE6165EC73B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968B-D925-4B00-843B-9015D244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4D42-DD4D-4780-A34B-FE6165EC73B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968B-D925-4B00-843B-9015D244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4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4D42-DD4D-4780-A34B-FE6165EC73B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968B-D925-4B00-843B-9015D244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1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4D42-DD4D-4780-A34B-FE6165EC73B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968B-D925-4B00-843B-9015D244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4D42-DD4D-4780-A34B-FE6165EC73B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968B-D925-4B00-843B-9015D244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3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4D42-DD4D-4780-A34B-FE6165EC73B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F968B-D925-4B00-843B-9015D244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5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D4D42-DD4D-4780-A34B-FE6165EC73BD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F968B-D925-4B00-843B-9015D244B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1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514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HISTOGRAMS: UNCERTAINTY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jcoy\AppData\Local\Microsoft\Windows\INetCache\IE\NO6UPGJ4\1279px-Histogram_exampl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31884"/>
            <a:ext cx="2003723" cy="16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393277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99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3: </a:t>
            </a:r>
            <a:r>
              <a:rPr lang="en-US" dirty="0" smtClean="0"/>
              <a:t>Defining uncertainty for a Gaussian distribution.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a Gaussian (or normal) distribution, the data values can be less than or greater than the mean. </a:t>
            </a:r>
          </a:p>
          <a:p>
            <a:r>
              <a:rPr lang="en-US" dirty="0" smtClean="0"/>
              <a:t>Figure 3 below shows the shape of a typical Gaussian distribution. </a:t>
            </a:r>
          </a:p>
          <a:p>
            <a:r>
              <a:rPr lang="en-US" dirty="0" smtClean="0"/>
              <a:t>The standard deviation in the </a:t>
            </a:r>
            <a:r>
              <a:rPr lang="en-US" b="1" dirty="0" smtClean="0"/>
              <a:t>Gaussian distribution</a:t>
            </a:r>
            <a:r>
              <a:rPr lang="en-US" dirty="0" smtClean="0"/>
              <a:t> is approximated by finding the width of the Gaussian when the frequency is half of the maximum value and dividing by 2 </a:t>
            </a:r>
          </a:p>
          <a:p>
            <a:r>
              <a:rPr lang="en-US" b="1" dirty="0" smtClean="0"/>
              <a:t>(Full-Width Half-Maximum over 2, or FWHM/2).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266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38309" cy="434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33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2887"/>
            <a:ext cx="6462713" cy="588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06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uncertainty for each bin is found by using the standard deviation Poisson distribution √N.</a:t>
            </a:r>
          </a:p>
          <a:p>
            <a:r>
              <a:rPr lang="en-US" dirty="0" smtClean="0"/>
              <a:t>The uncertainty of the histogram is found using the approximation of the standard deviation of the Gaussian distribution FWHM/2.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6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229600" cy="518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68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" y="990600"/>
            <a:ext cx="88418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09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Histograms for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Student Instructions: </a:t>
            </a:r>
          </a:p>
          <a:p>
            <a:pPr marL="0" indent="0">
              <a:buNone/>
            </a:pPr>
            <a:r>
              <a:rPr lang="en-US" dirty="0" smtClean="0"/>
              <a:t>For Histogram 1: </a:t>
            </a:r>
          </a:p>
          <a:p>
            <a:pPr marL="0" indent="0">
              <a:buNone/>
            </a:pPr>
            <a:r>
              <a:rPr lang="en-US" dirty="0" smtClean="0"/>
              <a:t>• Calculate the uncertainty of each bin.</a:t>
            </a:r>
          </a:p>
          <a:p>
            <a:pPr marL="0" indent="0">
              <a:buNone/>
            </a:pPr>
            <a:r>
              <a:rPr lang="en-US" dirty="0" smtClean="0"/>
              <a:t>• Draw the error bars on each bin. </a:t>
            </a:r>
          </a:p>
          <a:p>
            <a:pPr marL="0" indent="0">
              <a:buNone/>
            </a:pPr>
            <a:r>
              <a:rPr lang="en-US" dirty="0" smtClean="0"/>
              <a:t>For Histograms 2 and 3: </a:t>
            </a:r>
          </a:p>
          <a:p>
            <a:pPr marL="0" indent="0">
              <a:buNone/>
            </a:pPr>
            <a:r>
              <a:rPr lang="en-US" dirty="0" smtClean="0"/>
              <a:t>• Calculate the uncertainty of each bin. </a:t>
            </a:r>
          </a:p>
          <a:p>
            <a:pPr marL="0" indent="0">
              <a:buNone/>
            </a:pPr>
            <a:r>
              <a:rPr lang="en-US" dirty="0" smtClean="0"/>
              <a:t>• Draw the error bars on each bin. </a:t>
            </a:r>
          </a:p>
          <a:p>
            <a:pPr marL="0" indent="0">
              <a:buNone/>
            </a:pPr>
            <a:r>
              <a:rPr lang="en-US" dirty="0" smtClean="0"/>
              <a:t>• Determine the uncertainty of the peak using FWHM.</a:t>
            </a:r>
          </a:p>
          <a:p>
            <a:pPr marL="0" indent="0">
              <a:buNone/>
            </a:pPr>
            <a:r>
              <a:rPr lang="en-US" dirty="0" smtClean="0"/>
              <a:t>• Make a claim about the most likely particle mass in GeV including uncertainty. Support your claim with evidence and reasoning.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31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08051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20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19328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340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873034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76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article physicists rely on histograms </a:t>
            </a:r>
            <a:r>
              <a:rPr lang="en-US" dirty="0" smtClean="0"/>
              <a:t>to find new particles and to measure the characteristics of particles. </a:t>
            </a:r>
          </a:p>
          <a:p>
            <a:r>
              <a:rPr lang="en-US" dirty="0" smtClean="0"/>
              <a:t>Sometimes the </a:t>
            </a:r>
            <a:r>
              <a:rPr lang="en-US" b="1" dirty="0" smtClean="0"/>
              <a:t>probability</a:t>
            </a:r>
            <a:r>
              <a:rPr lang="en-US" dirty="0" smtClean="0"/>
              <a:t> of a particular interaction occurring is </a:t>
            </a:r>
            <a:r>
              <a:rPr lang="en-US" b="1" dirty="0" smtClean="0"/>
              <a:t>small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such cases, particle physicists collect </a:t>
            </a:r>
            <a:r>
              <a:rPr lang="en-US" b="1" dirty="0" smtClean="0"/>
              <a:t>huge amounts of data </a:t>
            </a:r>
            <a:r>
              <a:rPr lang="en-US" dirty="0" smtClean="0"/>
              <a:t>in the hope of finding this interaction as a small bump in the histogram. </a:t>
            </a:r>
          </a:p>
          <a:p>
            <a:r>
              <a:rPr lang="en-US" dirty="0" smtClean="0"/>
              <a:t>This activity builds histogram skills required in many of the other activities in the </a:t>
            </a:r>
            <a:r>
              <a:rPr lang="en-US" b="1" dirty="0" smtClean="0"/>
              <a:t>Data Activities Portfolio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this activity, students will </a:t>
            </a:r>
            <a:r>
              <a:rPr lang="en-US" b="1" dirty="0" smtClean="0"/>
              <a:t>construct histograms, identify the best value to represent the data, and report the uncertainty in their answers.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767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Students will know and be able to: </a:t>
            </a:r>
          </a:p>
          <a:p>
            <a:pPr marL="0" indent="0">
              <a:buNone/>
            </a:pPr>
            <a:r>
              <a:rPr lang="en-US" dirty="0" smtClean="0"/>
              <a:t>• Determine the uncertainty for a particular bin. • Determine the best value to represent the data. </a:t>
            </a:r>
          </a:p>
          <a:p>
            <a:pPr marL="0" indent="0">
              <a:buNone/>
            </a:pPr>
            <a:r>
              <a:rPr lang="en-US" dirty="0" smtClean="0"/>
              <a:t>• Determine the uncertainty in the best value to represent the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6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1- Rolling of dice</a:t>
            </a:r>
          </a:p>
          <a:p>
            <a:r>
              <a:rPr lang="en-US" dirty="0" smtClean="0"/>
              <a:t>Part 2- Measuring</a:t>
            </a:r>
            <a:r>
              <a:rPr lang="en-US" dirty="0" smtClean="0"/>
              <a:t> the angle </a:t>
            </a:r>
            <a:r>
              <a:rPr lang="en-US" b="1" dirty="0" smtClean="0"/>
              <a:t>phi (ϕ)</a:t>
            </a:r>
            <a:r>
              <a:rPr lang="en-US" dirty="0" smtClean="0"/>
              <a:t> at which muons emerge after collisions</a:t>
            </a:r>
            <a:r>
              <a:rPr lang="en-US" b="1" dirty="0" smtClean="0"/>
              <a:t> in ATLAS.</a:t>
            </a:r>
          </a:p>
          <a:p>
            <a:r>
              <a:rPr lang="en-US" dirty="0" smtClean="0"/>
              <a:t>Part 3- Defining uncertainty for a Gaussian distribution.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5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1-Rolling of 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student pages present the following histograms and ask questions to lead them to see that there is no preferred number when rolling a six-sided die. </a:t>
            </a:r>
          </a:p>
          <a:p>
            <a:r>
              <a:rPr lang="en-US" dirty="0" smtClean="0"/>
              <a:t>Also, they should notice that each set of 100 rolls yields a different result, but if the number of rolls is large, then there seems to be no preferred number. </a:t>
            </a:r>
          </a:p>
          <a:p>
            <a:r>
              <a:rPr lang="en-US" dirty="0" smtClean="0"/>
              <a:t>When all of the sides have equal probability of being rolled, then the die is said to be a fair die.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6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4591"/>
            <a:ext cx="8757257" cy="463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343400"/>
            <a:ext cx="7980151" cy="24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4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2</a:t>
            </a:r>
            <a:br>
              <a:rPr lang="en-US" dirty="0" smtClean="0"/>
            </a:br>
            <a:r>
              <a:rPr lang="en-US" dirty="0" smtClean="0"/>
              <a:t>ATLAS Measuring the ANGLE</a:t>
            </a:r>
            <a:r>
              <a:rPr lang="en-US" b="1" dirty="0" smtClean="0"/>
              <a:t> phi (ϕ)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Muons emerge at a particle angle </a:t>
            </a:r>
            <a:r>
              <a:rPr lang="en-US" b="1" dirty="0" smtClean="0"/>
              <a:t>phi (ϕ)</a:t>
            </a:r>
            <a:r>
              <a:rPr lang="en-US" dirty="0" smtClean="0"/>
              <a:t> after collision events inside the ATLAS detector. </a:t>
            </a:r>
          </a:p>
          <a:p>
            <a:r>
              <a:rPr lang="en-US" dirty="0" smtClean="0"/>
              <a:t>The physicists wanted to see if there was a preferred angle for the muons to emerge from a collision. The angle phi (ϕ) is measured around the LHC beam pipe which is the direction of motion for the incoming particles. Figure 1 shows how to measure the angle.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3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2</a:t>
            </a:r>
            <a:br>
              <a:rPr lang="en-US" dirty="0" smtClean="0"/>
            </a:br>
            <a:r>
              <a:rPr lang="en-US" dirty="0" smtClean="0"/>
              <a:t>ATLAS Measuring the Angle</a:t>
            </a:r>
            <a:r>
              <a:rPr lang="en-US" b="1" dirty="0" smtClean="0"/>
              <a:t> phi (ϕ)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" y="1524000"/>
            <a:ext cx="907563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80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2</a:t>
            </a:r>
            <a:br>
              <a:rPr lang="en-US" dirty="0" smtClean="0"/>
            </a:br>
            <a:r>
              <a:rPr lang="en-US" dirty="0" smtClean="0"/>
              <a:t>ATLAS Measuring the ANGLE</a:t>
            </a:r>
            <a:r>
              <a:rPr lang="en-US" b="1" dirty="0" smtClean="0"/>
              <a:t> phi (ϕ)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6" y="1905000"/>
            <a:ext cx="818500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06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541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HISTOGRAMS: UNCERTAINTY</vt:lpstr>
      <vt:lpstr>INTRODUCTION</vt:lpstr>
      <vt:lpstr>LEARNING OBJECTIVES</vt:lpstr>
      <vt:lpstr>PowerPoint Presentation</vt:lpstr>
      <vt:lpstr>Part 1-Rolling of Dice</vt:lpstr>
      <vt:lpstr>PowerPoint Presentation</vt:lpstr>
      <vt:lpstr>Part 2 ATLAS Measuring the ANGLE phi (ϕ)</vt:lpstr>
      <vt:lpstr>Part 2 ATLAS Measuring the Angle phi (ϕ)</vt:lpstr>
      <vt:lpstr>Part 2 ATLAS Measuring the ANGLE phi (ϕ)</vt:lpstr>
      <vt:lpstr>Part 3: Defining uncertainty for a Gaussian distribution.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Histograms for Assessment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HISTOGRAMS: UNCERTAINTY</dc:title>
  <dc:creator>Eleni Coyle</dc:creator>
  <cp:lastModifiedBy>Eleni Coyle</cp:lastModifiedBy>
  <cp:revision>23</cp:revision>
  <dcterms:created xsi:type="dcterms:W3CDTF">2021-08-17T10:36:29Z</dcterms:created>
  <dcterms:modified xsi:type="dcterms:W3CDTF">2021-08-17T11:31:00Z</dcterms:modified>
</cp:coreProperties>
</file>