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67" r:id="rId3"/>
    <p:sldId id="270" r:id="rId4"/>
    <p:sldId id="268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0033"/>
    <a:srgbClr val="CC0000"/>
    <a:srgbClr val="660000"/>
    <a:srgbClr val="990000"/>
    <a:srgbClr val="01E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/>
    <p:restoredTop sz="94648"/>
  </p:normalViewPr>
  <p:slideViewPr>
    <p:cSldViewPr snapToGrid="0" snapToObjects="1">
      <p:cViewPr varScale="1">
        <p:scale>
          <a:sx n="81" d="100"/>
          <a:sy n="81" d="100"/>
        </p:scale>
        <p:origin x="150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Overall Question for 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Technological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0" y="6550025"/>
            <a:ext cx="4114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McCauley, Cecire, Ad Board Meeting, 28 Jan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12700" indent="-12700" algn="l" defTabSz="457200" rtl="0" eaLnBrk="1" latinLnBrk="0" hangingPunct="1">
        <a:spcBef>
          <a:spcPts val="0"/>
        </a:spcBef>
        <a:spcAft>
          <a:spcPts val="1200"/>
        </a:spcAft>
        <a:buFontTx/>
        <a:buNone/>
        <a:tabLst/>
        <a:defRPr lang="en-US" sz="2400" b="1" i="0" kern="1200" baseline="0" smtClean="0">
          <a:solidFill>
            <a:srgbClr val="000099"/>
          </a:solidFill>
          <a:effectLst/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data.cern.ch/docs/first-cms-open-data-from-lhc-run-2-released" TargetMode="External"/><Relationship Id="rId2" Type="http://schemas.openxmlformats.org/officeDocument/2006/relationships/hyperlink" Target="https://cms-masterclass.web.cern.ch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ndico.cern.ch/event/1139022/" TargetMode="External"/><Relationship Id="rId5" Type="http://schemas.openxmlformats.org/officeDocument/2006/relationships/hyperlink" Target="http://opendata.cern.ch/docs/cms-releases-heavy-ion-data" TargetMode="External"/><Relationship Id="rId4" Type="http://schemas.openxmlformats.org/officeDocument/2006/relationships/hyperlink" Target="http://opendata.cern.ch/docs/cms-completes-run1-pp-data-releas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 Data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1819561-DE0F-4EDF-8981-1B80939B8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33232" cy="5218175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C0033"/>
              </a:buClr>
            </a:pPr>
            <a:r>
              <a:rPr lang="en-US" sz="2800" dirty="0"/>
              <a:t>Work completed: 2022</a:t>
            </a:r>
          </a:p>
          <a:p>
            <a:pPr marL="0" indent="0" fontAlgn="base"/>
            <a:r>
              <a:rPr lang="en-US" dirty="0"/>
              <a:t>Higgs@10 workshop for teachers, summer: </a:t>
            </a:r>
          </a:p>
          <a:p>
            <a:pPr marL="350838" lvl="1" indent="-338138" fontAlgn="base">
              <a:buFont typeface="Arial" panose="020B0604020202020204" pitchFamily="34" charset="0"/>
              <a:buChar char="•"/>
            </a:pPr>
            <a:r>
              <a:rPr lang="en-US" dirty="0"/>
              <a:t>Facilitated at </a:t>
            </a:r>
            <a:r>
              <a:rPr lang="en-US" dirty="0">
                <a:solidFill>
                  <a:srgbClr val="C00000"/>
                </a:solidFill>
              </a:rPr>
              <a:t>11</a:t>
            </a:r>
            <a:r>
              <a:rPr lang="en-US" dirty="0"/>
              <a:t> centers, </a:t>
            </a:r>
            <a:r>
              <a:rPr lang="en-US" dirty="0">
                <a:solidFill>
                  <a:srgbClr val="C00000"/>
                </a:solidFill>
              </a:rPr>
              <a:t>1 </a:t>
            </a:r>
            <a:r>
              <a:rPr lang="en-US" dirty="0"/>
              <a:t>day each</a:t>
            </a:r>
          </a:p>
          <a:p>
            <a:pPr marL="350838" lvl="1" indent="-338138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Prepared data and event display application </a:t>
            </a:r>
          </a:p>
          <a:p>
            <a:pPr marL="11113" lvl="1" indent="0" fontAlgn="base">
              <a:spcAft>
                <a:spcPts val="1200"/>
              </a:spcAft>
              <a:buNone/>
            </a:pPr>
            <a:r>
              <a:rPr lang="en-US" dirty="0"/>
              <a:t>World Wide Data Day (W2D2), Nov. 10: </a:t>
            </a:r>
          </a:p>
          <a:p>
            <a:pPr marL="350838" lvl="1" indent="-338138" fontAlgn="base">
              <a:buFont typeface="Arial" panose="020B0604020202020204" pitchFamily="34" charset="0"/>
              <a:buChar char="•"/>
            </a:pPr>
            <a:r>
              <a:rPr lang="en-US" dirty="0"/>
              <a:t>Projected views (R-Phi, RZ) added for custom version of CMS event display (iSpy-w2d2)</a:t>
            </a:r>
          </a:p>
          <a:p>
            <a:pPr marL="350838" lvl="1" indent="-338138" fontAlgn="base">
              <a:buFont typeface="Arial" panose="020B0604020202020204" pitchFamily="34" charset="0"/>
              <a:buChar char="•"/>
            </a:pPr>
            <a:r>
              <a:rPr lang="en-US" dirty="0"/>
              <a:t>CMS – </a:t>
            </a:r>
            <a:r>
              <a:rPr lang="en-US" dirty="0">
                <a:solidFill>
                  <a:srgbClr val="C00000"/>
                </a:solidFill>
              </a:rPr>
              <a:t>23</a:t>
            </a:r>
            <a:r>
              <a:rPr lang="en-US" dirty="0"/>
              <a:t> schools from </a:t>
            </a:r>
            <a:r>
              <a:rPr lang="en-US" dirty="0">
                <a:solidFill>
                  <a:srgbClr val="C00000"/>
                </a:solidFill>
              </a:rPr>
              <a:t>11</a:t>
            </a:r>
            <a:r>
              <a:rPr lang="en-US" dirty="0"/>
              <a:t> countries (</a:t>
            </a:r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/>
              <a:t> U.S. schools)</a:t>
            </a:r>
          </a:p>
          <a:p>
            <a:pPr marL="350838" lvl="1" indent="-338138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ATLAS – </a:t>
            </a:r>
            <a:r>
              <a:rPr lang="en-US" dirty="0">
                <a:solidFill>
                  <a:srgbClr val="C00000"/>
                </a:solidFill>
              </a:rPr>
              <a:t>17</a:t>
            </a:r>
            <a:r>
              <a:rPr lang="en-US" dirty="0"/>
              <a:t> schools from </a:t>
            </a:r>
            <a:r>
              <a:rPr lang="en-US" dirty="0">
                <a:solidFill>
                  <a:srgbClr val="C00000"/>
                </a:solidFill>
              </a:rPr>
              <a:t>7</a:t>
            </a:r>
            <a:r>
              <a:rPr lang="en-US" dirty="0"/>
              <a:t> countries (</a:t>
            </a:r>
            <a:r>
              <a:rPr lang="en-US" dirty="0">
                <a:solidFill>
                  <a:srgbClr val="C00000"/>
                </a:solidFill>
              </a:rPr>
              <a:t>4</a:t>
            </a:r>
            <a:r>
              <a:rPr lang="en-US" dirty="0"/>
              <a:t> U.S. schools)</a:t>
            </a:r>
          </a:p>
        </p:txBody>
      </p:sp>
    </p:spTree>
    <p:extLst>
      <p:ext uri="{BB962C8B-B14F-4D97-AF65-F5344CB8AC3E}">
        <p14:creationId xmlns:p14="http://schemas.microsoft.com/office/powerpoint/2010/main" val="2517978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 Data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1819561-DE0F-4EDF-8981-1B80939B8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4010"/>
            <a:ext cx="8333232" cy="5334000"/>
          </a:xfrm>
        </p:spPr>
        <p:txBody>
          <a:bodyPr>
            <a:normAutofit/>
          </a:bodyPr>
          <a:lstStyle/>
          <a:p>
            <a:pPr marL="0" indent="0" fontAlgn="base"/>
            <a:r>
              <a:rPr lang="en-US" dirty="0"/>
              <a:t>International Masterclasses:</a:t>
            </a:r>
          </a:p>
          <a:p>
            <a:pPr marL="350838" lvl="1" indent="-339725" fontAlgn="base">
              <a:buFont typeface="Arial" panose="020B0604020202020204" pitchFamily="34" charset="0"/>
              <a:buChar char="•"/>
            </a:pPr>
            <a:r>
              <a:rPr lang="en-US" dirty="0"/>
              <a:t>CMS – </a:t>
            </a:r>
            <a:r>
              <a:rPr lang="en-US" dirty="0">
                <a:solidFill>
                  <a:srgbClr val="C00000"/>
                </a:solidFill>
              </a:rPr>
              <a:t>22</a:t>
            </a:r>
            <a:r>
              <a:rPr lang="en-US" dirty="0"/>
              <a:t> institutes (</a:t>
            </a:r>
            <a:r>
              <a:rPr lang="en-US" dirty="0">
                <a:solidFill>
                  <a:srgbClr val="C00000"/>
                </a:solidFill>
              </a:rPr>
              <a:t>4</a:t>
            </a:r>
            <a:r>
              <a:rPr lang="en-US" dirty="0"/>
              <a:t> U.S.) connected to </a:t>
            </a:r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en-US" dirty="0"/>
              <a:t> </a:t>
            </a:r>
            <a:r>
              <a:rPr lang="en-US" dirty="0" err="1"/>
              <a:t>Fermilab</a:t>
            </a:r>
            <a:r>
              <a:rPr lang="en-US" dirty="0"/>
              <a:t> videoconferences</a:t>
            </a:r>
          </a:p>
          <a:p>
            <a:pPr marL="350838" lvl="1" indent="-339725" fontAlgn="base">
              <a:buFont typeface="Arial" panose="020B0604020202020204" pitchFamily="34" charset="0"/>
              <a:buChar char="•"/>
            </a:pPr>
            <a:r>
              <a:rPr lang="en-US" dirty="0"/>
              <a:t>ATLAS – </a:t>
            </a:r>
            <a:r>
              <a:rPr lang="en-US" dirty="0">
                <a:solidFill>
                  <a:srgbClr val="C00000"/>
                </a:solidFill>
              </a:rPr>
              <a:t>11</a:t>
            </a:r>
            <a:r>
              <a:rPr lang="en-US" dirty="0"/>
              <a:t> institutes (</a:t>
            </a:r>
            <a:r>
              <a:rPr lang="en-US" dirty="0">
                <a:solidFill>
                  <a:srgbClr val="C00000"/>
                </a:solidFill>
              </a:rPr>
              <a:t>4</a:t>
            </a:r>
            <a:r>
              <a:rPr lang="en-US" dirty="0"/>
              <a:t> U.S.) connected to </a:t>
            </a:r>
            <a:r>
              <a:rPr lang="en-US" dirty="0">
                <a:solidFill>
                  <a:srgbClr val="C00000"/>
                </a:solidFill>
              </a:rPr>
              <a:t>7 </a:t>
            </a:r>
            <a:r>
              <a:rPr lang="en-US" dirty="0" err="1"/>
              <a:t>Fermilab</a:t>
            </a:r>
            <a:r>
              <a:rPr lang="en-US" dirty="0"/>
              <a:t> videoconferences</a:t>
            </a:r>
          </a:p>
          <a:p>
            <a:pPr marL="350838" lvl="1" indent="-339725" fontAlgn="base">
              <a:buFont typeface="Arial" panose="020B0604020202020204" pitchFamily="34" charset="0"/>
              <a:buChar char="•"/>
            </a:pPr>
            <a:r>
              <a:rPr lang="en-US" dirty="0"/>
              <a:t>Additional LHC masterclasses with CERN videoconferences or outside Videocon schedule</a:t>
            </a:r>
          </a:p>
          <a:p>
            <a:pPr marL="350838" lvl="1" indent="-339725" fontAlgn="base">
              <a:buFont typeface="Arial" panose="020B0604020202020204" pitchFamily="34" charset="0"/>
              <a:buChar char="•"/>
            </a:pPr>
            <a:r>
              <a:rPr lang="en-US" dirty="0"/>
              <a:t>CMS Instrument for Masterclass Analysis (CIMA) – glitches appeared but still works well</a:t>
            </a:r>
          </a:p>
          <a:p>
            <a:pPr marL="350838" lvl="1" indent="-339725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CMS event display (</a:t>
            </a:r>
            <a:r>
              <a:rPr lang="en-US" dirty="0" err="1"/>
              <a:t>iSpy-webgl</a:t>
            </a:r>
            <a:r>
              <a:rPr lang="en-US" dirty="0"/>
              <a:t>) improvements</a:t>
            </a:r>
          </a:p>
          <a:p>
            <a:pPr marL="0" indent="0" fontAlgn="base"/>
            <a:r>
              <a:rPr lang="en-US" dirty="0"/>
              <a:t>CMS e-Lab: supported, use limited</a:t>
            </a:r>
          </a:p>
        </p:txBody>
      </p:sp>
    </p:spTree>
    <p:extLst>
      <p:ext uri="{BB962C8B-B14F-4D97-AF65-F5344CB8AC3E}">
        <p14:creationId xmlns:p14="http://schemas.microsoft.com/office/powerpoint/2010/main" val="3244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 Data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1819561-DE0F-4EDF-8981-1B80939B8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5281"/>
            <a:ext cx="8498114" cy="5435599"/>
          </a:xfrm>
        </p:spPr>
        <p:txBody>
          <a:bodyPr>
            <a:normAutofit/>
          </a:bodyPr>
          <a:lstStyle/>
          <a:p>
            <a:pPr marL="0" indent="0" fontAlgn="base"/>
            <a:r>
              <a:rPr lang="en-US" dirty="0"/>
              <a:t>Stand-alone interactive CMS </a:t>
            </a:r>
            <a:r>
              <a:rPr lang="en-US" u="sng" dirty="0">
                <a:hlinkClick r:id="rId2"/>
              </a:rPr>
              <a:t>application</a:t>
            </a:r>
            <a:r>
              <a:rPr lang="en-US" dirty="0"/>
              <a:t>: Higgs to 4-lepton events, interactive 3D events and embedded panoramic detector views, 4-lepton invariant mass plot. </a:t>
            </a:r>
          </a:p>
          <a:p>
            <a:pPr marL="0" indent="0" fontAlgn="base"/>
            <a:r>
              <a:rPr lang="en-US" dirty="0"/>
              <a:t>CMS e-e, mu-mu events (~</a:t>
            </a:r>
            <a:r>
              <a:rPr lang="en-US" dirty="0">
                <a:solidFill>
                  <a:srgbClr val="C00000"/>
                </a:solidFill>
              </a:rPr>
              <a:t>1M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each) prepared from 2015 open data in csv format for coding and analysis.</a:t>
            </a:r>
          </a:p>
          <a:p>
            <a:pPr marL="0" indent="0" fontAlgn="base"/>
            <a:r>
              <a:rPr lang="en-US" dirty="0"/>
              <a:t>Open data releases: first release </a:t>
            </a:r>
            <a:r>
              <a:rPr lang="en-US" u="sng" dirty="0">
                <a:hlinkClick r:id="rId3"/>
              </a:rPr>
              <a:t>2015 CMS p-p Run </a:t>
            </a:r>
            <a:r>
              <a:rPr lang="en-US" u="sng" dirty="0">
                <a:solidFill>
                  <a:srgbClr val="FF0000"/>
                </a:solidFill>
                <a:hlinkClick r:id="rId3"/>
              </a:rPr>
              <a:t>2</a:t>
            </a:r>
            <a:r>
              <a:rPr lang="en-US" u="sng" dirty="0">
                <a:hlinkClick r:id="rId3"/>
              </a:rPr>
              <a:t> data</a:t>
            </a:r>
            <a:r>
              <a:rPr lang="en-US" dirty="0"/>
              <a:t> (</a:t>
            </a:r>
            <a:r>
              <a:rPr lang="en-US" dirty="0">
                <a:solidFill>
                  <a:srgbClr val="C00000"/>
                </a:solidFill>
              </a:rPr>
              <a:t>13</a:t>
            </a:r>
            <a:r>
              <a:rPr lang="en-US" dirty="0"/>
              <a:t> </a:t>
            </a:r>
            <a:r>
              <a:rPr lang="en-US" dirty="0" err="1"/>
              <a:t>TeV</a:t>
            </a:r>
            <a:r>
              <a:rPr lang="en-US" dirty="0"/>
              <a:t>), remainder of </a:t>
            </a:r>
            <a:r>
              <a:rPr lang="en-US" u="sng" dirty="0">
                <a:hlinkClick r:id="rId4"/>
              </a:rPr>
              <a:t>2012 CMS p-p Run 1 data</a:t>
            </a:r>
            <a:r>
              <a:rPr lang="en-US" dirty="0"/>
              <a:t>, </a:t>
            </a:r>
            <a:r>
              <a:rPr lang="en-US" u="sng" dirty="0">
                <a:hlinkClick r:id="rId5"/>
              </a:rPr>
              <a:t>CMS heavy-ion data</a:t>
            </a:r>
            <a:r>
              <a:rPr lang="en-US" dirty="0"/>
              <a:t> from 2010 and 2011. </a:t>
            </a:r>
          </a:p>
          <a:p>
            <a:pPr marL="0" indent="0" fontAlgn="base"/>
            <a:r>
              <a:rPr lang="en-US" dirty="0"/>
              <a:t>Development of ttbar analysis from CMS 2015 data for masterclass (in parallel to ttbar analysis tutorial for </a:t>
            </a:r>
            <a:r>
              <a:rPr lang="en-US" u="sng" dirty="0">
                <a:hlinkClick r:id="rId6"/>
              </a:rPr>
              <a:t>CMS Open Data Workshop</a:t>
            </a:r>
            <a:r>
              <a:rPr lang="en-US" dirty="0"/>
              <a:t>). </a:t>
            </a:r>
          </a:p>
          <a:p>
            <a:pPr marL="0" indent="0" fontAlgn="base"/>
            <a:r>
              <a:rPr lang="en-US" dirty="0"/>
              <a:t>Support for CMS open data 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247063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 Data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1819561-DE0F-4EDF-8981-1B80939B8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199"/>
            <a:ext cx="8394192" cy="4663317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C0033"/>
              </a:buClr>
            </a:pPr>
            <a:r>
              <a:rPr lang="en-US" sz="2800" dirty="0"/>
              <a:t>Work for 2023</a:t>
            </a:r>
          </a:p>
          <a:p>
            <a:pPr marL="0" indent="0" fontAlgn="base"/>
            <a:r>
              <a:rPr lang="en-US" dirty="0"/>
              <a:t>New version of </a:t>
            </a:r>
            <a:r>
              <a:rPr lang="en-US" dirty="0" err="1"/>
              <a:t>iSpy-webgl</a:t>
            </a:r>
            <a:r>
              <a:rPr lang="en-US" dirty="0"/>
              <a:t>. (using improvements from 2022 such as R-Phi &amp; R-Z views, improved interactivity, …)</a:t>
            </a:r>
          </a:p>
          <a:p>
            <a:pPr marL="0" indent="0" fontAlgn="base"/>
            <a:r>
              <a:rPr lang="en-US" dirty="0"/>
              <a:t>Extract remaining Higgs candidate events from 2012 CMS data.</a:t>
            </a:r>
          </a:p>
          <a:p>
            <a:pPr marL="0" indent="0" fontAlgn="base"/>
            <a:r>
              <a:rPr lang="en-US" dirty="0"/>
              <a:t>Explore development of ttbar analysis for masterclasses and other educational contexts.</a:t>
            </a:r>
          </a:p>
          <a:p>
            <a:pPr marL="0" indent="0" fontAlgn="base"/>
            <a:r>
              <a:rPr lang="en-US" dirty="0"/>
              <a:t>Continue support of CMS open data efforts.</a:t>
            </a:r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3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 Data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1819561-DE0F-4EDF-8981-1B80939B8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3060"/>
            <a:ext cx="8394192" cy="4434716"/>
          </a:xfrm>
        </p:spPr>
        <p:txBody>
          <a:bodyPr>
            <a:normAutofit/>
          </a:bodyPr>
          <a:lstStyle/>
          <a:p>
            <a:pPr marL="0" indent="0" fontAlgn="base"/>
            <a:r>
              <a:rPr lang="en-US" dirty="0"/>
              <a:t>Update CMS masterclass:</a:t>
            </a:r>
          </a:p>
          <a:p>
            <a:pPr marL="350838" lvl="1" indent="-339725" fontAlgn="base">
              <a:buFont typeface="Arial" panose="020B0604020202020204" pitchFamily="34" charset="0"/>
              <a:buChar char="•"/>
            </a:pPr>
            <a:r>
              <a:rPr lang="en-US" dirty="0"/>
              <a:t>Connect to recent discoveries. (e.g. W mass anomaly)</a:t>
            </a:r>
          </a:p>
          <a:p>
            <a:pPr marL="350838" lvl="1" indent="-339725" fontAlgn="base">
              <a:buFont typeface="Arial" panose="020B0604020202020204" pitchFamily="34" charset="0"/>
              <a:buChar char="•"/>
            </a:pPr>
            <a:r>
              <a:rPr lang="en-US" dirty="0"/>
              <a:t>Study data analysis tool (e.g. pilot Google sheets).</a:t>
            </a:r>
          </a:p>
          <a:p>
            <a:pPr marL="350838" lvl="1" indent="-339725" fontAlgn="base">
              <a:buFont typeface="Arial" panose="020B0604020202020204" pitchFamily="34" charset="0"/>
              <a:buChar char="•"/>
            </a:pPr>
            <a:r>
              <a:rPr lang="en-US" dirty="0"/>
              <a:t>Experiment with a coding component.</a:t>
            </a:r>
          </a:p>
          <a:p>
            <a:pPr marL="350838" lvl="1" indent="-339725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Study possible new versions. (e.g. W mass, </a:t>
            </a:r>
            <a:r>
              <a:rPr lang="en-US" dirty="0" err="1"/>
              <a:t>ttbar</a:t>
            </a:r>
            <a:r>
              <a:rPr lang="en-US" dirty="0"/>
              <a:t>)</a:t>
            </a:r>
          </a:p>
          <a:p>
            <a:pPr marL="0" indent="0" fontAlgn="base"/>
            <a:r>
              <a:rPr lang="en-US" dirty="0"/>
              <a:t>Offer new workshop for summer on recent discoveries.</a:t>
            </a:r>
          </a:p>
          <a:p>
            <a:pPr marL="0" indent="0" fontAlgn="base"/>
            <a:r>
              <a:rPr lang="en-US" dirty="0"/>
              <a:t>Create better uses for CMS e-Lab, possible workshop.</a:t>
            </a:r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endParaRPr lang="en-US" dirty="0"/>
          </a:p>
          <a:p>
            <a:pPr marL="0" indent="0">
              <a:buClr>
                <a:srgbClr val="CC0033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788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402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</vt:lpstr>
      <vt:lpstr>Office Theme</vt:lpstr>
      <vt:lpstr>LHC Data</vt:lpstr>
      <vt:lpstr>LHC Data</vt:lpstr>
      <vt:lpstr>LHC Data</vt:lpstr>
      <vt:lpstr>LHC Data</vt:lpstr>
      <vt:lpstr>LHC Data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Shane Wood</cp:lastModifiedBy>
  <cp:revision>87</cp:revision>
  <dcterms:created xsi:type="dcterms:W3CDTF">2012-03-16T12:43:17Z</dcterms:created>
  <dcterms:modified xsi:type="dcterms:W3CDTF">2023-01-27T21:22:11Z</dcterms:modified>
</cp:coreProperties>
</file>