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6" r:id="rId12"/>
    <p:sldId id="270" r:id="rId13"/>
    <p:sldId id="271" r:id="rId14"/>
    <p:sldId id="272" r:id="rId15"/>
    <p:sldId id="273" r:id="rId16"/>
    <p:sldId id="274" r:id="rId17"/>
    <p:sldId id="277" r:id="rId18"/>
  </p:sldIdLst>
  <p:sldSz cx="9144000" cy="6858000" type="screen4x3"/>
  <p:notesSz cx="6858000" cy="9144000"/>
  <p:defaultTextStyle>
    <a:lvl1pPr>
      <a:defRPr sz="3200">
        <a:solidFill>
          <a:srgbClr val="FFFFFF"/>
        </a:solidFill>
        <a:latin typeface="Symbol"/>
        <a:ea typeface="Symbol"/>
        <a:cs typeface="Symbol"/>
        <a:sym typeface="Symbol"/>
      </a:defRPr>
    </a:lvl1pPr>
    <a:lvl2pPr indent="457200">
      <a:defRPr sz="3200">
        <a:solidFill>
          <a:srgbClr val="FFFFFF"/>
        </a:solidFill>
        <a:latin typeface="Symbol"/>
        <a:ea typeface="Symbol"/>
        <a:cs typeface="Symbol"/>
        <a:sym typeface="Symbol"/>
      </a:defRPr>
    </a:lvl2pPr>
    <a:lvl3pPr indent="914400">
      <a:defRPr sz="3200">
        <a:solidFill>
          <a:srgbClr val="FFFFFF"/>
        </a:solidFill>
        <a:latin typeface="Symbol"/>
        <a:ea typeface="Symbol"/>
        <a:cs typeface="Symbol"/>
        <a:sym typeface="Symbol"/>
      </a:defRPr>
    </a:lvl3pPr>
    <a:lvl4pPr indent="1371600">
      <a:defRPr sz="3200">
        <a:solidFill>
          <a:srgbClr val="FFFFFF"/>
        </a:solidFill>
        <a:latin typeface="Symbol"/>
        <a:ea typeface="Symbol"/>
        <a:cs typeface="Symbol"/>
        <a:sym typeface="Symbol"/>
      </a:defRPr>
    </a:lvl4pPr>
    <a:lvl5pPr indent="1828800">
      <a:defRPr sz="3200">
        <a:solidFill>
          <a:srgbClr val="FFFFFF"/>
        </a:solidFill>
        <a:latin typeface="Symbol"/>
        <a:ea typeface="Symbol"/>
        <a:cs typeface="Symbol"/>
        <a:sym typeface="Symbol"/>
      </a:defRPr>
    </a:lvl5pPr>
    <a:lvl6pPr>
      <a:defRPr sz="3200">
        <a:solidFill>
          <a:srgbClr val="FFFFFF"/>
        </a:solidFill>
        <a:latin typeface="Symbol"/>
        <a:ea typeface="Symbol"/>
        <a:cs typeface="Symbol"/>
        <a:sym typeface="Symbol"/>
      </a:defRPr>
    </a:lvl6pPr>
    <a:lvl7pPr>
      <a:defRPr sz="3200">
        <a:solidFill>
          <a:srgbClr val="FFFFFF"/>
        </a:solidFill>
        <a:latin typeface="Symbol"/>
        <a:ea typeface="Symbol"/>
        <a:cs typeface="Symbol"/>
        <a:sym typeface="Symbol"/>
      </a:defRPr>
    </a:lvl7pPr>
    <a:lvl8pPr>
      <a:defRPr sz="3200">
        <a:solidFill>
          <a:srgbClr val="FFFFFF"/>
        </a:solidFill>
        <a:latin typeface="Symbol"/>
        <a:ea typeface="Symbol"/>
        <a:cs typeface="Symbol"/>
        <a:sym typeface="Symbol"/>
      </a:defRPr>
    </a:lvl8pPr>
    <a:lvl9pPr>
      <a:defRPr sz="3200">
        <a:solidFill>
          <a:srgbClr val="FFFFFF"/>
        </a:solidFill>
        <a:latin typeface="Symbol"/>
        <a:ea typeface="Symbol"/>
        <a:cs typeface="Symbol"/>
        <a:sym typeface="Symbo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FF"/>
          </a:solidFill>
        </a:fill>
      </a:tcStyle>
    </a:wholeTbl>
    <a:band2H>
      <a:tcTxStyle/>
      <a:tcStyle>
        <a:tcBdr/>
        <a:fill>
          <a:solidFill>
            <a:srgbClr val="EAEA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E6EB"/>
          </a:solidFill>
        </a:fill>
      </a:tcStyle>
    </a:wholeTbl>
    <a:band2H>
      <a:tcTxStyle/>
      <a:tcStyle>
        <a:tcBdr/>
        <a:fill>
          <a:solidFill>
            <a:srgbClr val="F3F3F5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CED4"/>
          </a:solidFill>
        </a:fill>
      </a:tcStyle>
    </a:wholeTbl>
    <a:band2H>
      <a:tcTxStyle/>
      <a:tcStyle>
        <a:tcBdr/>
        <a:fill>
          <a:solidFill>
            <a:srgbClr val="E8E8E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99"/>
              </a:solidFill>
              <a:prstDash val="solid"/>
              <a:bevel/>
            </a:ln>
          </a:top>
          <a:bottom>
            <a:ln w="25400" cap="flat">
              <a:solidFill>
                <a:srgbClr val="6666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99"/>
              </a:solidFill>
              <a:prstDash val="solid"/>
              <a:bevel/>
            </a:ln>
          </a:top>
          <a:bottom>
            <a:ln w="25400" cap="flat">
              <a:solidFill>
                <a:srgbClr val="6666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DD"/>
          </a:solidFill>
        </a:fill>
      </a:tcStyle>
    </a:wholeTbl>
    <a:band2H>
      <a:tcTxStyle/>
      <a:tcStyle>
        <a:tcBdr/>
        <a:fill>
          <a:solidFill>
            <a:srgbClr val="EAEA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208328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66699"/>
            </a:gs>
            <a:gs pos="100000">
              <a:srgbClr val="31314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roup 437"/>
          <p:cNvGrpSpPr/>
          <p:nvPr/>
        </p:nvGrpSpPr>
        <p:grpSpPr>
          <a:xfrm>
            <a:off x="-104776" y="1225959"/>
            <a:ext cx="9377767" cy="5737761"/>
            <a:chOff x="0" y="0"/>
            <a:chExt cx="9377765" cy="5737760"/>
          </a:xfrm>
        </p:grpSpPr>
        <p:sp>
          <p:nvSpPr>
            <p:cNvPr id="222" name="Shape 222"/>
            <p:cNvSpPr/>
            <p:nvPr/>
          </p:nvSpPr>
          <p:spPr>
            <a:xfrm rot="9998144" flipH="1">
              <a:off x="80962" y="417103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9974366" flipH="1">
              <a:off x="65087" y="566328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9957421" flipH="1">
              <a:off x="60325" y="679040"/>
              <a:ext cx="356552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9884206" flipH="1">
              <a:off x="34925" y="813978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9831226" flipH="1">
              <a:off x="22225" y="994953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9754235" flipH="1">
              <a:off x="0" y="1194978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9666593" flipH="1">
              <a:off x="-44450" y="1466440"/>
              <a:ext cx="5402263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9543219" flipH="1">
              <a:off x="-53976" y="1734728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9411065" flipH="1">
              <a:off x="-158750" y="2036353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9302912" flipH="1">
              <a:off x="-236538" y="2411003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9123405" flipH="1">
              <a:off x="-393700" y="2931703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8886284" flipH="1">
              <a:off x="117475" y="3350803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8583534" flipH="1">
              <a:off x="2197100" y="3425415"/>
              <a:ext cx="73215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7894182" flipH="1">
              <a:off x="7192962" y="818740"/>
              <a:ext cx="9526" cy="56769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7503245" flipH="1">
              <a:off x="6536531" y="4339021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7291575">
              <a:off x="8625681" y="5391534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058639">
              <a:off x="-128588" y="2523715"/>
              <a:ext cx="95980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1563794">
              <a:off x="-211138" y="4168365"/>
              <a:ext cx="65754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1732980">
              <a:off x="-158750" y="4530315"/>
              <a:ext cx="445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969083">
              <a:off x="-71438" y="5003390"/>
              <a:ext cx="22225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1386174">
              <a:off x="-239713" y="3890553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683969">
              <a:off x="-79375" y="2157003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11730109" flipH="1">
              <a:off x="230187" y="1866490"/>
              <a:ext cx="91376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868013">
              <a:off x="696912" y="1637890"/>
              <a:ext cx="869156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1075598">
              <a:off x="1449387" y="1288640"/>
              <a:ext cx="78994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1035388">
              <a:off x="1774825" y="1120365"/>
              <a:ext cx="75549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692664">
              <a:off x="2078037" y="963203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11455690" flipH="1">
              <a:off x="2463800" y="848903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11136921" flipH="1">
              <a:off x="2722562" y="710790"/>
              <a:ext cx="659447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11603987" flipH="1">
              <a:off x="1073150" y="1450565"/>
              <a:ext cx="826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12073217" flipH="1">
              <a:off x="-220663" y="3501615"/>
              <a:ext cx="97631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11969729" flipH="1">
              <a:off x="-173038" y="3004728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277937" y="4109628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477837" y="3657190"/>
              <a:ext cx="266701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355599" y="4574765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3400424" y="3001553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4700" y="36603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779712" y="3312703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293812" y="3284128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800" y="2993615"/>
              <a:ext cx="23812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963737" y="2971390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914774" y="272215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135312" y="245069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681412" y="21966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4456112" y="2436403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567237" y="1790290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010275" y="16220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703887" y="17871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67287" y="1599790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25" y="1990315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908550" y="2206215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93975" y="2671353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3060700" y="1996665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505075" y="223002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993900" y="2445928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935162" y="2026828"/>
              <a:ext cx="212726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16112" y="16394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484437" y="18125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967037" y="1636303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3530600" y="180140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3963987" y="16140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849312" y="200301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1137" y="22157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370012" y="181886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25500" y="16299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82575" y="17950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788987" y="246497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395412" y="22347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1355724" y="2701515"/>
              <a:ext cx="247651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4141787" y="1976028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416175" y="14759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876550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01875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838325" y="1309278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360487" y="146009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3295650" y="11775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416300" y="14696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3825875" y="131880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4364037" y="1453740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382712" y="117751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889000" y="131245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465137" y="117116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352425" y="14727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4686300" y="1309278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4991100" y="1175928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294312" y="145691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584825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899150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6851650" y="1179103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6296025" y="1477553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589712" y="1329915"/>
              <a:ext cx="2032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138362" y="45763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225550" y="5149440"/>
              <a:ext cx="30321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641725" y="3682590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237037" y="33285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718049" y="301266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259387" y="2672940"/>
              <a:ext cx="23812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962275" y="411121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678487" y="24316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421437" y="1974440"/>
              <a:ext cx="2127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061075" y="2203040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32587" y="1790290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989762" y="1629953"/>
              <a:ext cx="204789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7254875" y="147596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7502525" y="132197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7727950" y="1177515"/>
              <a:ext cx="2032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7929562" y="1048928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191250" y="1047340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319712" y="104734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4821237" y="945740"/>
              <a:ext cx="17621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106987" y="828265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4897437" y="6345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3981450" y="94891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3756025" y="7139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3429000" y="8155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3640137" y="1066390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1863725" y="1037815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1073149" y="8155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87374" y="933040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350837" y="6091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7307262" y="944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7099300" y="1063215"/>
              <a:ext cx="1666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440487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605462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630737" y="7266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4354512" y="5377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4641849" y="436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186112" y="42821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830387" y="8044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1416049" y="92034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955674" y="10441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111249" y="4599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547937" y="44409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881187" y="464728"/>
              <a:ext cx="166689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661149" y="81556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622925" y="62347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365750" y="72825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4191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3906837" y="445678"/>
              <a:ext cx="177801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498974" y="1072740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19587" y="8314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073524" y="6171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3630612" y="525053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3324224" y="621890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3079750" y="9298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974974" y="7187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2862262" y="52029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616200" y="8235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292350" y="90922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530475" y="6123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157412" y="7171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218916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820862" y="628240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495425" y="5568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492249" y="70761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182687" y="634590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55649" y="733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792162" y="52346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2099" y="860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465262" y="366303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2232024" y="385353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863849" y="377415"/>
              <a:ext cx="160339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3462337" y="366303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3786187" y="271053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4232274" y="356778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749549" y="1031465"/>
              <a:ext cx="168276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162425" y="11838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848350" y="820328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121399" y="7012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3490912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109787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438400" y="156753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722562" y="85315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148012" y="156753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2833687" y="242478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140075" y="296453"/>
              <a:ext cx="150813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2549525" y="304390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1811337" y="290103"/>
              <a:ext cx="160338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3251199" y="5170078"/>
              <a:ext cx="309564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4008437" y="4604928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5243512" y="37318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5738812" y="3349215"/>
              <a:ext cx="249238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4694237" y="41382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245224" y="2995203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96062" y="27062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972300" y="2450690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7583487" y="19871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7299325" y="2209390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7823200" y="18252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8054975" y="164582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8296275" y="147914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8480425" y="133944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8672512" y="1191803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0499" y="5239928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899149" y="46398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7680324" y="4658903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7232649" y="5205003"/>
              <a:ext cx="311151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435725" y="4168365"/>
              <a:ext cx="266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870699" y="3763553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8110537" y="4203290"/>
              <a:ext cx="265113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7331074" y="33381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8505825" y="37238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8829674" y="334762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7678737" y="30206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986712" y="272691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8745537" y="203476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8296275" y="2450690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8545512" y="2231615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8963025" y="18458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9134475" y="165217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9093199" y="3031715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3325403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06362" y="2709453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88899" y="10568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9031287" y="5143090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xfrm>
            <a:off x="685800" y="130175"/>
            <a:ext cx="7772400" cy="3451225"/>
          </a:xfrm>
          <a:prstGeom prst="rect">
            <a:avLst/>
          </a:prstGeom>
        </p:spPr>
        <p:txBody>
          <a:bodyPr anchor="b"/>
          <a:lstStyle>
            <a:lvl1pPr>
              <a:defRPr sz="5400"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DFDEF6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39" name="Shape 43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2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6699"/>
            </a:gs>
            <a:gs pos="100000">
              <a:srgbClr val="2F2F4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7"/>
          <p:cNvGrpSpPr/>
          <p:nvPr/>
        </p:nvGrpSpPr>
        <p:grpSpPr>
          <a:xfrm>
            <a:off x="-103188" y="1222784"/>
            <a:ext cx="9377767" cy="5737761"/>
            <a:chOff x="0" y="0"/>
            <a:chExt cx="9377765" cy="5737760"/>
          </a:xfrm>
        </p:grpSpPr>
        <p:sp>
          <p:nvSpPr>
            <p:cNvPr id="2" name="Shape 2"/>
            <p:cNvSpPr/>
            <p:nvPr/>
          </p:nvSpPr>
          <p:spPr>
            <a:xfrm rot="9998144" flipH="1">
              <a:off x="80962" y="417103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 rot="9974366" flipH="1">
              <a:off x="65087" y="566328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 rot="9957421" flipH="1">
              <a:off x="60325" y="679040"/>
              <a:ext cx="356552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 rot="9884206" flipH="1">
              <a:off x="34925" y="813978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 rot="9831226" flipH="1">
              <a:off x="22225" y="994953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 rot="9754235" flipH="1">
              <a:off x="0" y="1194978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 rot="9666593" flipH="1">
              <a:off x="-44450" y="1466440"/>
              <a:ext cx="5402263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 rot="9543219" flipH="1">
              <a:off x="-53976" y="1734728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 rot="9411065" flipH="1">
              <a:off x="-158750" y="2036353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302912" flipH="1">
              <a:off x="-236538" y="2411003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123405" flipH="1">
              <a:off x="-393700" y="2931703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8886284" flipH="1">
              <a:off x="117475" y="3350803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8583534" flipH="1">
              <a:off x="2197100" y="3425415"/>
              <a:ext cx="73215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7894182" flipH="1">
              <a:off x="7192962" y="818740"/>
              <a:ext cx="9526" cy="56769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rot="7503245" flipH="1">
              <a:off x="6536531" y="4339021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7291575">
              <a:off x="8625681" y="5391534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1058639">
              <a:off x="-128588" y="2523715"/>
              <a:ext cx="95980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1563794">
              <a:off x="-211138" y="4168365"/>
              <a:ext cx="65754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732980">
              <a:off x="-158750" y="4530315"/>
              <a:ext cx="445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rot="1969083">
              <a:off x="-71438" y="5003390"/>
              <a:ext cx="22225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386174">
              <a:off x="-239713" y="3890553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683969">
              <a:off x="-79375" y="2157003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1730109" flipH="1">
              <a:off x="230187" y="1866490"/>
              <a:ext cx="91376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868013">
              <a:off x="696912" y="1637890"/>
              <a:ext cx="869156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1075598">
              <a:off x="1449387" y="1288640"/>
              <a:ext cx="78994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35388">
              <a:off x="1774825" y="1120365"/>
              <a:ext cx="75549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692664">
              <a:off x="2078037" y="963203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1455690" flipH="1">
              <a:off x="2463800" y="848903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1136921" flipH="1">
              <a:off x="2722562" y="710790"/>
              <a:ext cx="659447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11603987" flipH="1">
              <a:off x="1073150" y="1450565"/>
              <a:ext cx="826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2073217" flipH="1">
              <a:off x="-220663" y="3501615"/>
              <a:ext cx="97631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1969729" flipH="1">
              <a:off x="-173038" y="3004728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77937" y="4109628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7837" y="3657190"/>
              <a:ext cx="266701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55599" y="4574765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3400424" y="3001553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044700" y="36603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779712" y="3312703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1293812" y="3284128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685800" y="2993615"/>
              <a:ext cx="23812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963737" y="2971390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3914774" y="272215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135312" y="245069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3681412" y="21966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456112" y="2436403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67237" y="1790290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6010275" y="16220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703887" y="17871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967287" y="1599790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305425" y="1990315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4908550" y="2206215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593975" y="2671353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3060700" y="1996665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505075" y="223002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993900" y="2445928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935162" y="2026828"/>
              <a:ext cx="212726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916112" y="16394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484437" y="18125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967037" y="1636303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600" y="180140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963987" y="16140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49312" y="200301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211137" y="22157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370012" y="181886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25500" y="16299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82575" y="17950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788987" y="246497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395412" y="22347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55724" y="2701515"/>
              <a:ext cx="247651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4141787" y="1976028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416175" y="14759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876550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301875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838325" y="1309278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360487" y="146009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295650" y="11775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3416300" y="14696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825875" y="131880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364037" y="1453740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382712" y="117751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89000" y="131245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65137" y="117116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52425" y="14727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686300" y="1309278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991100" y="1175928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294312" y="145691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584825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899150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851650" y="1179103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96025" y="1477553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589712" y="1329915"/>
              <a:ext cx="2032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2138362" y="45763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225550" y="5149440"/>
              <a:ext cx="30321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641725" y="3682590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237037" y="33285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18049" y="301266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259387" y="2672940"/>
              <a:ext cx="23812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2962275" y="411121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678487" y="24316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421437" y="1974440"/>
              <a:ext cx="2127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061075" y="2203040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32587" y="1790290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989762" y="1629953"/>
              <a:ext cx="204789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254875" y="147596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7502525" y="132197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727950" y="1177515"/>
              <a:ext cx="2032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29562" y="1048928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191250" y="1047340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319712" y="104734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821237" y="945740"/>
              <a:ext cx="17621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106987" y="828265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4897437" y="6345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981450" y="94891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756025" y="7139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429000" y="8155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640137" y="1066390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863725" y="1037815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73149" y="8155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87374" y="933040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50837" y="6091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307262" y="944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099300" y="1063215"/>
              <a:ext cx="1666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440487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605462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630737" y="7266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4354512" y="5377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4641849" y="436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186112" y="42821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830387" y="8044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416049" y="92034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55674" y="10441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111249" y="4599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547937" y="44409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81187" y="464728"/>
              <a:ext cx="166689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661149" y="81556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5622925" y="62347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365750" y="72825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514191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3906837" y="445678"/>
              <a:ext cx="177801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98974" y="1072740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319587" y="8314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4073524" y="6171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630612" y="525053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324224" y="621890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079750" y="9298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974974" y="7187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862262" y="52029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616200" y="8235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292350" y="90922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530475" y="6123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157412" y="7171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18916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820862" y="628240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95425" y="5568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2249" y="70761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182687" y="634590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55649" y="733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92162" y="52346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92099" y="860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65262" y="366303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232024" y="385353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863849" y="377415"/>
              <a:ext cx="160339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462337" y="366303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3786187" y="271053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32274" y="356778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749549" y="1031465"/>
              <a:ext cx="168276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162425" y="11838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848350" y="820328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121399" y="7012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3490912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109787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438400" y="156753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722562" y="85315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3148012" y="156753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833687" y="242478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3140075" y="296453"/>
              <a:ext cx="150813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549525" y="304390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811337" y="290103"/>
              <a:ext cx="160338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251199" y="5170078"/>
              <a:ext cx="309564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008437" y="4604928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243512" y="37318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738812" y="3349215"/>
              <a:ext cx="249238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694237" y="41382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245224" y="2995203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596062" y="27062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972300" y="2450690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583487" y="19871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99325" y="2209390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823200" y="18252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8054975" y="164582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296275" y="147914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480425" y="133944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672512" y="1191803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270499" y="5239928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899149" y="46398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680324" y="4658903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232649" y="5205003"/>
              <a:ext cx="311151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435725" y="4168365"/>
              <a:ext cx="266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870699" y="3763553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8110537" y="4203290"/>
              <a:ext cx="265113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7331074" y="33381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505825" y="37238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829674" y="334762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7678737" y="30206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986712" y="272691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745537" y="203476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296275" y="2450690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45512" y="2231615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8963025" y="18458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9134475" y="165217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9093199" y="3031715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3325403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06362" y="2709453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88899" y="10568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9031287" y="5143090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>
              <a:buBlip>
                <a:blip r:embed="rId5"/>
              </a:buBlip>
            </a:lvl1pPr>
            <a:lvl3pPr>
              <a:buBlip>
                <a:blip r:embed="rId5"/>
              </a:buBlip>
            </a:lvl3pPr>
            <a:lvl5pPr>
              <a:buBlip>
                <a:blip r:embed="rId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50000"/>
        <a:buChar char="■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50000"/>
        <a:buChar char="■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Blip>
          <a:blip r:embed="rId6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Blip>
          <a:blip r:embed="rId6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Blip>
          <a:blip r:embed="rId6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Blip>
          <a:blip r:embed="rId6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381000" y="152400"/>
            <a:ext cx="839152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40079">
              <a:defRPr sz="3570">
                <a:ln w="6223">
                  <a:solidFill/>
                </a:ln>
                <a:solidFill>
                  <a:srgbClr val="FFFF00">
                    <a:alpha val="80000"/>
                  </a:srgbClr>
                </a:solidFill>
                <a:effectLst>
                  <a:outerShdw blurRad="44450" dist="32053" dir="2021404" rotWithShape="0">
                    <a:srgbClr val="9999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570">
                <a:ln w="6223">
                  <a:solidFill/>
                </a:ln>
                <a:solidFill>
                  <a:srgbClr val="FFFF00">
                    <a:alpha val="80000"/>
                  </a:srgbClr>
                </a:solidFill>
                <a:effectLst>
                  <a:outerShdw blurRad="44450" dist="32053" dir="2021404" rotWithShape="0">
                    <a:srgbClr val="9999FF"/>
                  </a:outerShdw>
                </a:effectLst>
              </a:rPr>
              <a:t>Introducing the “Particle Players”</a:t>
            </a:r>
          </a:p>
        </p:txBody>
      </p:sp>
      <p:grpSp>
        <p:nvGrpSpPr>
          <p:cNvPr id="456" name="Group 456"/>
          <p:cNvGrpSpPr/>
          <p:nvPr/>
        </p:nvGrpSpPr>
        <p:grpSpPr>
          <a:xfrm>
            <a:off x="304800" y="1038223"/>
            <a:ext cx="3048003" cy="638176"/>
            <a:chOff x="0" y="47623"/>
            <a:chExt cx="3048002" cy="638175"/>
          </a:xfrm>
        </p:grpSpPr>
        <p:grpSp>
          <p:nvGrpSpPr>
            <p:cNvPr id="454" name="Group 454"/>
            <p:cNvGrpSpPr/>
            <p:nvPr/>
          </p:nvGrpSpPr>
          <p:grpSpPr>
            <a:xfrm>
              <a:off x="2399361" y="47623"/>
              <a:ext cx="648641" cy="638175"/>
              <a:chOff x="37161" y="47624"/>
              <a:chExt cx="648640" cy="638173"/>
            </a:xfrm>
          </p:grpSpPr>
          <p:sp>
            <p:nvSpPr>
              <p:cNvPr id="452" name="Shape 452"/>
              <p:cNvSpPr/>
              <p:nvPr/>
            </p:nvSpPr>
            <p:spPr>
              <a:xfrm>
                <a:off x="37161" y="47624"/>
                <a:ext cx="648640" cy="60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249301" y="162582"/>
                <a:ext cx="436497" cy="523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l-GR" sz="2800" b="1" dirty="0" smtClean="0">
                    <a:solidFill>
                      <a:srgbClr val="5B5B89"/>
                    </a:solidFill>
                    <a:latin typeface="Calibri"/>
                  </a:rPr>
                  <a:t>ν</a:t>
                </a:r>
                <a:endParaRPr sz="2800" b="1" baseline="-25000" dirty="0">
                  <a:solidFill>
                    <a:srgbClr val="5B5B89"/>
                  </a:solidFill>
                </a:endParaRPr>
              </a:p>
            </p:txBody>
          </p:sp>
        </p:grpSp>
        <p:sp>
          <p:nvSpPr>
            <p:cNvPr id="455" name="Shape 455"/>
            <p:cNvSpPr/>
            <p:nvPr/>
          </p:nvSpPr>
          <p:spPr>
            <a:xfrm>
              <a:off x="0" y="76199"/>
              <a:ext cx="2139950" cy="571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ctr" defTabSz="749808">
                <a:defRPr sz="3690">
                  <a:ln w="12809">
                    <a:solidFill>
                      <a:srgbClr val="FFCC00"/>
                    </a:solidFill>
                  </a:ln>
                  <a:solidFill>
                    <a:srgbClr val="000000"/>
                  </a:solidFill>
                  <a:effectLst>
                    <a:outerShdw blurRad="52070" dist="29455" dir="2700000" rotWithShape="0">
                      <a:srgbClr val="990000"/>
                    </a:outerShdw>
                  </a:effectLst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ln w="9525">
                    <a:noFill/>
                  </a:ln>
                  <a:effectLst/>
                </a:defRPr>
              </a:pPr>
              <a:r>
                <a:rPr sz="3690">
                  <a:ln w="12809">
                    <a:solidFill>
                      <a:srgbClr val="FFCC00"/>
                    </a:solidFill>
                  </a:ln>
                  <a:effectLst>
                    <a:outerShdw blurRad="52070" dist="29455" dir="2700000" rotWithShape="0">
                      <a:srgbClr val="990000"/>
                    </a:outerShdw>
                  </a:effectLst>
                </a:rPr>
                <a:t>Neutrino</a:t>
              </a:r>
            </a:p>
          </p:txBody>
        </p:sp>
      </p:grpSp>
      <p:sp>
        <p:nvSpPr>
          <p:cNvPr id="457" name="Shape 457"/>
          <p:cNvSpPr/>
          <p:nvPr/>
        </p:nvSpPr>
        <p:spPr>
          <a:xfrm>
            <a:off x="0" y="1752600"/>
            <a:ext cx="589774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800" b="1" i="1">
                <a:solidFill>
                  <a:srgbClr val="FFFFFF"/>
                </a:solidFill>
              </a:rPr>
              <a:t>Leptonic “Little Neutral One”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6629400" y="2362200"/>
            <a:ext cx="2438401" cy="647701"/>
            <a:chOff x="0" y="0"/>
            <a:chExt cx="2438400" cy="647700"/>
          </a:xfrm>
        </p:grpSpPr>
        <p:grpSp>
          <p:nvGrpSpPr>
            <p:cNvPr id="460" name="Group 460"/>
            <p:cNvGrpSpPr/>
            <p:nvPr/>
          </p:nvGrpSpPr>
          <p:grpSpPr>
            <a:xfrm>
              <a:off x="1828800" y="0"/>
              <a:ext cx="609601" cy="609601"/>
              <a:chOff x="0" y="0"/>
              <a:chExt cx="609600" cy="609600"/>
            </a:xfrm>
          </p:grpSpPr>
          <p:sp>
            <p:nvSpPr>
              <p:cNvPr id="458" name="Shape 458"/>
              <p:cNvSpPr/>
              <p:nvPr/>
            </p:nvSpPr>
            <p:spPr>
              <a:xfrm>
                <a:off x="-1" y="-1"/>
                <a:ext cx="609602" cy="60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42862" y="39687"/>
                <a:ext cx="558364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 b="1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</a:t>
                </a:r>
                <a:r>
                  <a:rPr sz="2800" b="1" baseline="3000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+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0" y="76199"/>
              <a:ext cx="1628775" cy="571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ctr" defTabSz="585215">
                <a:defRPr sz="1408">
                  <a:ln w="7802">
                    <a:solidFill>
                      <a:srgbClr val="FF0000"/>
                    </a:solidFill>
                  </a:ln>
                  <a:effectLst>
                    <a:outerShdw blurRad="40639" dist="22989" dir="2700000" rotWithShape="0">
                      <a:srgbClr val="990000"/>
                    </a:outerShdw>
                  </a:effectLst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ln w="9525">
                    <a:noFill/>
                  </a:ln>
                  <a:solidFill>
                    <a:srgbClr val="000000"/>
                  </a:solidFill>
                  <a:effectLst/>
                </a:defRPr>
              </a:pPr>
              <a:r>
                <a:rPr sz="1408">
                  <a:ln w="7802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40639" dist="22989" dir="2700000" rotWithShape="0">
                      <a:srgbClr val="990000"/>
                    </a:outerShdw>
                  </a:effectLst>
                </a:rPr>
                <a:t>Proton</a:t>
              </a:r>
              <a:endParaRPr sz="2304">
                <a:ln w="7802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40639" dist="22989" dir="2700000" rotWithShape="0">
                    <a:srgbClr val="990000"/>
                  </a:outerShdw>
                </a:effectLst>
              </a:endParaRPr>
            </a:p>
          </p:txBody>
        </p:sp>
      </p:grpSp>
      <p:grpSp>
        <p:nvGrpSpPr>
          <p:cNvPr id="466" name="Group 466"/>
          <p:cNvGrpSpPr/>
          <p:nvPr/>
        </p:nvGrpSpPr>
        <p:grpSpPr>
          <a:xfrm>
            <a:off x="228600" y="3048000"/>
            <a:ext cx="2971801" cy="1397000"/>
            <a:chOff x="0" y="0"/>
            <a:chExt cx="2971800" cy="1396999"/>
          </a:xfrm>
        </p:grpSpPr>
        <p:sp>
          <p:nvSpPr>
            <p:cNvPr id="463" name="Shape 463"/>
            <p:cNvSpPr/>
            <p:nvPr/>
          </p:nvSpPr>
          <p:spPr>
            <a:xfrm>
              <a:off x="2362199" y="-1"/>
              <a:ext cx="609602" cy="60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362200" y="25400"/>
              <a:ext cx="52601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2800" b="1" baseline="3000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0" y="101600"/>
              <a:ext cx="2057400" cy="1295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/>
            <a:p>
              <a:pPr lvl="0" algn="ctr" defTabSz="713231">
                <a:defRPr sz="1800">
                  <a:solidFill>
                    <a:srgbClr val="000000"/>
                  </a:solidFill>
                </a:defRPr>
              </a:pPr>
              <a:r>
                <a:rPr sz="2651">
                  <a:ln w="11590">
                    <a:solidFill>
                      <a:srgbClr val="0000FF"/>
                    </a:solidFill>
                  </a:ln>
                  <a:effectLst>
                    <a:outerShdw blurRad="49530" dist="28018" dir="2700000" rotWithShape="0">
                      <a:srgbClr val="990000"/>
                    </a:outerShdw>
                  </a:effectLst>
                  <a:latin typeface="Impact"/>
                  <a:ea typeface="Impact"/>
                  <a:cs typeface="Impact"/>
                  <a:sym typeface="Impact"/>
                </a:rPr>
                <a:t>Neutron</a:t>
              </a:r>
              <a:endParaRPr sz="2807">
                <a:ln w="11590">
                  <a:solidFill>
                    <a:srgbClr val="0000FF"/>
                  </a:solidFill>
                </a:ln>
                <a:effectLst>
                  <a:outerShdw blurRad="49530" dist="28018" dir="2700000" rotWithShape="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endParaRPr>
            </a:p>
            <a:p>
              <a:pPr lvl="0" algn="ctr" defTabSz="713231">
                <a:defRPr sz="1800">
                  <a:solidFill>
                    <a:srgbClr val="000000"/>
                  </a:solidFill>
                </a:defRPr>
              </a:pPr>
              <a:endParaRPr sz="2807">
                <a:ln w="11590">
                  <a:solidFill>
                    <a:srgbClr val="0000FF"/>
                  </a:solidFill>
                </a:ln>
                <a:noFill/>
                <a:effectLst>
                  <a:outerShdw blurRad="49530" dist="28018" dir="2700000" rotWithShape="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471" name="Group 471"/>
          <p:cNvGrpSpPr/>
          <p:nvPr/>
        </p:nvGrpSpPr>
        <p:grpSpPr>
          <a:xfrm>
            <a:off x="3886200" y="5381622"/>
            <a:ext cx="2667000" cy="647705"/>
            <a:chOff x="0" y="47623"/>
            <a:chExt cx="2666999" cy="647703"/>
          </a:xfrm>
        </p:grpSpPr>
        <p:grpSp>
          <p:nvGrpSpPr>
            <p:cNvPr id="469" name="Group 469"/>
            <p:cNvGrpSpPr/>
            <p:nvPr/>
          </p:nvGrpSpPr>
          <p:grpSpPr>
            <a:xfrm>
              <a:off x="1981199" y="47623"/>
              <a:ext cx="685800" cy="609604"/>
              <a:chOff x="-1" y="47624"/>
              <a:chExt cx="685799" cy="609602"/>
            </a:xfrm>
          </p:grpSpPr>
          <p:sp>
            <p:nvSpPr>
              <p:cNvPr id="467" name="Shape 467"/>
              <p:cNvSpPr/>
              <p:nvPr/>
            </p:nvSpPr>
            <p:spPr>
              <a:xfrm>
                <a:off x="-1" y="47624"/>
                <a:ext cx="609602" cy="60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217129" y="86383"/>
                <a:ext cx="468669" cy="523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l-GR" sz="28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μ</a:t>
                </a:r>
                <a:endParaRPr sz="2800" b="1" baseline="30000" dirty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70" name="Shape 470"/>
            <p:cNvSpPr/>
            <p:nvPr/>
          </p:nvSpPr>
          <p:spPr>
            <a:xfrm>
              <a:off x="0" y="123824"/>
              <a:ext cx="1628775" cy="571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ctr" defTabSz="585215">
                <a:defRPr sz="1408">
                  <a:ln w="7802">
                    <a:solidFill>
                      <a:srgbClr val="3366FF"/>
                    </a:solidFill>
                  </a:ln>
                  <a:effectLst>
                    <a:outerShdw blurRad="40639" dist="22989" dir="2700000" rotWithShape="0">
                      <a:srgbClr val="990000"/>
                    </a:outerShdw>
                  </a:effectLst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ln w="9525">
                    <a:noFill/>
                  </a:ln>
                  <a:solidFill>
                    <a:srgbClr val="000000"/>
                  </a:solidFill>
                  <a:effectLst/>
                </a:defRPr>
              </a:pPr>
              <a:r>
                <a:rPr sz="1408">
                  <a:ln w="7802">
                    <a:solidFill>
                      <a:srgbClr val="3366FF"/>
                    </a:solidFill>
                  </a:ln>
                  <a:solidFill>
                    <a:srgbClr val="FFFFFF"/>
                  </a:solidFill>
                  <a:effectLst>
                    <a:outerShdw blurRad="40639" dist="22989" dir="2700000" rotWithShape="0">
                      <a:srgbClr val="990000"/>
                    </a:outerShdw>
                  </a:effectLst>
                </a:rPr>
                <a:t>muon</a:t>
              </a:r>
              <a:endParaRPr sz="2304">
                <a:ln w="7802">
                  <a:solidFill>
                    <a:srgbClr val="3366FF"/>
                  </a:solidFill>
                </a:ln>
                <a:solidFill>
                  <a:srgbClr val="FFFFFF"/>
                </a:solidFill>
                <a:effectLst>
                  <a:outerShdw blurRad="40639" dist="22989" dir="2700000" rotWithShape="0">
                    <a:srgbClr val="990000"/>
                  </a:outerShdw>
                </a:effectLst>
              </a:endParaRPr>
            </a:p>
          </p:txBody>
        </p:sp>
      </p:grpSp>
      <p:sp>
        <p:nvSpPr>
          <p:cNvPr id="472" name="Shape 472"/>
          <p:cNvSpPr/>
          <p:nvPr/>
        </p:nvSpPr>
        <p:spPr>
          <a:xfrm>
            <a:off x="1219200" y="6143625"/>
            <a:ext cx="7079318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800" b="1" i="1">
                <a:solidFill>
                  <a:srgbClr val="FFFFFF"/>
                </a:solidFill>
              </a:rPr>
              <a:t>Electron’s Heavier Unstable Cousin</a:t>
            </a:r>
          </a:p>
        </p:txBody>
      </p:sp>
      <p:sp>
        <p:nvSpPr>
          <p:cNvPr id="473" name="Shape 473"/>
          <p:cNvSpPr/>
          <p:nvPr/>
        </p:nvSpPr>
        <p:spPr>
          <a:xfrm flipV="1">
            <a:off x="-1" y="990600"/>
            <a:ext cx="8610602" cy="5867400"/>
          </a:xfrm>
          <a:prstGeom prst="line">
            <a:avLst/>
          </a:prstGeom>
          <a:ln w="444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0" y="3810000"/>
            <a:ext cx="3582179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800" b="1" i="1">
                <a:solidFill>
                  <a:srgbClr val="FFFFFF"/>
                </a:solidFill>
              </a:rPr>
              <a:t>Quarky &amp; Neutral</a:t>
            </a:r>
          </a:p>
        </p:txBody>
      </p:sp>
      <p:sp>
        <p:nvSpPr>
          <p:cNvPr id="475" name="Shape 475"/>
          <p:cNvSpPr/>
          <p:nvPr/>
        </p:nvSpPr>
        <p:spPr>
          <a:xfrm>
            <a:off x="5380037" y="3048000"/>
            <a:ext cx="368115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800" b="1" i="1">
                <a:solidFill>
                  <a:srgbClr val="FFFFFF"/>
                </a:solidFill>
              </a:rPr>
              <a:t>Quarky &amp; Positive</a:t>
            </a:r>
          </a:p>
        </p:txBody>
      </p:sp>
      <p:grpSp>
        <p:nvGrpSpPr>
          <p:cNvPr id="480" name="Group 480"/>
          <p:cNvGrpSpPr/>
          <p:nvPr/>
        </p:nvGrpSpPr>
        <p:grpSpPr>
          <a:xfrm>
            <a:off x="5456237" y="3824287"/>
            <a:ext cx="2590801" cy="647701"/>
            <a:chOff x="0" y="0"/>
            <a:chExt cx="2590800" cy="647700"/>
          </a:xfrm>
        </p:grpSpPr>
        <p:grpSp>
          <p:nvGrpSpPr>
            <p:cNvPr id="478" name="Group 478"/>
            <p:cNvGrpSpPr/>
            <p:nvPr/>
          </p:nvGrpSpPr>
          <p:grpSpPr>
            <a:xfrm>
              <a:off x="1981200" y="-1"/>
              <a:ext cx="609601" cy="609602"/>
              <a:chOff x="0" y="0"/>
              <a:chExt cx="609600" cy="609600"/>
            </a:xfrm>
          </p:grpSpPr>
          <p:sp>
            <p:nvSpPr>
              <p:cNvPr id="476" name="Shape 476"/>
              <p:cNvSpPr/>
              <p:nvPr/>
            </p:nvSpPr>
            <p:spPr>
              <a:xfrm>
                <a:off x="-1" y="-1"/>
                <a:ext cx="609602" cy="60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76199" y="0"/>
                <a:ext cx="454069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 b="1">
                    <a:solidFill>
                      <a:srgbClr val="5B5B89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</a:t>
                </a:r>
                <a:r>
                  <a:rPr sz="2800" b="1" baseline="30000">
                    <a:solidFill>
                      <a:srgbClr val="5B5B89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-</a:t>
                </a:r>
              </a:p>
            </p:txBody>
          </p:sp>
        </p:grpSp>
        <p:sp>
          <p:nvSpPr>
            <p:cNvPr id="479" name="Shape 479"/>
            <p:cNvSpPr/>
            <p:nvPr/>
          </p:nvSpPr>
          <p:spPr>
            <a:xfrm>
              <a:off x="0" y="76199"/>
              <a:ext cx="1828800" cy="571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ctr" defTabSz="585215">
                <a:defRPr sz="1408">
                  <a:ln w="7802">
                    <a:solidFill>
                      <a:srgbClr val="808080"/>
                    </a:solidFill>
                  </a:ln>
                  <a:effectLst>
                    <a:outerShdw blurRad="40639" dist="22989" dir="2700000" rotWithShape="0">
                      <a:srgbClr val="990000"/>
                    </a:outerShdw>
                  </a:effectLst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lvl="0">
                <a:defRPr sz="1800">
                  <a:ln w="9525">
                    <a:noFill/>
                  </a:ln>
                  <a:solidFill>
                    <a:srgbClr val="000000"/>
                  </a:solidFill>
                  <a:effectLst/>
                </a:defRPr>
              </a:pPr>
              <a:r>
                <a:rPr sz="1408">
                  <a:ln w="7802">
                    <a:solidFill>
                      <a:srgbClr val="808080"/>
                    </a:solidFill>
                  </a:ln>
                  <a:solidFill>
                    <a:srgbClr val="FFFFFF"/>
                  </a:solidFill>
                  <a:effectLst>
                    <a:outerShdw blurRad="40639" dist="22989" dir="2700000" rotWithShape="0">
                      <a:srgbClr val="990000"/>
                    </a:outerShdw>
                  </a:effectLst>
                </a:rPr>
                <a:t>Electron</a:t>
              </a:r>
              <a:endParaRPr sz="2304">
                <a:ln w="7802">
                  <a:solidFill>
                    <a:srgbClr val="808080"/>
                  </a:solidFill>
                </a:ln>
                <a:solidFill>
                  <a:srgbClr val="FFFFFF"/>
                </a:solidFill>
                <a:effectLst>
                  <a:outerShdw blurRad="40639" dist="22989" dir="2700000" rotWithShape="0">
                    <a:srgbClr val="990000"/>
                  </a:outerShdw>
                </a:effectLst>
              </a:endParaRPr>
            </a:p>
          </p:txBody>
        </p:sp>
      </p:grpSp>
      <p:sp>
        <p:nvSpPr>
          <p:cNvPr id="481" name="Shape 481"/>
          <p:cNvSpPr/>
          <p:nvPr/>
        </p:nvSpPr>
        <p:spPr>
          <a:xfrm>
            <a:off x="4541837" y="4510087"/>
            <a:ext cx="412895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800" b="1" i="1">
                <a:solidFill>
                  <a:srgbClr val="FFFFFF"/>
                </a:solidFill>
              </a:rPr>
              <a:t>Leptonic &amp; Negative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1" animBg="1" advAuto="0"/>
      <p:bldP spid="457" grpId="2" animBg="1" advAuto="0"/>
      <p:bldP spid="462" grpId="5" animBg="1" advAuto="0"/>
      <p:bldP spid="466" grpId="3" animBg="1" advAuto="0"/>
      <p:bldP spid="471" grpId="9" animBg="1" advAuto="0"/>
      <p:bldP spid="472" grpId="10" animBg="1" advAuto="0"/>
      <p:bldP spid="474" grpId="4" animBg="1" advAuto="0"/>
      <p:bldP spid="475" grpId="6" animBg="1" advAuto="0"/>
      <p:bldP spid="480" grpId="7" animBg="1" advAuto="0"/>
      <p:bldP spid="481" grpId="8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instructions to analyze data from MINERvA</a:t>
            </a:r>
          </a:p>
          <a:p>
            <a:r>
              <a:rPr lang="en-US" dirty="0" smtClean="0"/>
              <a:t>Once done</a:t>
            </a:r>
          </a:p>
          <a:p>
            <a:pPr lvl="1"/>
            <a:r>
              <a:rPr lang="en-US" dirty="0" smtClean="0"/>
              <a:t>Compare momentum graphs with predictions</a:t>
            </a:r>
          </a:p>
          <a:p>
            <a:pPr lvl="1"/>
            <a:r>
              <a:rPr lang="en-US" dirty="0" smtClean="0"/>
              <a:t>Determine neutrino beam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16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Beam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0"/>
            <a:ext cx="74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6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66"/>
            <a:ext cx="9144000" cy="67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1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90"/>
            <a:ext cx="9144000" cy="67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3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54"/>
            <a:ext cx="9144000" cy="6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87"/>
            <a:ext cx="9144000" cy="6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2"/>
            <a:ext cx="9144000" cy="67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44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70"/>
            <a:ext cx="9144000" cy="55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1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3059112"/>
            <a:ext cx="3505200" cy="2427288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Our Reaction is Kind of Like This: </a:t>
            </a:r>
          </a:p>
        </p:txBody>
      </p:sp>
      <p:sp>
        <p:nvSpPr>
          <p:cNvPr id="485" name="Shape 485"/>
          <p:cNvSpPr/>
          <p:nvPr/>
        </p:nvSpPr>
        <p:spPr>
          <a:xfrm>
            <a:off x="212725" y="1200150"/>
            <a:ext cx="7864475" cy="484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Imagine a bug…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flying very fast…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there’s a garbage truck sitting there…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that our bug crashes into!!!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Oddly enough, 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dump truck &amp; small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electric car appear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its wake…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they drive off into the sunset!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0" y="3048000"/>
            <a:ext cx="3171825" cy="2657475"/>
            <a:chOff x="0" y="0"/>
            <a:chExt cx="3171825" cy="2657475"/>
          </a:xfrm>
        </p:grpSpPr>
        <p:sp>
          <p:nvSpPr>
            <p:cNvPr id="486" name="Shape 486"/>
            <p:cNvSpPr/>
            <p:nvPr/>
          </p:nvSpPr>
          <p:spPr>
            <a:xfrm>
              <a:off x="0" y="0"/>
              <a:ext cx="3171825" cy="2657475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87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1825" cy="2657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4800" y="1676400"/>
            <a:ext cx="3505200" cy="232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67200" y="3581400"/>
            <a:ext cx="1828800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-71438"/>
            <a:ext cx="9238269" cy="7000876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hape 492"/>
          <p:cNvSpPr/>
          <p:nvPr/>
        </p:nvSpPr>
        <p:spPr>
          <a:xfrm>
            <a:off x="1143000" y="1600200"/>
            <a:ext cx="8001000" cy="3546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Sense!?</a:t>
            </a:r>
          </a:p>
        </p:txBody>
      </p:sp>
      <p:pic>
        <p:nvPicPr>
          <p:cNvPr id="493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4348" y="142831"/>
            <a:ext cx="8775304" cy="657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3" animBg="1" advAuto="0"/>
      <p:bldP spid="483" grpId="4" animBg="1" advAuto="0"/>
      <p:bldP spid="485" grpId="2" build="p" bldLvl="5" animBg="1" advAuto="0"/>
      <p:bldP spid="485" grpId="10" build="p" bldLvl="5" animBg="1" advAuto="0"/>
      <p:bldP spid="488" grpId="1" animBg="1" advAuto="0"/>
      <p:bldP spid="488" grpId="7" animBg="1" advAuto="0"/>
      <p:bldP spid="489" grpId="8" animBg="1" advAuto="0"/>
      <p:bldP spid="490" grpId="9" animBg="1" advAuto="0"/>
      <p:bldP spid="491" grpId="11" animBg="1" advAuto="0"/>
      <p:bldP spid="492" grpId="12" animBg="1" advAuto="0"/>
      <p:bldP spid="493" grpId="5" animBg="1" advAuto="0"/>
      <p:bldP spid="493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3</a:t>
            </a:fld>
            <a:endParaRPr sz="120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51468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LET’S LOOK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AT THIS IN A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MORE SCIENTIFIC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LIGHT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2"/>
          <p:cNvGrpSpPr/>
          <p:nvPr/>
        </p:nvGrpSpPr>
        <p:grpSpPr>
          <a:xfrm>
            <a:off x="1155700" y="2362199"/>
            <a:ext cx="7467600" cy="4191001"/>
            <a:chOff x="0" y="0"/>
            <a:chExt cx="7467600" cy="4191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98" name="Shape 498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8569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0" y="-1"/>
              <a:ext cx="7467600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6419842" y="0"/>
              <a:ext cx="1047758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569" y="5400"/>
                  </a:lnTo>
                  <a:lnTo>
                    <a:pt x="21600" y="0"/>
                  </a:lnTo>
                  <a:moveTo>
                    <a:pt x="18569" y="5400"/>
                  </a:moveTo>
                  <a:lnTo>
                    <a:pt x="18569" y="21600"/>
                  </a:lnTo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2527299" y="3514725"/>
            <a:ext cx="609603" cy="659782"/>
            <a:chOff x="-1" y="0"/>
            <a:chExt cx="609602" cy="659781"/>
          </a:xfrm>
        </p:grpSpPr>
        <p:sp>
          <p:nvSpPr>
            <p:cNvPr id="503" name="Shape 503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66675" y="75009"/>
              <a:ext cx="448197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p</a:t>
              </a:r>
              <a:r>
                <a:rPr sz="3200" b="1" baseline="30875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508" name="Group 508"/>
          <p:cNvGrpSpPr/>
          <p:nvPr/>
        </p:nvGrpSpPr>
        <p:grpSpPr>
          <a:xfrm>
            <a:off x="2527299" y="3794802"/>
            <a:ext cx="609603" cy="661345"/>
            <a:chOff x="-1" y="0"/>
            <a:chExt cx="609602" cy="661344"/>
          </a:xfrm>
        </p:grpSpPr>
        <p:sp>
          <p:nvSpPr>
            <p:cNvPr id="506" name="Shape 506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76200" y="76572"/>
              <a:ext cx="40171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D9FC2C"/>
                  </a:solidFill>
                  <a:latin typeface="Calibri" panose="020F0502020204030204" pitchFamily="34" charset="0"/>
                </a:rPr>
                <a:t>μ</a:t>
              </a:r>
              <a:r>
                <a:rPr sz="3200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-1" y="3514725"/>
            <a:ext cx="609603" cy="661345"/>
            <a:chOff x="-1" y="0"/>
            <a:chExt cx="609602" cy="661344"/>
          </a:xfrm>
        </p:grpSpPr>
        <p:sp>
          <p:nvSpPr>
            <p:cNvPr id="509" name="Shape 509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6675" y="76572"/>
              <a:ext cx="46583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 err="1" smtClean="0">
                  <a:solidFill>
                    <a:srgbClr val="D9FC2C"/>
                  </a:solidFill>
                  <a:latin typeface="Calibri" panose="020F0502020204030204" pitchFamily="34" charset="0"/>
                </a:rPr>
                <a:t>υ</a:t>
              </a:r>
              <a:r>
                <a:rPr sz="3200" baseline="-16687" dirty="0" err="1" smtClean="0">
                  <a:solidFill>
                    <a:srgbClr val="D9FC2C"/>
                  </a:solidFill>
                  <a:latin typeface="Calibri" panose="020F0502020204030204" pitchFamily="34" charset="0"/>
                </a:rPr>
                <a:t>μ</a:t>
              </a:r>
              <a:endParaRPr sz="3200" baseline="-16687" dirty="0">
                <a:solidFill>
                  <a:srgbClr val="D9FC2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4" name="Group 514"/>
          <p:cNvGrpSpPr/>
          <p:nvPr/>
        </p:nvGrpSpPr>
        <p:grpSpPr>
          <a:xfrm>
            <a:off x="2438399" y="3667125"/>
            <a:ext cx="609603" cy="659782"/>
            <a:chOff x="-1" y="0"/>
            <a:chExt cx="609602" cy="659781"/>
          </a:xfrm>
        </p:grpSpPr>
        <p:sp>
          <p:nvSpPr>
            <p:cNvPr id="512" name="Shape 512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6675" y="75009"/>
              <a:ext cx="451403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n</a:t>
              </a:r>
              <a:r>
                <a:rPr sz="3200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538" name="Group 538"/>
          <p:cNvGrpSpPr/>
          <p:nvPr/>
        </p:nvGrpSpPr>
        <p:grpSpPr>
          <a:xfrm>
            <a:off x="3428999" y="4359274"/>
            <a:ext cx="5257802" cy="1050926"/>
            <a:chOff x="0" y="0"/>
            <a:chExt cx="5257800" cy="1050924"/>
          </a:xfrm>
        </p:grpSpPr>
        <p:sp>
          <p:nvSpPr>
            <p:cNvPr id="523" name="Shape 523"/>
            <p:cNvSpPr/>
            <p:nvPr/>
          </p:nvSpPr>
          <p:spPr>
            <a:xfrm>
              <a:off x="2285999" y="450396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2666999" y="525462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3047999" y="600528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3429000" y="675594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3810000" y="750660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4191000" y="825726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535" name="Group 535"/>
            <p:cNvGrpSpPr/>
            <p:nvPr/>
          </p:nvGrpSpPr>
          <p:grpSpPr>
            <a:xfrm>
              <a:off x="0" y="0"/>
              <a:ext cx="2209800" cy="450397"/>
              <a:chOff x="0" y="0"/>
              <a:chExt cx="2209799" cy="450396"/>
            </a:xfrm>
          </p:grpSpPr>
          <p:sp>
            <p:nvSpPr>
              <p:cNvPr id="529" name="Shape 529"/>
              <p:cNvSpPr/>
              <p:nvPr/>
            </p:nvSpPr>
            <p:spPr>
              <a:xfrm>
                <a:off x="-1" y="0"/>
                <a:ext cx="304802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381000" y="75066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761999" y="150132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1142999" y="225198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1523999" y="300264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1904999" y="375330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536" name="Shape 536"/>
            <p:cNvSpPr/>
            <p:nvPr/>
          </p:nvSpPr>
          <p:spPr>
            <a:xfrm>
              <a:off x="4572000" y="900792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4953000" y="975858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39" name="Shape 539"/>
          <p:cNvSpPr/>
          <p:nvPr/>
        </p:nvSpPr>
        <p:spPr>
          <a:xfrm>
            <a:off x="519914" y="4762"/>
            <a:ext cx="84359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MINE</a:t>
            </a:r>
            <a:r>
              <a:rPr lang="en-US"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Rv</a:t>
            </a: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A’s Princip</a:t>
            </a:r>
            <a:r>
              <a:rPr lang="en-US"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</a:t>
            </a: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Interaction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Interest </a:t>
            </a:r>
            <a:r>
              <a:rPr sz="3600" b="1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(What we see)</a:t>
            </a:r>
          </a:p>
        </p:txBody>
      </p:sp>
      <p:sp>
        <p:nvSpPr>
          <p:cNvPr id="541" name="Shape 541"/>
          <p:cNvSpPr/>
          <p:nvPr/>
        </p:nvSpPr>
        <p:spPr>
          <a:xfrm>
            <a:off x="1733550" y="5765800"/>
            <a:ext cx="5676900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</a:rPr>
              <a:t>Scintillating Target Material</a:t>
            </a:r>
          </a:p>
        </p:txBody>
      </p:sp>
      <p:sp>
        <p:nvSpPr>
          <p:cNvPr id="542" name="Shape 542"/>
          <p:cNvSpPr/>
          <p:nvPr/>
        </p:nvSpPr>
        <p:spPr>
          <a:xfrm>
            <a:off x="3002205" y="1310569"/>
            <a:ext cx="3139590" cy="574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476244" y="1279996"/>
            <a:ext cx="796449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proton and muon “appear” out of nowhere 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the scintillating target</a:t>
            </a:r>
          </a:p>
        </p:txBody>
      </p:sp>
      <p:sp>
        <p:nvSpPr>
          <p:cNvPr id="540" name="Shape 540"/>
          <p:cNvSpPr/>
          <p:nvPr/>
        </p:nvSpPr>
        <p:spPr>
          <a:xfrm>
            <a:off x="-25400" y="2400300"/>
            <a:ext cx="3241477" cy="4114800"/>
          </a:xfrm>
          <a:prstGeom prst="rect">
            <a:avLst/>
          </a:prstGeom>
          <a:solidFill>
            <a:srgbClr val="52527C">
              <a:alpha val="97607"/>
            </a:srgbClr>
          </a:solidFill>
          <a:ln w="25400">
            <a:solidFill>
              <a:srgbClr val="3C3C5A">
                <a:alpha val="97607"/>
              </a:srgbClr>
            </a:solidFill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22" name="Group 522"/>
          <p:cNvGrpSpPr/>
          <p:nvPr/>
        </p:nvGrpSpPr>
        <p:grpSpPr>
          <a:xfrm>
            <a:off x="3429000" y="2744787"/>
            <a:ext cx="2438400" cy="760413"/>
            <a:chOff x="0" y="0"/>
            <a:chExt cx="2438399" cy="760412"/>
          </a:xfrm>
        </p:grpSpPr>
        <p:sp>
          <p:nvSpPr>
            <p:cNvPr id="515" name="Shape 515"/>
            <p:cNvSpPr/>
            <p:nvPr/>
          </p:nvSpPr>
          <p:spPr>
            <a:xfrm flipV="1">
              <a:off x="-1" y="685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 flipV="1">
              <a:off x="380999" y="5333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 flipV="1">
              <a:off x="761999" y="457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 flipV="1">
              <a:off x="1066799" y="304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 flipV="1">
              <a:off x="1447799" y="2285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 flipV="1">
              <a:off x="1828799" y="76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 flipV="1">
              <a:off x="2209799" y="-1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1" animBg="1" advAuto="0"/>
      <p:bldP spid="508" grpId="2" animBg="1" advAuto="0"/>
      <p:bldP spid="538" grpId="4" animBg="1" advAuto="0"/>
      <p:bldP spid="543" grpId="5" animBg="1" advAuto="0"/>
      <p:bldP spid="522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roup 549"/>
          <p:cNvGrpSpPr/>
          <p:nvPr/>
        </p:nvGrpSpPr>
        <p:grpSpPr>
          <a:xfrm>
            <a:off x="1219200" y="2438399"/>
            <a:ext cx="7467600" cy="4191001"/>
            <a:chOff x="0" y="0"/>
            <a:chExt cx="7467600" cy="4191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45" name="Shape 545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8569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0" y="-1"/>
              <a:ext cx="7467600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6419842" y="0"/>
              <a:ext cx="1047758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569" y="5400"/>
                  </a:lnTo>
                  <a:lnTo>
                    <a:pt x="21600" y="0"/>
                  </a:lnTo>
                  <a:moveTo>
                    <a:pt x="18569" y="5400"/>
                  </a:moveTo>
                  <a:lnTo>
                    <a:pt x="18569" y="21600"/>
                  </a:lnTo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552" name="Group 552"/>
          <p:cNvGrpSpPr/>
          <p:nvPr/>
        </p:nvGrpSpPr>
        <p:grpSpPr>
          <a:xfrm>
            <a:off x="2743200" y="3667125"/>
            <a:ext cx="689928" cy="661750"/>
            <a:chOff x="0" y="0"/>
            <a:chExt cx="689927" cy="661749"/>
          </a:xfrm>
        </p:grpSpPr>
        <p:sp>
          <p:nvSpPr>
            <p:cNvPr id="550" name="Shape 550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66675" y="75009"/>
              <a:ext cx="623253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3200" b="1" baseline="30875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555" name="Group 555"/>
          <p:cNvGrpSpPr/>
          <p:nvPr/>
        </p:nvGrpSpPr>
        <p:grpSpPr>
          <a:xfrm>
            <a:off x="2819399" y="4276725"/>
            <a:ext cx="609603" cy="661345"/>
            <a:chOff x="-1" y="0"/>
            <a:chExt cx="609602" cy="661344"/>
          </a:xfrm>
        </p:grpSpPr>
        <p:sp>
          <p:nvSpPr>
            <p:cNvPr id="553" name="Shape 553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76200" y="76572"/>
              <a:ext cx="40171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D9FC2C"/>
                  </a:solidFill>
                  <a:latin typeface="Calibri" panose="020F0502020204030204" pitchFamily="34" charset="0"/>
                </a:rPr>
                <a:t>μ</a:t>
              </a:r>
              <a:r>
                <a:rPr sz="3200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558" name="Group 558"/>
          <p:cNvGrpSpPr/>
          <p:nvPr/>
        </p:nvGrpSpPr>
        <p:grpSpPr>
          <a:xfrm>
            <a:off x="76200" y="4038600"/>
            <a:ext cx="541687" cy="566806"/>
            <a:chOff x="-10749" y="-52320"/>
            <a:chExt cx="541685" cy="566804"/>
          </a:xfrm>
        </p:grpSpPr>
        <p:sp>
          <p:nvSpPr>
            <p:cNvPr id="556" name="Shape 556"/>
            <p:cNvSpPr/>
            <p:nvPr/>
          </p:nvSpPr>
          <p:spPr>
            <a:xfrm>
              <a:off x="-1" y="0"/>
              <a:ext cx="522652" cy="51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-10749" y="-52320"/>
              <a:ext cx="541685" cy="420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υ</a:t>
              </a:r>
              <a:r>
                <a:rPr sz="3200" baseline="-16687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μ</a:t>
              </a:r>
              <a:endParaRPr sz="3200" baseline="-16687" dirty="0">
                <a:solidFill>
                  <a:srgbClr val="5B5B8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61" name="Group 561"/>
          <p:cNvGrpSpPr/>
          <p:nvPr/>
        </p:nvGrpSpPr>
        <p:grpSpPr>
          <a:xfrm>
            <a:off x="2438400" y="4048125"/>
            <a:ext cx="652952" cy="661750"/>
            <a:chOff x="0" y="0"/>
            <a:chExt cx="652951" cy="661749"/>
          </a:xfrm>
        </p:grpSpPr>
        <p:sp>
          <p:nvSpPr>
            <p:cNvPr id="559" name="Shape 559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66675" y="75009"/>
              <a:ext cx="586277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3200" b="1" baseline="30875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569" name="Group 569"/>
          <p:cNvGrpSpPr/>
          <p:nvPr/>
        </p:nvGrpSpPr>
        <p:grpSpPr>
          <a:xfrm>
            <a:off x="3429000" y="3125787"/>
            <a:ext cx="2438400" cy="760413"/>
            <a:chOff x="0" y="0"/>
            <a:chExt cx="2438399" cy="760412"/>
          </a:xfrm>
        </p:grpSpPr>
        <p:sp>
          <p:nvSpPr>
            <p:cNvPr id="562" name="Shape 562"/>
            <p:cNvSpPr/>
            <p:nvPr/>
          </p:nvSpPr>
          <p:spPr>
            <a:xfrm flipV="1">
              <a:off x="-1" y="685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 flipV="1">
              <a:off x="380999" y="5333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 flipV="1">
              <a:off x="761999" y="457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 flipV="1">
              <a:off x="1066799" y="304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 flipV="1">
              <a:off x="1447799" y="2285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 flipV="1">
              <a:off x="1828799" y="76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 flipV="1">
              <a:off x="2209799" y="-1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3428999" y="4740274"/>
            <a:ext cx="5257802" cy="1050926"/>
            <a:chOff x="0" y="0"/>
            <a:chExt cx="5257800" cy="1050924"/>
          </a:xfrm>
        </p:grpSpPr>
        <p:sp>
          <p:nvSpPr>
            <p:cNvPr id="570" name="Shape 570"/>
            <p:cNvSpPr/>
            <p:nvPr/>
          </p:nvSpPr>
          <p:spPr>
            <a:xfrm>
              <a:off x="2285999" y="450396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2666999" y="525462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3047999" y="600528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3429000" y="675594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3810000" y="750660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4191000" y="825726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582" name="Group 582"/>
            <p:cNvGrpSpPr/>
            <p:nvPr/>
          </p:nvGrpSpPr>
          <p:grpSpPr>
            <a:xfrm>
              <a:off x="0" y="0"/>
              <a:ext cx="2209800" cy="450397"/>
              <a:chOff x="0" y="0"/>
              <a:chExt cx="2209799" cy="450396"/>
            </a:xfrm>
          </p:grpSpPr>
          <p:sp>
            <p:nvSpPr>
              <p:cNvPr id="576" name="Shape 576"/>
              <p:cNvSpPr/>
              <p:nvPr/>
            </p:nvSpPr>
            <p:spPr>
              <a:xfrm>
                <a:off x="-1" y="0"/>
                <a:ext cx="304802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381000" y="75066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761999" y="150132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1142999" y="225198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1523999" y="300264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1904999" y="375330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4572000" y="900792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4953000" y="975858"/>
              <a:ext cx="304801" cy="75067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86" name="Shape 586"/>
          <p:cNvSpPr/>
          <p:nvPr/>
        </p:nvSpPr>
        <p:spPr>
          <a:xfrm>
            <a:off x="442126" y="4762"/>
            <a:ext cx="843596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MINE</a:t>
            </a:r>
            <a:r>
              <a:rPr lang="en-US"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Rv</a:t>
            </a: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A’s Princip</a:t>
            </a:r>
            <a:r>
              <a:rPr lang="en-US"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</a:t>
            </a:r>
            <a:r>
              <a:rPr sz="36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Interaction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Interest (Revealed)</a:t>
            </a:r>
          </a:p>
        </p:txBody>
      </p:sp>
      <p:sp>
        <p:nvSpPr>
          <p:cNvPr id="587" name="Shape 587"/>
          <p:cNvSpPr/>
          <p:nvPr/>
        </p:nvSpPr>
        <p:spPr>
          <a:xfrm>
            <a:off x="762000" y="1295400"/>
            <a:ext cx="8204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neutrino + neutron </a:t>
            </a:r>
            <a:r>
              <a:rPr sz="2600" dirty="0">
                <a:solidFill>
                  <a:srgbClr val="D9FC2C"/>
                </a:solidFill>
                <a:latin typeface="Calibri" panose="020F0502020204030204" pitchFamily="34" charset="0"/>
              </a:rPr>
              <a:t>→</a:t>
            </a:r>
            <a:r>
              <a:rPr sz="2600" dirty="0">
                <a:solidFill>
                  <a:srgbClr val="D9FC2C"/>
                </a:solidFill>
              </a:rPr>
              <a:t> </a:t>
            </a:r>
            <a:r>
              <a:rPr sz="2600" b="1" dirty="0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proton + muon</a:t>
            </a:r>
          </a:p>
        </p:txBody>
      </p:sp>
      <p:sp>
        <p:nvSpPr>
          <p:cNvPr id="588" name="Shape 588"/>
          <p:cNvSpPr/>
          <p:nvPr/>
        </p:nvSpPr>
        <p:spPr>
          <a:xfrm>
            <a:off x="1371600" y="1701800"/>
            <a:ext cx="44573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  <a:latin typeface="Calibri" panose="020F0502020204030204" pitchFamily="34" charset="0"/>
              </a:rPr>
              <a:t>ν</a:t>
            </a:r>
            <a:r>
              <a:rPr sz="3600" baseline="-25000" dirty="0" err="1">
                <a:solidFill>
                  <a:srgbClr val="FFFFFF"/>
                </a:solidFill>
                <a:latin typeface="Calibri" panose="020F0502020204030204" pitchFamily="34" charset="0"/>
              </a:rPr>
              <a:t>μ</a:t>
            </a:r>
            <a:r>
              <a:rPr sz="3600" baseline="-25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-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 +   n</a:t>
            </a:r>
            <a:r>
              <a:rPr sz="3600" baseline="30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0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 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→  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p</a:t>
            </a:r>
            <a:r>
              <a:rPr sz="3600" baseline="30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+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+  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μ</a:t>
            </a:r>
            <a:r>
              <a:rPr sz="3600" baseline="30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-</a:t>
            </a:r>
          </a:p>
        </p:txBody>
      </p:sp>
      <p:sp>
        <p:nvSpPr>
          <p:cNvPr id="589" name="Shape 589"/>
          <p:cNvSpPr/>
          <p:nvPr/>
        </p:nvSpPr>
        <p:spPr>
          <a:xfrm>
            <a:off x="1676400" y="6019800"/>
            <a:ext cx="5676900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</a:rPr>
              <a:t>Scintillating Target Material</a:t>
            </a:r>
          </a:p>
        </p:txBody>
      </p:sp>
      <p:sp>
        <p:nvSpPr>
          <p:cNvPr id="590" name="Shape 590"/>
          <p:cNvSpPr/>
          <p:nvPr/>
        </p:nvSpPr>
        <p:spPr>
          <a:xfrm>
            <a:off x="685800" y="4343400"/>
            <a:ext cx="1676400" cy="0"/>
          </a:xfrm>
          <a:prstGeom prst="line">
            <a:avLst/>
          </a:prstGeom>
          <a:ln w="25400">
            <a:solidFill>
              <a:srgbClr val="FFCC00"/>
            </a:solidFill>
            <a:prstDash val="lg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98623" y="2476500"/>
            <a:ext cx="3372793" cy="4114800"/>
          </a:xfrm>
          <a:prstGeom prst="rect">
            <a:avLst/>
          </a:prstGeom>
          <a:solidFill>
            <a:srgbClr val="52527C">
              <a:alpha val="97607"/>
            </a:srgbClr>
          </a:solidFill>
          <a:ln w="25400">
            <a:solidFill>
              <a:srgbClr val="3C3C5A">
                <a:alpha val="97607"/>
              </a:srgbClr>
            </a:solidFill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99" fill="hold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99"/>
                            </p:stCondLst>
                            <p:childTnLst>
                              <p:par>
                                <p:cTn id="25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99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98"/>
                            </p:stCondLst>
                            <p:childTnLst>
                              <p:par>
                                <p:cTn id="29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98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98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98"/>
                            </p:stCondLst>
                            <p:childTnLst>
                              <p:par>
                                <p:cTn id="3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98"/>
                            </p:stCondLst>
                            <p:childTnLst>
                              <p:par>
                                <p:cTn id="41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98"/>
                            </p:stCondLst>
                            <p:childTnLst>
                              <p:par>
                                <p:cTn id="45" presetID="9" presetClass="entr" presetSubtype="0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98"/>
                            </p:stCondLst>
                            <p:childTnLst>
                              <p:par>
                                <p:cTn id="49" presetID="9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8" animBg="1" advAuto="0"/>
      <p:bldP spid="555" grpId="9" animBg="1" advAuto="0"/>
      <p:bldP spid="558" grpId="2" animBg="1" advAuto="0"/>
      <p:bldP spid="558" grpId="5" animBg="1" advAuto="0"/>
      <p:bldP spid="561" grpId="3" animBg="1" advAuto="0"/>
      <p:bldP spid="561" grpId="6" animBg="1" advAuto="0"/>
      <p:bldP spid="569" grpId="11" animBg="1" advAuto="0"/>
      <p:bldP spid="585" grpId="10" animBg="1" advAuto="0"/>
      <p:bldP spid="587" grpId="12" animBg="1" advAuto="0"/>
      <p:bldP spid="588" grpId="13" animBg="1" advAuto="0"/>
      <p:bldP spid="590" grpId="4" animBg="1" advAuto="0"/>
      <p:bldP spid="590" grpId="7" animBg="1" advAuto="0"/>
      <p:bldP spid="59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398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What’s Going On?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idx="1"/>
          </p:nvPr>
        </p:nvSpPr>
        <p:spPr>
          <a:xfrm>
            <a:off x="-1" y="685800"/>
            <a:ext cx="9144002" cy="548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 neutrino with kinetic energy strikes a neutron at ‘rest’ in the nucleus of an atom…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Which causes one of the neutron’s down quarks to flip “up” (udd) to (uud) … transforming it to a proton!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Simultaneously, a muon is generated as the neutrino annihilates</a:t>
            </a:r>
          </a:p>
        </p:txBody>
      </p:sp>
      <p:sp>
        <p:nvSpPr>
          <p:cNvPr id="595" name="Shape 595"/>
          <p:cNvSpPr/>
          <p:nvPr/>
        </p:nvSpPr>
        <p:spPr>
          <a:xfrm>
            <a:off x="-1" y="3124200"/>
            <a:ext cx="9144002" cy="0"/>
          </a:xfrm>
          <a:prstGeom prst="line">
            <a:avLst/>
          </a:prstGeom>
          <a:ln w="41275">
            <a:solidFill>
              <a:srgbClr val="FFFF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600" name="Group 600"/>
          <p:cNvGrpSpPr/>
          <p:nvPr/>
        </p:nvGrpSpPr>
        <p:grpSpPr>
          <a:xfrm>
            <a:off x="1143000" y="3352800"/>
            <a:ext cx="7467600" cy="3505200"/>
            <a:chOff x="0" y="0"/>
            <a:chExt cx="7467600" cy="3505200"/>
          </a:xfrm>
        </p:grpSpPr>
        <p:sp>
          <p:nvSpPr>
            <p:cNvPr id="596" name="Shape 596"/>
            <p:cNvSpPr/>
            <p:nvPr/>
          </p:nvSpPr>
          <p:spPr>
            <a:xfrm>
              <a:off x="0" y="0"/>
              <a:ext cx="7467600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5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9065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0" y="0"/>
              <a:ext cx="7467600" cy="8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5" y="0"/>
                  </a:moveTo>
                  <a:lnTo>
                    <a:pt x="0" y="21600"/>
                  </a:lnTo>
                  <a:lnTo>
                    <a:pt x="190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1292" y="0"/>
              <a:ext cx="876308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0" y="0"/>
              <a:ext cx="7467600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9065" y="5400"/>
                  </a:lnTo>
                  <a:lnTo>
                    <a:pt x="21600" y="0"/>
                  </a:lnTo>
                  <a:moveTo>
                    <a:pt x="19065" y="5400"/>
                  </a:moveTo>
                  <a:lnTo>
                    <a:pt x="19065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603" name="Group 603"/>
          <p:cNvGrpSpPr/>
          <p:nvPr/>
        </p:nvGrpSpPr>
        <p:grpSpPr>
          <a:xfrm>
            <a:off x="5638800" y="3079750"/>
            <a:ext cx="689928" cy="650753"/>
            <a:chOff x="0" y="0"/>
            <a:chExt cx="689927" cy="650752"/>
          </a:xfrm>
        </p:grpSpPr>
        <p:sp>
          <p:nvSpPr>
            <p:cNvPr id="601" name="Shape 601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66675" y="64012"/>
              <a:ext cx="623253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3200" b="1" baseline="30875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606" name="Group 606"/>
          <p:cNvGrpSpPr/>
          <p:nvPr/>
        </p:nvGrpSpPr>
        <p:grpSpPr>
          <a:xfrm>
            <a:off x="8000999" y="5619750"/>
            <a:ext cx="609603" cy="648785"/>
            <a:chOff x="-1" y="0"/>
            <a:chExt cx="609602" cy="648784"/>
          </a:xfrm>
        </p:grpSpPr>
        <p:sp>
          <p:nvSpPr>
            <p:cNvPr id="604" name="Shape 604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76200" y="64012"/>
              <a:ext cx="40171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D9FC2C"/>
                  </a:solidFill>
                  <a:latin typeface="Calibri" panose="020F0502020204030204" pitchFamily="34" charset="0"/>
                </a:rPr>
                <a:t>μ</a:t>
              </a:r>
              <a:r>
                <a:rPr sz="3200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609" name="Group 609"/>
          <p:cNvGrpSpPr/>
          <p:nvPr/>
        </p:nvGrpSpPr>
        <p:grpSpPr>
          <a:xfrm>
            <a:off x="-1" y="4267200"/>
            <a:ext cx="609603" cy="584773"/>
            <a:chOff x="-1" y="-31750"/>
            <a:chExt cx="609602" cy="584772"/>
          </a:xfrm>
        </p:grpSpPr>
        <p:sp>
          <p:nvSpPr>
            <p:cNvPr id="607" name="Shape 607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66675" y="-31750"/>
              <a:ext cx="46583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υ</a:t>
              </a:r>
              <a:r>
                <a:rPr sz="3200" baseline="-16687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μ</a:t>
              </a:r>
              <a:endParaRPr sz="3200" baseline="-16687" dirty="0">
                <a:solidFill>
                  <a:srgbClr val="5B5B8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2" name="Group 612"/>
          <p:cNvGrpSpPr/>
          <p:nvPr/>
        </p:nvGrpSpPr>
        <p:grpSpPr>
          <a:xfrm>
            <a:off x="2438400" y="4298950"/>
            <a:ext cx="652952" cy="650753"/>
            <a:chOff x="0" y="0"/>
            <a:chExt cx="652951" cy="650752"/>
          </a:xfrm>
        </p:grpSpPr>
        <p:sp>
          <p:nvSpPr>
            <p:cNvPr id="610" name="Shape 610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66675" y="64012"/>
              <a:ext cx="586277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3200" b="1" baseline="30875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620" name="Group 620"/>
          <p:cNvGrpSpPr/>
          <p:nvPr/>
        </p:nvGrpSpPr>
        <p:grpSpPr>
          <a:xfrm>
            <a:off x="3143250" y="3656768"/>
            <a:ext cx="2580091" cy="673579"/>
            <a:chOff x="0" y="0"/>
            <a:chExt cx="2580090" cy="673578"/>
          </a:xfrm>
        </p:grpSpPr>
        <p:sp>
          <p:nvSpPr>
            <p:cNvPr id="613" name="Shape 613"/>
            <p:cNvSpPr/>
            <p:nvPr/>
          </p:nvSpPr>
          <p:spPr>
            <a:xfrm flipV="1">
              <a:off x="-1" y="607486"/>
              <a:ext cx="241885" cy="660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 flipV="1">
              <a:off x="403139" y="472489"/>
              <a:ext cx="241884" cy="660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 flipV="1">
              <a:off x="806278" y="404990"/>
              <a:ext cx="241884" cy="660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 flipV="1">
              <a:off x="1128789" y="269993"/>
              <a:ext cx="241885" cy="6609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 flipV="1">
              <a:off x="1531928" y="202495"/>
              <a:ext cx="241885" cy="660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 flipV="1">
              <a:off x="1935067" y="67498"/>
              <a:ext cx="241885" cy="6609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 flipV="1">
              <a:off x="2338207" y="-1"/>
              <a:ext cx="241884" cy="6609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21" name="Shape 621"/>
          <p:cNvSpPr/>
          <p:nvPr/>
        </p:nvSpPr>
        <p:spPr>
          <a:xfrm>
            <a:off x="1676400" y="6253162"/>
            <a:ext cx="5676900" cy="4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2624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624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</a:rPr>
              <a:t>Scintillating Target Material</a:t>
            </a:r>
          </a:p>
        </p:txBody>
      </p:sp>
      <p:sp>
        <p:nvSpPr>
          <p:cNvPr id="622" name="Shape 622"/>
          <p:cNvSpPr/>
          <p:nvPr/>
        </p:nvSpPr>
        <p:spPr>
          <a:xfrm>
            <a:off x="685800" y="4495800"/>
            <a:ext cx="1676400" cy="0"/>
          </a:xfrm>
          <a:prstGeom prst="line">
            <a:avLst/>
          </a:prstGeom>
          <a:ln w="25400">
            <a:solidFill>
              <a:srgbClr val="FFCC00"/>
            </a:solidFill>
            <a:prstDash val="lgDash"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2024305" y="4828469"/>
            <a:ext cx="1676401" cy="40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u</a:t>
            </a:r>
            <a:r>
              <a:rPr sz="2000" dirty="0" err="1">
                <a:solidFill>
                  <a:srgbClr val="FF2600"/>
                </a:solidFill>
                <a:latin typeface="Calibri" panose="020F0502020204030204" pitchFamily="34" charset="0"/>
              </a:rPr>
              <a:t>d</a:t>
            </a:r>
            <a:r>
              <a:rPr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  <a:r>
              <a:rPr sz="2000" dirty="0">
                <a:solidFill>
                  <a:srgbClr val="FFFFFF"/>
                </a:solidFill>
                <a:latin typeface="Calibri" panose="020F0502020204030204" pitchFamily="34" charset="0"/>
              </a:rPr>
              <a:t> —&gt; </a:t>
            </a:r>
            <a:r>
              <a:rPr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u</a:t>
            </a:r>
            <a:r>
              <a:rPr sz="2000" dirty="0" err="1">
                <a:solidFill>
                  <a:srgbClr val="FF2600"/>
                </a:solidFill>
                <a:latin typeface="Calibri" panose="020F0502020204030204" pitchFamily="34" charset="0"/>
              </a:rPr>
              <a:t>u</a:t>
            </a:r>
            <a:r>
              <a:rPr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  <a:endParaRPr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39" name="Group 639"/>
          <p:cNvGrpSpPr/>
          <p:nvPr/>
        </p:nvGrpSpPr>
        <p:grpSpPr>
          <a:xfrm>
            <a:off x="3487514" y="5073912"/>
            <a:ext cx="5199287" cy="869688"/>
            <a:chOff x="0" y="0"/>
            <a:chExt cx="5199285" cy="869687"/>
          </a:xfrm>
        </p:grpSpPr>
        <p:sp>
          <p:nvSpPr>
            <p:cNvPr id="624" name="Shape 624"/>
            <p:cNvSpPr/>
            <p:nvPr/>
          </p:nvSpPr>
          <p:spPr>
            <a:xfrm>
              <a:off x="2260558" y="372723"/>
              <a:ext cx="301409" cy="62121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2637318" y="434843"/>
              <a:ext cx="301409" cy="62122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3014078" y="496964"/>
              <a:ext cx="301409" cy="62121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3390838" y="559084"/>
              <a:ext cx="301409" cy="62122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3767598" y="621205"/>
              <a:ext cx="301409" cy="62121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4144357" y="683325"/>
              <a:ext cx="301409" cy="62122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636" name="Group 636"/>
            <p:cNvGrpSpPr/>
            <p:nvPr/>
          </p:nvGrpSpPr>
          <p:grpSpPr>
            <a:xfrm>
              <a:off x="-1" y="-1"/>
              <a:ext cx="2185208" cy="372725"/>
              <a:chOff x="0" y="0"/>
              <a:chExt cx="2185206" cy="372723"/>
            </a:xfrm>
          </p:grpSpPr>
          <p:sp>
            <p:nvSpPr>
              <p:cNvPr id="630" name="Shape 630"/>
              <p:cNvSpPr/>
              <p:nvPr/>
            </p:nvSpPr>
            <p:spPr>
              <a:xfrm>
                <a:off x="-1" y="0"/>
                <a:ext cx="301409" cy="62121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376759" y="62120"/>
                <a:ext cx="301409" cy="62122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753519" y="124241"/>
                <a:ext cx="301409" cy="62121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1130279" y="186361"/>
                <a:ext cx="301409" cy="62122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1507039" y="248482"/>
                <a:ext cx="301409" cy="62121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35" name="Shape 635"/>
              <p:cNvSpPr/>
              <p:nvPr/>
            </p:nvSpPr>
            <p:spPr>
              <a:xfrm>
                <a:off x="1883799" y="310602"/>
                <a:ext cx="301408" cy="62122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37" name="Shape 637"/>
            <p:cNvSpPr/>
            <p:nvPr/>
          </p:nvSpPr>
          <p:spPr>
            <a:xfrm>
              <a:off x="4521117" y="745446"/>
              <a:ext cx="301409" cy="62121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4897877" y="807566"/>
              <a:ext cx="301409" cy="62122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1" build="p" animBg="1" advAuto="0"/>
      <p:bldP spid="603" grpId="7" animBg="1" advAuto="0"/>
      <p:bldP spid="606" grpId="9" animBg="1" advAuto="0"/>
      <p:bldP spid="609" grpId="2" animBg="1" advAuto="0"/>
      <p:bldP spid="612" grpId="4" animBg="1" advAuto="0"/>
      <p:bldP spid="620" grpId="6" animBg="1" advAuto="0"/>
      <p:bldP spid="622" grpId="3" animBg="1" advAuto="0"/>
      <p:bldP spid="623" grpId="5" animBg="1" advAuto="0"/>
      <p:bldP spid="639" grpId="8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What’s Going On?</a:t>
            </a:r>
          </a:p>
        </p:txBody>
      </p:sp>
      <p:sp>
        <p:nvSpPr>
          <p:cNvPr id="642" name="Shape 642"/>
          <p:cNvSpPr>
            <a:spLocks noGrp="1"/>
          </p:cNvSpPr>
          <p:nvPr>
            <p:ph type="body" idx="1"/>
          </p:nvPr>
        </p:nvSpPr>
        <p:spPr>
          <a:xfrm>
            <a:off x="86647" y="2489200"/>
            <a:ext cx="9144002" cy="487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lvl="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marL="257175" lvl="0" indent="-257175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Also, there is a net gain of mass &amp; a loss of energy during the interaction (E = Δmc</a:t>
            </a:r>
            <a:r>
              <a:rPr sz="2400" baseline="30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2</a:t>
            </a:r>
            <a:r>
              <a:rPr sz="2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)…</a:t>
            </a:r>
          </a:p>
        </p:txBody>
      </p:sp>
      <p:sp>
        <p:nvSpPr>
          <p:cNvPr id="643" name="Shape 643"/>
          <p:cNvSpPr/>
          <p:nvPr/>
        </p:nvSpPr>
        <p:spPr>
          <a:xfrm>
            <a:off x="-1" y="3200400"/>
            <a:ext cx="9144002" cy="0"/>
          </a:xfrm>
          <a:prstGeom prst="line">
            <a:avLst/>
          </a:prstGeom>
          <a:ln w="41275">
            <a:solidFill>
              <a:srgbClr val="FFFF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648" name="Group 648"/>
          <p:cNvGrpSpPr/>
          <p:nvPr/>
        </p:nvGrpSpPr>
        <p:grpSpPr>
          <a:xfrm>
            <a:off x="1358900" y="990599"/>
            <a:ext cx="7467600" cy="2133602"/>
            <a:chOff x="0" y="0"/>
            <a:chExt cx="7467600" cy="2133600"/>
          </a:xfrm>
        </p:grpSpPr>
        <p:sp>
          <p:nvSpPr>
            <p:cNvPr id="644" name="Shape 644"/>
            <p:cNvSpPr/>
            <p:nvPr/>
          </p:nvSpPr>
          <p:spPr>
            <a:xfrm>
              <a:off x="0" y="0"/>
              <a:ext cx="74676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0057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0" y="-1"/>
              <a:ext cx="74676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0"/>
                  </a:moveTo>
                  <a:lnTo>
                    <a:pt x="0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6934200" y="0"/>
              <a:ext cx="5334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0" y="0"/>
              <a:ext cx="74676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057" y="5400"/>
                  </a:lnTo>
                  <a:lnTo>
                    <a:pt x="21600" y="0"/>
                  </a:lnTo>
                  <a:moveTo>
                    <a:pt x="20057" y="5400"/>
                  </a:moveTo>
                  <a:lnTo>
                    <a:pt x="20057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651" name="Group 651"/>
          <p:cNvGrpSpPr/>
          <p:nvPr/>
        </p:nvGrpSpPr>
        <p:grpSpPr>
          <a:xfrm>
            <a:off x="5880100" y="1235075"/>
            <a:ext cx="689928" cy="626428"/>
            <a:chOff x="0" y="0"/>
            <a:chExt cx="689927" cy="626427"/>
          </a:xfrm>
        </p:grpSpPr>
        <p:sp>
          <p:nvSpPr>
            <p:cNvPr id="649" name="Shape 649"/>
            <p:cNvSpPr/>
            <p:nvPr/>
          </p:nvSpPr>
          <p:spPr>
            <a:xfrm>
              <a:off x="-1" y="-1"/>
              <a:ext cx="609602" cy="3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6675" y="39687"/>
              <a:ext cx="623253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3200" b="1" baseline="30875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7912099" y="2286000"/>
            <a:ext cx="609603" cy="584773"/>
            <a:chOff x="-1" y="-184150"/>
            <a:chExt cx="609602" cy="584772"/>
          </a:xfrm>
        </p:grpSpPr>
        <p:sp>
          <p:nvSpPr>
            <p:cNvPr id="652" name="Shape 652"/>
            <p:cNvSpPr/>
            <p:nvPr/>
          </p:nvSpPr>
          <p:spPr>
            <a:xfrm>
              <a:off x="-1" y="-1"/>
              <a:ext cx="609602" cy="3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44389" y="-184150"/>
              <a:ext cx="40171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D9FC2C"/>
                  </a:solidFill>
                  <a:latin typeface="Calibri" panose="020F0502020204030204" pitchFamily="34" charset="0"/>
                </a:rPr>
                <a:t>μ</a:t>
              </a:r>
              <a:r>
                <a:rPr sz="3200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sp>
        <p:nvSpPr>
          <p:cNvPr id="655" name="Shape 655"/>
          <p:cNvSpPr/>
          <p:nvPr/>
        </p:nvSpPr>
        <p:spPr>
          <a:xfrm>
            <a:off x="2628899" y="1728787"/>
            <a:ext cx="584201" cy="525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2685509" y="1735476"/>
            <a:ext cx="58627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sz="3200" b="1" baseline="30875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grpSp>
        <p:nvGrpSpPr>
          <p:cNvPr id="664" name="Group 664"/>
          <p:cNvGrpSpPr/>
          <p:nvPr/>
        </p:nvGrpSpPr>
        <p:grpSpPr>
          <a:xfrm>
            <a:off x="3366495" y="1435735"/>
            <a:ext cx="2584305" cy="410528"/>
            <a:chOff x="0" y="0"/>
            <a:chExt cx="2584304" cy="410527"/>
          </a:xfrm>
        </p:grpSpPr>
        <p:sp>
          <p:nvSpPr>
            <p:cNvPr id="657" name="Shape 657"/>
            <p:cNvSpPr/>
            <p:nvPr/>
          </p:nvSpPr>
          <p:spPr>
            <a:xfrm flipV="1">
              <a:off x="0" y="370246"/>
              <a:ext cx="242279" cy="40282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 flipV="1">
              <a:off x="403797" y="287969"/>
              <a:ext cx="242280" cy="40282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 flipV="1">
              <a:off x="807595" y="246830"/>
              <a:ext cx="242279" cy="4028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 flipV="1">
              <a:off x="1130633" y="164553"/>
              <a:ext cx="242279" cy="4028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 flipV="1">
              <a:off x="1534430" y="123415"/>
              <a:ext cx="242280" cy="40282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 flipV="1">
              <a:off x="1938228" y="41138"/>
              <a:ext cx="242279" cy="40282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flipV="1">
              <a:off x="2342025" y="-1"/>
              <a:ext cx="242280" cy="40283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680" name="Group 680"/>
          <p:cNvGrpSpPr/>
          <p:nvPr/>
        </p:nvGrpSpPr>
        <p:grpSpPr>
          <a:xfrm>
            <a:off x="3251199" y="2145188"/>
            <a:ext cx="5257802" cy="534989"/>
            <a:chOff x="0" y="0"/>
            <a:chExt cx="5257800" cy="534987"/>
          </a:xfrm>
        </p:grpSpPr>
        <p:sp>
          <p:nvSpPr>
            <p:cNvPr id="665" name="Shape 665"/>
            <p:cNvSpPr/>
            <p:nvPr/>
          </p:nvSpPr>
          <p:spPr>
            <a:xfrm>
              <a:off x="2285999" y="229280"/>
              <a:ext cx="304801" cy="38214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2666999" y="267493"/>
              <a:ext cx="304801" cy="38215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3047999" y="305707"/>
              <a:ext cx="304801" cy="38214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3429000" y="343920"/>
              <a:ext cx="304801" cy="38214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3810000" y="382133"/>
              <a:ext cx="304801" cy="38215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191000" y="420347"/>
              <a:ext cx="304801" cy="38214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677" name="Group 677"/>
            <p:cNvGrpSpPr/>
            <p:nvPr/>
          </p:nvGrpSpPr>
          <p:grpSpPr>
            <a:xfrm>
              <a:off x="-1" y="0"/>
              <a:ext cx="2209801" cy="229281"/>
              <a:chOff x="0" y="0"/>
              <a:chExt cx="2209799" cy="229280"/>
            </a:xfrm>
          </p:grpSpPr>
          <p:sp>
            <p:nvSpPr>
              <p:cNvPr id="671" name="Shape 671"/>
              <p:cNvSpPr/>
              <p:nvPr/>
            </p:nvSpPr>
            <p:spPr>
              <a:xfrm>
                <a:off x="-1" y="0"/>
                <a:ext cx="304802" cy="38214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381000" y="38213"/>
                <a:ext cx="304801" cy="38214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73" name="Shape 673"/>
              <p:cNvSpPr/>
              <p:nvPr/>
            </p:nvSpPr>
            <p:spPr>
              <a:xfrm>
                <a:off x="762000" y="76426"/>
                <a:ext cx="304801" cy="38215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74" name="Shape 674"/>
              <p:cNvSpPr/>
              <p:nvPr/>
            </p:nvSpPr>
            <p:spPr>
              <a:xfrm>
                <a:off x="1143000" y="114640"/>
                <a:ext cx="304801" cy="38214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75" name="Shape 675"/>
              <p:cNvSpPr/>
              <p:nvPr/>
            </p:nvSpPr>
            <p:spPr>
              <a:xfrm>
                <a:off x="1524000" y="152853"/>
                <a:ext cx="304801" cy="38214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1904999" y="191066"/>
                <a:ext cx="304801" cy="38215"/>
              </a:xfrm>
              <a:prstGeom prst="line">
                <a:avLst/>
              </a:prstGeom>
              <a:noFill/>
              <a:ln w="9525" cap="flat">
                <a:solidFill>
                  <a:srgbClr val="3366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78" name="Shape 678"/>
            <p:cNvSpPr/>
            <p:nvPr/>
          </p:nvSpPr>
          <p:spPr>
            <a:xfrm>
              <a:off x="4572000" y="458560"/>
              <a:ext cx="304801" cy="38215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953000" y="496774"/>
              <a:ext cx="304801" cy="38214"/>
            </a:xfrm>
            <a:prstGeom prst="line">
              <a:avLst/>
            </a:prstGeom>
            <a:noFill/>
            <a:ln w="9525" cap="flat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684" name="Group 684"/>
          <p:cNvGrpSpPr/>
          <p:nvPr/>
        </p:nvGrpSpPr>
        <p:grpSpPr>
          <a:xfrm>
            <a:off x="139699" y="1715632"/>
            <a:ext cx="2451101" cy="626428"/>
            <a:chOff x="0" y="0"/>
            <a:chExt cx="2451100" cy="626427"/>
          </a:xfrm>
        </p:grpSpPr>
        <p:sp>
          <p:nvSpPr>
            <p:cNvPr id="681" name="Shape 681"/>
            <p:cNvSpPr/>
            <p:nvPr/>
          </p:nvSpPr>
          <p:spPr>
            <a:xfrm>
              <a:off x="-1" y="36963"/>
              <a:ext cx="643428" cy="55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19259" y="0"/>
              <a:ext cx="863284" cy="62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υ</a:t>
              </a:r>
              <a:r>
                <a:rPr sz="3200" baseline="-16687" dirty="0" err="1" smtClean="0">
                  <a:solidFill>
                    <a:srgbClr val="5B5B89"/>
                  </a:solidFill>
                  <a:latin typeface="Calibri" panose="020F0502020204030204" pitchFamily="34" charset="0"/>
                </a:rPr>
                <a:t>μ</a:t>
              </a:r>
              <a:endParaRPr sz="3200" baseline="-16687" dirty="0">
                <a:solidFill>
                  <a:srgbClr val="5B5B8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774700" y="341767"/>
              <a:ext cx="1676400" cy="1"/>
            </a:xfrm>
            <a:prstGeom prst="line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85" name="Shape 685"/>
          <p:cNvSpPr/>
          <p:nvPr/>
        </p:nvSpPr>
        <p:spPr>
          <a:xfrm>
            <a:off x="66327" y="4755197"/>
            <a:ext cx="876017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257175" indent="-257175">
              <a:spcBef>
                <a:spcPts val="500"/>
              </a:spcBef>
              <a:buSzPct val="100000"/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Some of the neutrino’s pre-collision kinetic energy changes into new mass (the muon) and some is transferred to the </a:t>
            </a:r>
            <a:r>
              <a:rPr sz="24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kinetic </a:t>
            </a:r>
            <a:r>
              <a:rPr sz="24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energies of the muon and proton.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1" animBg="1" advAuto="0"/>
      <p:bldP spid="685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>
            <a:off x="1058349" y="0"/>
            <a:ext cx="738607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Important Momentum Ideas</a:t>
            </a:r>
          </a:p>
        </p:txBody>
      </p:sp>
      <p:sp>
        <p:nvSpPr>
          <p:cNvPr id="688" name="Shape 688"/>
          <p:cNvSpPr/>
          <p:nvPr/>
        </p:nvSpPr>
        <p:spPr>
          <a:xfrm>
            <a:off x="31526" y="1076960"/>
            <a:ext cx="4864548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 the position and time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the interaction </a:t>
            </a:r>
            <a:r>
              <a: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only!</a:t>
            </a:r>
          </a:p>
        </p:txBody>
      </p:sp>
      <p:grpSp>
        <p:nvGrpSpPr>
          <p:cNvPr id="697" name="Group 697"/>
          <p:cNvGrpSpPr/>
          <p:nvPr/>
        </p:nvGrpSpPr>
        <p:grpSpPr>
          <a:xfrm>
            <a:off x="380999" y="2082482"/>
            <a:ext cx="3015154" cy="2185751"/>
            <a:chOff x="-1" y="0"/>
            <a:chExt cx="3015153" cy="2185750"/>
          </a:xfrm>
        </p:grpSpPr>
        <p:grpSp>
          <p:nvGrpSpPr>
            <p:cNvPr id="691" name="Group 691"/>
            <p:cNvGrpSpPr/>
            <p:nvPr/>
          </p:nvGrpSpPr>
          <p:grpSpPr>
            <a:xfrm>
              <a:off x="-1" y="1457325"/>
              <a:ext cx="609603" cy="661345"/>
              <a:chOff x="-1" y="0"/>
              <a:chExt cx="609602" cy="661344"/>
            </a:xfrm>
          </p:grpSpPr>
          <p:sp>
            <p:nvSpPr>
              <p:cNvPr id="689" name="Shape 689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66675" y="76572"/>
                <a:ext cx="465830" cy="584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 err="1" smtClean="0">
                    <a:solidFill>
                      <a:srgbClr val="5B5B89"/>
                    </a:solidFill>
                    <a:latin typeface="Calibri" panose="020F0502020204030204" pitchFamily="34" charset="0"/>
                  </a:rPr>
                  <a:t>υ</a:t>
                </a:r>
                <a:r>
                  <a:rPr sz="3200" baseline="-16687" dirty="0" err="1" smtClean="0">
                    <a:solidFill>
                      <a:srgbClr val="5B5B89"/>
                    </a:solidFill>
                    <a:latin typeface="Calibri" panose="020F0502020204030204" pitchFamily="34" charset="0"/>
                  </a:rPr>
                  <a:t>μ</a:t>
                </a:r>
                <a:endParaRPr sz="3200" baseline="-16687" dirty="0">
                  <a:solidFill>
                    <a:srgbClr val="5B5B89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94" name="Group 694"/>
            <p:cNvGrpSpPr/>
            <p:nvPr/>
          </p:nvGrpSpPr>
          <p:grpSpPr>
            <a:xfrm>
              <a:off x="2362200" y="1524000"/>
              <a:ext cx="652952" cy="661750"/>
              <a:chOff x="0" y="0"/>
              <a:chExt cx="652951" cy="661749"/>
            </a:xfrm>
          </p:grpSpPr>
          <p:sp>
            <p:nvSpPr>
              <p:cNvPr id="692" name="Shape 692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66675" y="75009"/>
                <a:ext cx="586277" cy="586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</a:t>
                </a:r>
                <a:r>
                  <a:rPr sz="3200" b="1" baseline="30875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0</a:t>
                </a:r>
              </a:p>
            </p:txBody>
          </p:sp>
        </p:grpSp>
        <p:sp>
          <p:nvSpPr>
            <p:cNvPr id="695" name="Shape 695"/>
            <p:cNvSpPr/>
            <p:nvPr/>
          </p:nvSpPr>
          <p:spPr>
            <a:xfrm>
              <a:off x="762000" y="1752600"/>
              <a:ext cx="1524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 rot="16200000" flipH="1">
              <a:off x="1524000" y="228600"/>
              <a:ext cx="13716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00" name="Group 700"/>
          <p:cNvGrpSpPr/>
          <p:nvPr/>
        </p:nvGrpSpPr>
        <p:grpSpPr>
          <a:xfrm>
            <a:off x="4113483" y="5225922"/>
            <a:ext cx="3749415" cy="1486409"/>
            <a:chOff x="0" y="0"/>
            <a:chExt cx="3749414" cy="1486408"/>
          </a:xfrm>
        </p:grpSpPr>
        <p:sp>
          <p:nvSpPr>
            <p:cNvPr id="698" name="Shape 698"/>
            <p:cNvSpPr/>
            <p:nvPr/>
          </p:nvSpPr>
          <p:spPr>
            <a:xfrm>
              <a:off x="0" y="749300"/>
              <a:ext cx="3720962" cy="737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= p</a:t>
              </a:r>
              <a:r>
                <a:rPr sz="3600" baseline="-25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proton </a:t>
              </a:r>
              <a:r>
                <a:rPr sz="3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+ p</a:t>
              </a:r>
              <a:r>
                <a:rPr sz="3600" baseline="-25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muon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813967" y="0"/>
              <a:ext cx="293544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u="sng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3200" u="sng">
                  <a:solidFill>
                    <a:srgbClr val="FFFFFF"/>
                  </a:solidFill>
                </a:rPr>
                <a:t>After Collision</a:t>
              </a:r>
            </a:p>
          </p:txBody>
        </p:sp>
      </p:grpSp>
      <p:grpSp>
        <p:nvGrpSpPr>
          <p:cNvPr id="709" name="Group 709"/>
          <p:cNvGrpSpPr/>
          <p:nvPr/>
        </p:nvGrpSpPr>
        <p:grpSpPr>
          <a:xfrm>
            <a:off x="3721099" y="2272711"/>
            <a:ext cx="5118102" cy="3213691"/>
            <a:chOff x="-1" y="0"/>
            <a:chExt cx="5118101" cy="3213689"/>
          </a:xfrm>
        </p:grpSpPr>
        <p:grpSp>
          <p:nvGrpSpPr>
            <p:cNvPr id="703" name="Group 703"/>
            <p:cNvGrpSpPr/>
            <p:nvPr/>
          </p:nvGrpSpPr>
          <p:grpSpPr>
            <a:xfrm>
              <a:off x="0" y="571771"/>
              <a:ext cx="689928" cy="661750"/>
              <a:chOff x="0" y="0"/>
              <a:chExt cx="689927" cy="661749"/>
            </a:xfrm>
          </p:grpSpPr>
          <p:sp>
            <p:nvSpPr>
              <p:cNvPr id="701" name="Shape 701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66675" y="75009"/>
                <a:ext cx="623253" cy="586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</a:t>
                </a:r>
                <a:r>
                  <a:rPr sz="3200" b="1" baseline="30875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+</a:t>
                </a:r>
              </a:p>
            </p:txBody>
          </p:sp>
        </p:grpSp>
        <p:grpSp>
          <p:nvGrpSpPr>
            <p:cNvPr id="706" name="Group 706"/>
            <p:cNvGrpSpPr/>
            <p:nvPr/>
          </p:nvGrpSpPr>
          <p:grpSpPr>
            <a:xfrm>
              <a:off x="-1" y="1968929"/>
              <a:ext cx="609603" cy="661345"/>
              <a:chOff x="-1" y="0"/>
              <a:chExt cx="609602" cy="661343"/>
            </a:xfrm>
          </p:grpSpPr>
          <p:sp>
            <p:nvSpPr>
              <p:cNvPr id="704" name="Shape 704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5" name="Shape 705"/>
              <p:cNvSpPr/>
              <p:nvPr/>
            </p:nvSpPr>
            <p:spPr>
              <a:xfrm>
                <a:off x="76200" y="76572"/>
                <a:ext cx="401710" cy="58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D9FC2C"/>
                    </a:solidFill>
                    <a:latin typeface="Calibri" panose="020F0502020204030204" pitchFamily="34" charset="0"/>
                  </a:rPr>
                  <a:t>μ</a:t>
                </a:r>
                <a:r>
                  <a:rPr sz="3200" b="1" baseline="30875" dirty="0">
                    <a:solidFill>
                      <a:srgbClr val="D9FC2C"/>
                    </a:solidFill>
                    <a:latin typeface="Calibri" panose="020F0502020204030204" pitchFamily="34" charset="0"/>
                    <a:ea typeface="Verdana"/>
                    <a:cs typeface="Verdana"/>
                    <a:sym typeface="Verdana"/>
                  </a:rPr>
                  <a:t>-</a:t>
                </a:r>
              </a:p>
            </p:txBody>
          </p:sp>
        </p:grpSp>
        <p:sp>
          <p:nvSpPr>
            <p:cNvPr id="707" name="Shape 707"/>
            <p:cNvSpPr/>
            <p:nvPr/>
          </p:nvSpPr>
          <p:spPr>
            <a:xfrm flipV="1">
              <a:off x="635000" y="0"/>
              <a:ext cx="1113235" cy="674645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743595" y="2348202"/>
              <a:ext cx="4374505" cy="865487"/>
            </a:xfrm>
            <a:prstGeom prst="line">
              <a:avLst/>
            </a:prstGeom>
            <a:noFill/>
            <a:ln w="57150" cap="flat">
              <a:solidFill>
                <a:srgbClr val="33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712" name="Group 712"/>
          <p:cNvGrpSpPr/>
          <p:nvPr/>
        </p:nvGrpSpPr>
        <p:grpSpPr>
          <a:xfrm>
            <a:off x="186253" y="5194299"/>
            <a:ext cx="3843894" cy="1562356"/>
            <a:chOff x="0" y="0"/>
            <a:chExt cx="3843893" cy="1562354"/>
          </a:xfrm>
        </p:grpSpPr>
        <p:sp>
          <p:nvSpPr>
            <p:cNvPr id="710" name="Shape 710"/>
            <p:cNvSpPr/>
            <p:nvPr/>
          </p:nvSpPr>
          <p:spPr>
            <a:xfrm>
              <a:off x="131246" y="0"/>
              <a:ext cx="3264854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u="sng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3200" u="sng">
                  <a:solidFill>
                    <a:srgbClr val="FFFFFF"/>
                  </a:solidFill>
                </a:rPr>
                <a:t>Before Collision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0" y="825246"/>
              <a:ext cx="3843894" cy="737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3600" baseline="-25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neutrino</a:t>
              </a:r>
              <a:r>
                <a:rPr sz="3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+ p</a:t>
              </a:r>
              <a:r>
                <a:rPr sz="3600" baseline="-25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neutron</a:t>
              </a:r>
            </a:p>
          </p:txBody>
        </p:sp>
      </p:grpSp>
      <p:sp>
        <p:nvSpPr>
          <p:cNvPr id="713" name="Shape 713"/>
          <p:cNvSpPr/>
          <p:nvPr/>
        </p:nvSpPr>
        <p:spPr>
          <a:xfrm>
            <a:off x="5721126" y="1026160"/>
            <a:ext cx="2935447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Momentum 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conserved in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 3 axes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1" animBg="1" advAuto="0"/>
      <p:bldP spid="697" grpId="2" animBg="1" advAuto="0"/>
      <p:bldP spid="700" grpId="6" animBg="1" advAuto="0"/>
      <p:bldP spid="709" grpId="4" animBg="1" advAuto="0"/>
      <p:bldP spid="712" grpId="5" animBg="1" advAuto="0"/>
      <p:bldP spid="713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Sketch a graph representing what you might expect for the </a:t>
            </a:r>
            <a:r>
              <a:rPr lang="en-US" b="1" dirty="0" smtClean="0"/>
              <a:t>combined</a:t>
            </a:r>
            <a:r>
              <a:rPr lang="en-US" dirty="0" smtClean="0"/>
              <a:t> momentum of the resulting muon plus proton…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Along the z-direction (beamline direction)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Along the x-direction (L-R)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Along the y-direction (up-down)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2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B8B8C9"/>
      </a:accent3>
      <a:accent4>
        <a:srgbClr val="DADADA"/>
      </a:accent4>
      <a:accent5>
        <a:srgbClr val="B8B8FF"/>
      </a:accent5>
      <a:accent6>
        <a:srgbClr val="4A4A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6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mbol"/>
            <a:ea typeface="Symbol"/>
            <a:cs typeface="Symbol"/>
            <a:sym typeface="Symbo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B8B8C9"/>
      </a:accent3>
      <a:accent4>
        <a:srgbClr val="DADADA"/>
      </a:accent4>
      <a:accent5>
        <a:srgbClr val="B8B8FF"/>
      </a:accent5>
      <a:accent6>
        <a:srgbClr val="4A4A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6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mbol"/>
            <a:ea typeface="Symbol"/>
            <a:cs typeface="Symbol"/>
            <a:sym typeface="Symbo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402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Helvetica</vt:lpstr>
      <vt:lpstr>Helvetica Neue</vt:lpstr>
      <vt:lpstr>Impact</vt:lpstr>
      <vt:lpstr>Symbol</vt:lpstr>
      <vt:lpstr>Verdana</vt:lpstr>
      <vt:lpstr>Default</vt:lpstr>
      <vt:lpstr>PowerPoint Presentation</vt:lpstr>
      <vt:lpstr>Our Reaction is Kind of Like This: </vt:lpstr>
      <vt:lpstr>LET’S LOOK  AT THIS IN A  MORE SCIENTIFIC LIGHT</vt:lpstr>
      <vt:lpstr>PowerPoint Presentation</vt:lpstr>
      <vt:lpstr>PowerPoint Presentation</vt:lpstr>
      <vt:lpstr>What’s Going On?</vt:lpstr>
      <vt:lpstr>What’s Going On?</vt:lpstr>
      <vt:lpstr>PowerPoint Presentation</vt:lpstr>
      <vt:lpstr>Predictions:</vt:lpstr>
      <vt:lpstr>Data Analysis 1</vt:lpstr>
      <vt:lpstr>Neutrino Beam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McFarland</dc:creator>
  <cp:lastModifiedBy>Shane Wood</cp:lastModifiedBy>
  <cp:revision>10</cp:revision>
  <dcterms:modified xsi:type="dcterms:W3CDTF">2018-08-08T13:35:34Z</dcterms:modified>
</cp:coreProperties>
</file>