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1" r:id="rId2"/>
    <p:sldId id="272" r:id="rId3"/>
    <p:sldId id="274" r:id="rId4"/>
    <p:sldId id="273" r:id="rId5"/>
    <p:sldId id="265" r:id="rId6"/>
    <p:sldId id="267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  <a:srgbClr val="000099"/>
    <a:srgbClr val="CC0000"/>
    <a:srgbClr val="660000"/>
    <a:srgbClr val="990000"/>
    <a:srgbClr val="01E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7"/>
    <p:restoredTop sz="94718"/>
  </p:normalViewPr>
  <p:slideViewPr>
    <p:cSldViewPr snapToGrid="0" snapToObjects="1">
      <p:cViewPr varScale="1">
        <p:scale>
          <a:sx n="112" d="100"/>
          <a:sy n="112" d="100"/>
        </p:scale>
        <p:origin x="8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C3DABC-4AEB-E84A-B899-FBCCEC29A7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D545B-B364-8D4F-BB00-58E71BB355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8DB80-5677-2D4D-BBDA-FD99596CCDB1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BB598-9255-8E4C-A15B-4DEDFACD43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23C83-C3D6-724B-A7E9-ED6A309EA1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A68B0-8899-D04A-AF7C-7D6BD0F24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75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08F4D-6103-B54D-8CFE-8642E7BB6BAE}" type="datetimeFigureOut">
              <a:rPr lang="en-US" smtClean="0"/>
              <a:t>1/20/23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89ED-BE96-DF48-9B84-1859274E5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1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 should we focus on expanding our content to include a variety of neutrino experiments vs. building up an audience for each of them as we 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689ED-BE96-DF48-9B84-1859274E5B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1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d6a007a78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d6a007a787_0_13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d6a007a787_0_130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d6a007a78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d6a007a787_0_15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1d6a007a787_0_153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100" cy="4794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44771" y="495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2746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822325">
              <a:tabLst>
                <a:tab pos="754063" algn="l"/>
                <a:tab pos="4468813" algn="l"/>
              </a:tabLst>
              <a:defRPr/>
            </a:pPr>
            <a:r>
              <a:rPr lang="en-US" sz="1200" b="1" i="0" dirty="0">
                <a:solidFill>
                  <a:srgbClr val="CE000F"/>
                </a:solidFill>
                <a:latin typeface="Helvetica"/>
                <a:ea typeface="Helvetica" pitchFamily="-1" charset="0"/>
                <a:cs typeface="Helvetica"/>
                <a:sym typeface="Helvetica" pitchFamily="-1" charset="0"/>
              </a:rPr>
              <a:t>Helping Develop America’s Technological Workforce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114801" y="6304002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000099"/>
                </a:solidFill>
                <a:latin typeface="Arial"/>
                <a:cs typeface="Arial"/>
              </a:rPr>
              <a:t>Pasero</a:t>
            </a: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, Wood, Ad Board Meeting, Jan.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000099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None/>
        <a:defRPr sz="2400" b="1" i="0" kern="1200" baseline="0">
          <a:solidFill>
            <a:srgbClr val="000099"/>
          </a:solidFill>
          <a:latin typeface="Helvetica"/>
          <a:ea typeface="+mn-ea"/>
          <a:cs typeface="Helvetica"/>
        </a:defRPr>
      </a:lvl1pPr>
      <a:lvl2pPr marL="458788" indent="-233363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2400" b="1" i="0" kern="1200" baseline="0">
          <a:solidFill>
            <a:srgbClr val="000099"/>
          </a:solidFill>
          <a:latin typeface="Helvetica"/>
          <a:ea typeface="+mn-ea"/>
          <a:cs typeface="Helvetica"/>
        </a:defRPr>
      </a:lvl2pPr>
      <a:lvl3pPr marL="684213" indent="-225425" algn="l" defTabSz="457200" rtl="0" eaLnBrk="1" latinLnBrk="0" hangingPunct="1">
        <a:spcBef>
          <a:spcPct val="20000"/>
        </a:spcBef>
        <a:buClr>
          <a:srgbClr val="CC0033"/>
        </a:buClr>
        <a:buFont typeface="Arial"/>
        <a:buChar char="•"/>
        <a:defRPr sz="2400" b="1" i="0" kern="1200">
          <a:solidFill>
            <a:srgbClr val="000099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Neutrino Data</a:t>
            </a:r>
          </a:p>
        </p:txBody>
      </p:sp>
      <p:pic>
        <p:nvPicPr>
          <p:cNvPr id="2052" name="Picture 4" descr="https://lh6.googleusercontent.com/Xohk3HIb6MbQw1z8dA_So4z3FmRLW0f7Fv4RhpPxUV6WVW40jFYnRB6akgRsqu8IdyaQSipwBIrV8HvWa6N0FuAkXnxoJS_cX-TWml8r3nnYUWN66bTnAHPYcay-lD4GEa03efJ_l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937" y="2708523"/>
            <a:ext cx="7522558" cy="277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5.googleusercontent.com/avFHFUFVaI96bIsZqYt_UY-H6lOoIlfY56rCI0H61TDbtcavaj33eRC5StEnj4qjy7YK9baG9qKcgPukH3Oo69C7AhpVLrnjr2ncPp2ZQRA1zvFkigeoswiCMDFEycm54_UzTslCDe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5424" y="1759700"/>
            <a:ext cx="1124585" cy="120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3461" y="4904232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MMA</a:t>
            </a:r>
            <a:endParaRPr lang="en-US" dirty="0"/>
          </a:p>
        </p:txBody>
      </p:sp>
      <p:pic>
        <p:nvPicPr>
          <p:cNvPr id="2056" name="Picture 8" descr="https://lh4.googleusercontent.com/EY-Bu70yziocXMHTWfCJj3ujOZ2xTjH1_mKTEL0m4T4jdv9vI92Pyp7MRzwAn71KZYyZUn1g0j1w8s5BueRLE4Hbb4Eqt9xFPErkFb-kb2ZacwO3bY12hk6a_vkuVbwEsW_ggzDh9j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703" y="5370468"/>
            <a:ext cx="2026793" cy="53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endCxn id="2054" idx="1"/>
          </p:cNvCxnSpPr>
          <p:nvPr/>
        </p:nvCxnSpPr>
        <p:spPr>
          <a:xfrm flipV="1">
            <a:off x="5242560" y="2364220"/>
            <a:ext cx="1122864" cy="1403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74464" y="3933683"/>
            <a:ext cx="1329528" cy="14367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39228" y="4652075"/>
            <a:ext cx="1264233" cy="436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A4E545-0CC9-5722-7344-68F41213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658" y="2169415"/>
            <a:ext cx="1883570" cy="159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8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F305-DC08-4D2F-8D3C-772EA0F7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MINERvA</a:t>
            </a:r>
            <a:r>
              <a:rPr lang="en-US" dirty="0"/>
              <a:t> Masterclasses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F6F67-52EA-4F12-BFDB-2F59C76D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5150"/>
            <a:ext cx="8229600" cy="912181"/>
          </a:xfrm>
        </p:spPr>
        <p:txBody>
          <a:bodyPr>
            <a:noAutofit/>
          </a:bodyPr>
          <a:lstStyle/>
          <a:p>
            <a:pPr marL="0" indent="0" algn="ctr"/>
            <a:r>
              <a:rPr lang="en-US" sz="2800" dirty="0" err="1"/>
              <a:t>MINERvA</a:t>
            </a:r>
            <a:r>
              <a:rPr lang="en-US" sz="2800" dirty="0"/>
              <a:t> Masterclass</a:t>
            </a:r>
          </a:p>
          <a:p>
            <a:pPr marL="0" indent="0" algn="ctr">
              <a:spcBef>
                <a:spcPts val="600"/>
              </a:spcBef>
            </a:pPr>
            <a:r>
              <a:rPr lang="en-US" sz="2800" dirty="0"/>
              <a:t>Now mature; Will continue in IMC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743F47-907E-48D7-BF4D-979CBF68F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52" y="2593155"/>
            <a:ext cx="3342877" cy="18678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9069D0-D5EB-413D-9A5E-2E11DE33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314" y="2835549"/>
            <a:ext cx="3700535" cy="13969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7825BD-EBBD-4759-952F-17DF5010E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154" y="4376742"/>
            <a:ext cx="4719406" cy="1963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464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F305-DC08-4D2F-8D3C-772EA0F7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MINERvA</a:t>
            </a:r>
            <a:r>
              <a:rPr lang="en-US" dirty="0"/>
              <a:t> Masterclasses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A5710-A2AC-4647-9DC3-7F9E028D72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09" y="1696032"/>
            <a:ext cx="7084381" cy="1243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BCDB9F-B679-4286-A98D-0F88626B37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73" y="3277486"/>
            <a:ext cx="4170256" cy="2454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A2B511-2C52-4CFF-A1F8-76AF50FE8B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664" y="3277486"/>
            <a:ext cx="4284326" cy="2454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8385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F305-DC08-4D2F-8D3C-772EA0F7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NOvA</a:t>
            </a:r>
            <a:r>
              <a:rPr lang="en-US" dirty="0"/>
              <a:t> Masterclass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F6F67-52EA-4F12-BFDB-2F59C76D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3317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800" dirty="0"/>
              <a:t>New </a:t>
            </a:r>
            <a:r>
              <a:rPr lang="en-US" sz="2800" dirty="0" err="1"/>
              <a:t>NOvA</a:t>
            </a:r>
            <a:r>
              <a:rPr lang="en-US" sz="2800" dirty="0"/>
              <a:t> masterclass focuses on a result about the neutrino as a particle.</a:t>
            </a:r>
          </a:p>
          <a:p>
            <a:pPr marL="0" indent="0">
              <a:buClr>
                <a:srgbClr val="C00000"/>
              </a:buClr>
            </a:pPr>
            <a:r>
              <a:rPr lang="en-US" dirty="0"/>
              <a:t>Piloting with teachers:</a:t>
            </a:r>
          </a:p>
          <a:p>
            <a:pPr marL="350838" lvl="1" indent="-33972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University of MN Center</a:t>
            </a:r>
          </a:p>
          <a:p>
            <a:pPr marL="350838" lvl="1" indent="-33972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Neutrino Fellows</a:t>
            </a:r>
          </a:p>
          <a:p>
            <a:pPr marL="350838" lvl="1" indent="-33972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Summer 2022 workshops (4)</a:t>
            </a:r>
          </a:p>
          <a:p>
            <a:pPr marL="350838" lvl="1" indent="-339725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AAPT Winter 2023 meeting</a:t>
            </a:r>
          </a:p>
          <a:p>
            <a:pPr marL="0" indent="0">
              <a:buClr>
                <a:srgbClr val="C00000"/>
              </a:buClr>
            </a:pPr>
            <a:r>
              <a:rPr lang="en-US" dirty="0"/>
              <a:t>Piloting with students:</a:t>
            </a:r>
          </a:p>
          <a:p>
            <a:pPr marL="350838" lvl="1" indent="-339725">
              <a:buFont typeface="Arial" panose="020B0604020202020204" pitchFamily="34" charset="0"/>
              <a:buChar char="•"/>
            </a:pPr>
            <a:r>
              <a:rPr lang="en-US" dirty="0"/>
              <a:t>April 23, 2022 @ U. of MN</a:t>
            </a:r>
            <a:endParaRPr lang="en-US" dirty="0">
              <a:sym typeface="Wingdings" panose="05000000000000000000" pitchFamily="2" charset="2"/>
            </a:endParaRPr>
          </a:p>
          <a:p>
            <a:pPr marL="350838" lvl="1" indent="-339725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Phase 2 pilot in IMC 2023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CA27382-370B-1443-FD21-0EA1992A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562" y="2604654"/>
            <a:ext cx="3249238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4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457200" y="512618"/>
            <a:ext cx="8229600" cy="90502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err="1"/>
              <a:t>NOvA</a:t>
            </a:r>
            <a:r>
              <a:rPr lang="en-US" sz="3400" dirty="0"/>
              <a:t> Masterclass</a:t>
            </a:r>
            <a:endParaRPr sz="3400" dirty="0"/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76388"/>
            <a:ext cx="45815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900" y="4040063"/>
            <a:ext cx="231457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9900" y="1933263"/>
            <a:ext cx="942975" cy="101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4"/>
          <p:cNvCxnSpPr/>
          <p:nvPr/>
        </p:nvCxnSpPr>
        <p:spPr>
          <a:xfrm>
            <a:off x="392300" y="3698238"/>
            <a:ext cx="8064000" cy="72600"/>
          </a:xfrm>
          <a:prstGeom prst="straightConnector1">
            <a:avLst/>
          </a:prstGeom>
          <a:noFill/>
          <a:ln w="7620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5" name="Google Shape;11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18850" y="4040063"/>
            <a:ext cx="26670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457200" y="512618"/>
            <a:ext cx="8229600" cy="90502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 err="1"/>
              <a:t>NOvA</a:t>
            </a:r>
            <a:r>
              <a:rPr lang="en-US" sz="3400" dirty="0"/>
              <a:t> Masterclass</a:t>
            </a:r>
            <a:endParaRPr sz="3400" dirty="0"/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830" y="2191523"/>
            <a:ext cx="8839198" cy="411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2500" y="1449485"/>
            <a:ext cx="2894300" cy="13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F305-DC08-4D2F-8D3C-772EA0F74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F6F67-52EA-4F12-BFDB-2F59C76D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3753"/>
          </a:xfrm>
        </p:spPr>
        <p:txBody>
          <a:bodyPr>
            <a:normAutofit/>
          </a:bodyPr>
          <a:lstStyle/>
          <a:p>
            <a:pPr marL="0" indent="0" algn="ctr"/>
            <a:r>
              <a:rPr lang="en-US" sz="2800" dirty="0"/>
              <a:t>Neutrino Data Workshops in 2022</a:t>
            </a:r>
          </a:p>
          <a:p>
            <a:pPr marL="0" indent="0">
              <a:buClr>
                <a:srgbClr val="C00000"/>
              </a:buClr>
            </a:pPr>
            <a:r>
              <a:rPr lang="en-US" dirty="0"/>
              <a:t>Held at </a:t>
            </a:r>
            <a:r>
              <a:rPr lang="en-US" dirty="0">
                <a:solidFill>
                  <a:srgbClr val="CC0033"/>
                </a:solidFill>
              </a:rPr>
              <a:t>10</a:t>
            </a:r>
            <a:r>
              <a:rPr lang="en-US" dirty="0"/>
              <a:t> centers. (up from </a:t>
            </a:r>
            <a:r>
              <a:rPr lang="en-US" dirty="0">
                <a:solidFill>
                  <a:srgbClr val="C00000"/>
                </a:solidFill>
              </a:rPr>
              <a:t>7</a:t>
            </a:r>
            <a:r>
              <a:rPr lang="en-US" dirty="0"/>
              <a:t> in 2021)</a:t>
            </a:r>
          </a:p>
          <a:p>
            <a:pPr marL="0" indent="0">
              <a:buClr>
                <a:srgbClr val="C00000"/>
              </a:buClr>
            </a:pPr>
            <a:r>
              <a:rPr lang="en-US" dirty="0"/>
              <a:t>Led by staff and/or fellows.</a:t>
            </a:r>
          </a:p>
          <a:p>
            <a:pPr marL="0" indent="0">
              <a:buClr>
                <a:srgbClr val="C00000"/>
              </a:buClr>
            </a:pPr>
            <a:r>
              <a:rPr lang="en-US" dirty="0"/>
              <a:t>Based on data from </a:t>
            </a:r>
            <a:r>
              <a:rPr lang="en-US" dirty="0" err="1"/>
              <a:t>MINERvA</a:t>
            </a:r>
            <a:r>
              <a:rPr lang="en-US" dirty="0"/>
              <a:t> and/or </a:t>
            </a:r>
            <a:r>
              <a:rPr lang="en-US" dirty="0" err="1"/>
              <a:t>NOvA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78325-BF61-4DB8-BCDD-CE32C77F4C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215" y="3429000"/>
            <a:ext cx="4572000" cy="274986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4428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147</Words>
  <Application>Microsoft Macintosh PowerPoint</Application>
  <PresentationFormat>On-screen Show (4:3)</PresentationFormat>
  <Paragraphs>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</vt:lpstr>
      <vt:lpstr>Office Theme</vt:lpstr>
      <vt:lpstr>Neutrino Data</vt:lpstr>
      <vt:lpstr>MINERvA Masterclasses</vt:lpstr>
      <vt:lpstr>MINERvA Masterclasses</vt:lpstr>
      <vt:lpstr>NOvA Masterclass</vt:lpstr>
      <vt:lpstr>NOvA Masterclass</vt:lpstr>
      <vt:lpstr>NOvA Masterclass</vt:lpstr>
      <vt:lpstr>Workshops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this go?</dc:title>
  <dc:creator>Marge Bardeen</dc:creator>
  <cp:lastModifiedBy>Marjorie Bardeen</cp:lastModifiedBy>
  <cp:revision>96</cp:revision>
  <cp:lastPrinted>2019-12-03T19:15:58Z</cp:lastPrinted>
  <dcterms:created xsi:type="dcterms:W3CDTF">2012-03-16T12:43:17Z</dcterms:created>
  <dcterms:modified xsi:type="dcterms:W3CDTF">2023-01-20T20:48:26Z</dcterms:modified>
</cp:coreProperties>
</file>