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6" r:id="rId1"/>
  </p:sldMasterIdLst>
  <p:notesMasterIdLst>
    <p:notesMasterId r:id="rId22"/>
  </p:notesMasterIdLst>
  <p:sldIdLst>
    <p:sldId id="256" r:id="rId2"/>
    <p:sldId id="267" r:id="rId3"/>
    <p:sldId id="302" r:id="rId4"/>
    <p:sldId id="303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30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pc="-1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pc="-1">
                <a:latin typeface="Times New Roman"/>
              </a:rPr>
              <a:t>&lt;header&gt;</a:t>
            </a:r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12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12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F27A598-CCBF-420D-8EB2-D1739C7D992A}" type="slidenum">
              <a:rPr lang="en-US" sz="1400" spc="-1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A715896-08BE-4E80-B8C5-F58B0D1892D0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Both photons and neutrinos are created in the core of stars. But while photons take 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tens of thousands of years</a:t>
            </a:r>
            <a:r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 to reach the edge of the Sun, neutrinos make the trip in just over 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two seconds</a:t>
            </a:r>
            <a:r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.</a:t>
            </a:r>
            <a:endParaRPr/>
          </a:p>
        </p:txBody>
      </p:sp>
      <p:sp>
        <p:nvSpPr>
          <p:cNvPr id="69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1F44E61-FDB5-4A25-B301-9723F08BE8B4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Mass hierarchy</a:t>
            </a:r>
            <a:endParaRPr/>
          </a:p>
          <a:p>
            <a:endParaRPr/>
          </a:p>
          <a:p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CP phase / Majorana phases</a:t>
            </a:r>
            <a:endParaRPr/>
          </a:p>
          <a:p>
            <a:endParaRPr/>
          </a:p>
          <a:p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Are there more types of neutrinos?</a:t>
            </a:r>
            <a:endParaRPr/>
          </a:p>
          <a:p>
            <a:endParaRPr/>
          </a:p>
          <a:p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Absolute scale of neutrino mass</a:t>
            </a:r>
            <a:endParaRPr/>
          </a:p>
          <a:p>
            <a:endParaRPr/>
          </a:p>
          <a:p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What kind of mass they have?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69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995F4A2-FD4D-41E1-9EC0-2E621F25D0CB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11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Mass hierarchy</a:t>
            </a:r>
            <a:endParaRPr/>
          </a:p>
          <a:p>
            <a:endParaRPr/>
          </a:p>
          <a:p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CP phase / Majorana phases</a:t>
            </a:r>
            <a:endParaRPr/>
          </a:p>
          <a:p>
            <a:endParaRPr/>
          </a:p>
          <a:p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Are there more types of neutrinos?</a:t>
            </a:r>
            <a:endParaRPr/>
          </a:p>
          <a:p>
            <a:endParaRPr/>
          </a:p>
          <a:p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Absolute scale of neutrino mass</a:t>
            </a:r>
            <a:endParaRPr/>
          </a:p>
          <a:p>
            <a:endParaRPr/>
          </a:p>
          <a:p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What kind of mass they have?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69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EF2B310-6D5F-4E9B-83BC-BECBD0EB8F7C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12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Mass hierarchy</a:t>
            </a:r>
            <a:endParaRPr/>
          </a:p>
          <a:p>
            <a:endParaRPr/>
          </a:p>
          <a:p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CP phase / Majorana phases</a:t>
            </a:r>
            <a:endParaRPr/>
          </a:p>
          <a:p>
            <a:endParaRPr/>
          </a:p>
          <a:p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Are there more types of neutrinos?</a:t>
            </a:r>
            <a:endParaRPr/>
          </a:p>
          <a:p>
            <a:endParaRPr/>
          </a:p>
          <a:p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Absolute scale of neutrino mass</a:t>
            </a:r>
            <a:endParaRPr/>
          </a:p>
          <a:p>
            <a:endParaRPr/>
          </a:p>
          <a:p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What kind of mass they have?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70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CDDA94C-4E96-4B9B-B394-446726C32680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13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en-US" sz="20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LSS – large scale structures</a:t>
            </a:r>
            <a:endParaRPr/>
          </a:p>
          <a:p>
            <a:r>
              <a:rPr lang="en-US" sz="20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BBN – big bang nucleosynthesis</a:t>
            </a:r>
            <a:endParaRPr/>
          </a:p>
        </p:txBody>
      </p:sp>
      <p:sp>
        <p:nvSpPr>
          <p:cNvPr id="70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8E372A2-F168-4856-BF9B-37346EDB60E6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en-US" sz="20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Represent a powerful probe of the dynamics of the sun, of core-collapse supernovae, accretion disks encircling supermassive black holes. </a:t>
            </a:r>
            <a:endParaRPr/>
          </a:p>
          <a:p>
            <a:endParaRPr/>
          </a:p>
          <a:p>
            <a:r>
              <a:rPr lang="en-US" sz="20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Dominate the cooling of many astrophysical objects.</a:t>
            </a:r>
            <a:endParaRPr/>
          </a:p>
        </p:txBody>
      </p:sp>
      <p:sp>
        <p:nvSpPr>
          <p:cNvPr id="70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4321A81-05AB-49A1-9995-F35D82955F18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E815F-5323-4B46-AB08-D0CD238BE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44378F-3B2B-4C18-A530-43C719F74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17BBB-D3A9-420A-A82F-B92413037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2904-A565-4930-8092-684EFAB4C08F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5791A-C599-4632-A68E-A5F8AE0A7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3627B-1CD4-4210-B902-0EF6BC63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2DFC-0247-4375-97A0-57DB14BC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F260F-E4EC-473C-92B7-E8190CC01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D7300-C85C-4C14-91E5-DE70E2158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BF1D9-9445-4E20-945C-74F16EC5B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2904-A565-4930-8092-684EFAB4C08F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23B59-3A64-4647-B4DD-FC67B708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90FE7-C02E-4E58-B201-506BA44BF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2DFC-0247-4375-97A0-57DB14BC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8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4199EA-BA0F-402F-B85D-CD203F345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7F72C9-0CB5-4A01-BD65-B8D901F99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D0C44-270D-42A5-8836-67D02AE33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2904-A565-4930-8092-684EFAB4C08F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FC232-A3AF-43AD-BCCC-41736E78A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FEAF3-B0FE-45A6-96D1-2EC6E0C5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2DFC-0247-4375-97A0-57DB14BC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05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10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62721-EFF7-4C67-A30E-E1F850B30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6C4A5-6A58-4813-8A0B-0361024D9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85E0F-BB24-4214-A4C1-2A1C98EF5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2904-A565-4930-8092-684EFAB4C08F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8B3FE-C324-476F-A1F5-D6BFC1A6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E3B45-F9C8-4E27-8E47-FBFBE7747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2DFC-0247-4375-97A0-57DB14BC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1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D195D-2FF4-453F-B9C6-07A0BB19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B7D8E-6944-4BA2-B3C0-A7834C323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95499-02BE-4BC4-8984-6CB23A16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2904-A565-4930-8092-684EFAB4C08F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DAEB1-4531-4816-AF2A-B55BB6A16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7349C-A754-48BF-9E64-EA80C5916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2DFC-0247-4375-97A0-57DB14BC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1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5C7D4-C872-4A7C-AA34-624E12A62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76A72-B76A-4845-B8B9-24740A92C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DA1CE-F644-43D7-8D0B-2CA0B4DFB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8360C-6F4E-45F0-805C-CC52EDFB5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2904-A565-4930-8092-684EFAB4C08F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2AD3F-BF79-47B0-B0BC-6B44C8962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94206-FF22-4300-88CA-65CB2568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2DFC-0247-4375-97A0-57DB14BC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5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CFB20-0D9F-4C8D-9A0E-12B6762F4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36D1E-CA91-4769-8A8B-AF9E711AB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1FCB6-88C8-4D01-9847-66C0BDB53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3A90F4-B4D3-4AB2-AE83-91B012302F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3646F-649A-4373-AA42-285917FCCA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4893D7-76E8-4E69-932B-1ABD0DC1F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2904-A565-4930-8092-684EFAB4C08F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01D2E4-6DA2-408C-887E-E8824238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594F1E-A749-4054-949C-D28E9D80D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2DFC-0247-4375-97A0-57DB14BC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9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4BD54-45EF-4C3C-B93E-4ED64F3BC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36915-0EC4-4201-BB82-6EAC1BB1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2904-A565-4930-8092-684EFAB4C08F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276ED5-0099-4AED-A440-CAB94FAF3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E5B3E-18D1-48E6-90B0-55234CB4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2DFC-0247-4375-97A0-57DB14BC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7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3DBF10-F1A6-4000-8751-5B72A1FB6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2904-A565-4930-8092-684EFAB4C08F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A2FA9-03AC-425E-9D61-29DCAFA1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77B77-E402-4C6B-8992-750C4592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2DFC-0247-4375-97A0-57DB14BC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3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A6D7F-C1B6-46BE-8E96-98CD8F074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09A9B-027B-4B10-ABEC-F17C100E5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7F985-D24E-448E-AD3C-BBFBB40F1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5F058-C387-4085-BFB4-9842621FA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2904-A565-4930-8092-684EFAB4C08F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83EDA-B437-4957-98F7-EFF851147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1CAA9-972D-4A20-9E06-E8A348DC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2DFC-0247-4375-97A0-57DB14BC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2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06101-E4B6-46FC-A909-CDF73B73A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05FFF-9BE3-401F-85D7-2A85EB75A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B396F-9CBE-4F7E-B75D-D34E22655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962BE-43FE-47C7-8D55-94E350999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2904-A565-4930-8092-684EFAB4C08F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B217D-0242-4A71-8828-93681C19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66313-120E-4CEB-B356-2C5BFC98C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2DFC-0247-4375-97A0-57DB14BC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1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81DB74-5922-40FE-A677-510B138FC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2D1C5-46B4-408D-A498-A4BC0C9D6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37A85-47D8-44EA-AFF9-815EBFAB5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2904-A565-4930-8092-684EFAB4C08F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4FA3F-7938-4633-99CD-1D36531A3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A6B4E-0821-4D0E-9E74-D693932AA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42DFC-0247-4375-97A0-57DB14BC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5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685800" y="1219320"/>
            <a:ext cx="7772040" cy="297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88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Neutrino Physics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1371600" y="5181480"/>
            <a:ext cx="6400440" cy="1447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Samuel Santana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Physics Department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University of Puerto Rico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Mayagüez, PR</a:t>
            </a:r>
            <a:endParaRPr dirty="0"/>
          </a:p>
        </p:txBody>
      </p:sp>
      <p:sp>
        <p:nvSpPr>
          <p:cNvPr id="131" name="TextShape 3"/>
          <p:cNvSpPr txBox="1"/>
          <p:nvPr/>
        </p:nvSpPr>
        <p:spPr>
          <a:xfrm>
            <a:off x="8543160" y="6356520"/>
            <a:ext cx="561600" cy="364680"/>
          </a:xfrm>
          <a:prstGeom prst="rect">
            <a:avLst/>
          </a:prstGeom>
          <a:noFill/>
          <a:ln>
            <a:noFill/>
          </a:ln>
        </p:spPr>
        <p:txBody>
          <a:bodyPr lIns="27360" rIns="45720" anchor="ctr"/>
          <a:lstStyle/>
          <a:p>
            <a:pPr>
              <a:lnSpc>
                <a:spcPct val="100000"/>
              </a:lnSpc>
            </a:pPr>
            <a:fld id="{7727FE99-2C8A-45F0-80C4-8584A6F182C1}" type="slidenum">
              <a:rPr lang="en-US" sz="120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TextShape 1"/>
          <p:cNvSpPr txBox="1"/>
          <p:nvPr/>
        </p:nvSpPr>
        <p:spPr>
          <a:xfrm>
            <a:off x="533520" y="1752480"/>
            <a:ext cx="8229240" cy="25142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sz="5400" strike="noStrike" spc="-1" dirty="0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
</a:t>
            </a:r>
            <a:r>
              <a:rPr lang="en-US" sz="8800" strike="noStrike" spc="-1" dirty="0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(some of)
what we don’t know</a:t>
            </a:r>
            <a:endParaRPr sz="8800" dirty="0"/>
          </a:p>
        </p:txBody>
      </p:sp>
      <p:sp>
        <p:nvSpPr>
          <p:cNvPr id="615" name="TextShape 2"/>
          <p:cNvSpPr txBox="1"/>
          <p:nvPr/>
        </p:nvSpPr>
        <p:spPr>
          <a:xfrm>
            <a:off x="8543160" y="6356520"/>
            <a:ext cx="561600" cy="364680"/>
          </a:xfrm>
          <a:prstGeom prst="rect">
            <a:avLst/>
          </a:prstGeom>
          <a:noFill/>
          <a:ln>
            <a:noFill/>
          </a:ln>
        </p:spPr>
        <p:txBody>
          <a:bodyPr lIns="27360" rIns="45720" anchor="ctr"/>
          <a:lstStyle/>
          <a:p>
            <a:pPr>
              <a:lnSpc>
                <a:spcPct val="100000"/>
              </a:lnSpc>
            </a:pPr>
            <a:fld id="{744BC565-23D0-44B9-BAE5-7A9B4989B3DF}" type="slidenum">
              <a:rPr lang="en-US" sz="120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TextShape 1"/>
          <p:cNvSpPr txBox="1"/>
          <p:nvPr/>
        </p:nvSpPr>
        <p:spPr>
          <a:xfrm>
            <a:off x="460440" y="-15948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ts val="2046"/>
              </a:lnSpc>
            </a:pPr>
            <a:r>
              <a:rPr lang="en-US" sz="5400" strike="noStrike" spc="-1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Mass Hierarchy</a:t>
            </a:r>
            <a:endParaRPr/>
          </a:p>
        </p:txBody>
      </p:sp>
      <p:sp>
        <p:nvSpPr>
          <p:cNvPr id="617" name="TextShape 2"/>
          <p:cNvSpPr txBox="1"/>
          <p:nvPr/>
        </p:nvSpPr>
        <p:spPr>
          <a:xfrm>
            <a:off x="8543160" y="6356520"/>
            <a:ext cx="561600" cy="364680"/>
          </a:xfrm>
          <a:prstGeom prst="rect">
            <a:avLst/>
          </a:prstGeom>
          <a:noFill/>
          <a:ln>
            <a:noFill/>
          </a:ln>
        </p:spPr>
        <p:txBody>
          <a:bodyPr lIns="27360" rIns="45720" anchor="ctr"/>
          <a:lstStyle/>
          <a:p>
            <a:pPr>
              <a:lnSpc>
                <a:spcPct val="100000"/>
              </a:lnSpc>
            </a:pPr>
            <a:fld id="{3D5CFBC8-F099-4627-8C73-1E4C0AB522D2}" type="slidenum">
              <a:rPr lang="en-US" sz="120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11</a:t>
            </a:fld>
            <a:endParaRPr/>
          </a:p>
        </p:txBody>
      </p:sp>
      <p:sp>
        <p:nvSpPr>
          <p:cNvPr id="618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19" name="Picture 5"/>
          <p:cNvPicPr/>
          <p:nvPr/>
        </p:nvPicPr>
        <p:blipFill>
          <a:blip r:embed="rId3"/>
          <a:stretch/>
        </p:blipFill>
        <p:spPr>
          <a:xfrm>
            <a:off x="474120" y="1447920"/>
            <a:ext cx="8305560" cy="4743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TextShape 1"/>
          <p:cNvSpPr txBox="1"/>
          <p:nvPr/>
        </p:nvSpPr>
        <p:spPr>
          <a:xfrm>
            <a:off x="594720" y="13680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sz="5400" strike="noStrike" spc="-1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Missing parameters</a:t>
            </a:r>
            <a:endParaRPr/>
          </a:p>
        </p:txBody>
      </p:sp>
      <p:sp>
        <p:nvSpPr>
          <p:cNvPr id="621" name="TextShape 2"/>
          <p:cNvSpPr txBox="1"/>
          <p:nvPr/>
        </p:nvSpPr>
        <p:spPr>
          <a:xfrm>
            <a:off x="8543160" y="6356520"/>
            <a:ext cx="561600" cy="364680"/>
          </a:xfrm>
          <a:prstGeom prst="rect">
            <a:avLst/>
          </a:prstGeom>
          <a:noFill/>
          <a:ln>
            <a:noFill/>
          </a:ln>
        </p:spPr>
        <p:txBody>
          <a:bodyPr lIns="27360" rIns="45720" anchor="ctr"/>
          <a:lstStyle/>
          <a:p>
            <a:pPr>
              <a:lnSpc>
                <a:spcPct val="100000"/>
              </a:lnSpc>
            </a:pPr>
            <a:fld id="{F757E4AE-DC92-440D-8AAC-6F75839238DD}" type="slidenum">
              <a:rPr lang="en-US" sz="120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12</a:t>
            </a:fld>
            <a:endParaRPr/>
          </a:p>
        </p:txBody>
      </p:sp>
      <p:pic>
        <p:nvPicPr>
          <p:cNvPr id="622" name="Picture 2"/>
          <p:cNvPicPr/>
          <p:nvPr/>
        </p:nvPicPr>
        <p:blipFill>
          <a:blip r:embed="rId3"/>
          <a:stretch/>
        </p:blipFill>
        <p:spPr>
          <a:xfrm>
            <a:off x="457200" y="2581200"/>
            <a:ext cx="8115120" cy="290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TextShape 1"/>
          <p:cNvSpPr txBox="1"/>
          <p:nvPr/>
        </p:nvSpPr>
        <p:spPr>
          <a:xfrm>
            <a:off x="594720" y="230492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sz="5400" strike="noStrike" spc="-1" dirty="0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Are there more neutrinos?</a:t>
            </a:r>
            <a:endParaRPr dirty="0"/>
          </a:p>
        </p:txBody>
      </p:sp>
      <p:sp>
        <p:nvSpPr>
          <p:cNvPr id="624" name="TextShape 2"/>
          <p:cNvSpPr txBox="1"/>
          <p:nvPr/>
        </p:nvSpPr>
        <p:spPr>
          <a:xfrm>
            <a:off x="8543160" y="6356520"/>
            <a:ext cx="561600" cy="364680"/>
          </a:xfrm>
          <a:prstGeom prst="rect">
            <a:avLst/>
          </a:prstGeom>
          <a:noFill/>
          <a:ln>
            <a:noFill/>
          </a:ln>
        </p:spPr>
        <p:txBody>
          <a:bodyPr lIns="27360" rIns="45720" anchor="ctr"/>
          <a:lstStyle/>
          <a:p>
            <a:pPr>
              <a:lnSpc>
                <a:spcPct val="100000"/>
              </a:lnSpc>
            </a:pPr>
            <a:fld id="{EC4AA88F-F1F8-488C-86DB-1E4D5AF2A2E7}" type="slidenum">
              <a:rPr lang="en-US" sz="120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13</a:t>
            </a:fld>
            <a:endParaRPr/>
          </a:p>
        </p:txBody>
      </p:sp>
      <p:pic>
        <p:nvPicPr>
          <p:cNvPr id="625" name="Picture 2"/>
          <p:cNvPicPr/>
          <p:nvPr/>
        </p:nvPicPr>
        <p:blipFill>
          <a:blip r:embed="rId3"/>
          <a:stretch/>
        </p:blipFill>
        <p:spPr>
          <a:xfrm>
            <a:off x="892430" y="1690577"/>
            <a:ext cx="7156415" cy="466594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Picture 2"/>
          <p:cNvPicPr/>
          <p:nvPr/>
        </p:nvPicPr>
        <p:blipFill>
          <a:blip r:embed="rId2"/>
          <a:stretch/>
        </p:blipFill>
        <p:spPr>
          <a:xfrm>
            <a:off x="2207880" y="2209680"/>
            <a:ext cx="4509720" cy="4190760"/>
          </a:xfrm>
          <a:prstGeom prst="rect">
            <a:avLst/>
          </a:prstGeom>
          <a:ln>
            <a:noFill/>
          </a:ln>
        </p:spPr>
      </p:pic>
      <p:sp>
        <p:nvSpPr>
          <p:cNvPr id="627" name="TextShape 1"/>
          <p:cNvSpPr txBox="1"/>
          <p:nvPr/>
        </p:nvSpPr>
        <p:spPr>
          <a:xfrm>
            <a:off x="457380" y="308344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sz="5400" strike="noStrike" spc="-1" dirty="0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What kind of mass do they have?</a:t>
            </a:r>
            <a:endParaRPr dirty="0"/>
          </a:p>
        </p:txBody>
      </p:sp>
      <p:sp>
        <p:nvSpPr>
          <p:cNvPr id="628" name="TextShape 2"/>
          <p:cNvSpPr txBox="1"/>
          <p:nvPr/>
        </p:nvSpPr>
        <p:spPr>
          <a:xfrm>
            <a:off x="8543160" y="6356520"/>
            <a:ext cx="561600" cy="364680"/>
          </a:xfrm>
          <a:prstGeom prst="rect">
            <a:avLst/>
          </a:prstGeom>
          <a:noFill/>
          <a:ln>
            <a:noFill/>
          </a:ln>
        </p:spPr>
        <p:txBody>
          <a:bodyPr lIns="27360" rIns="45720" anchor="ctr"/>
          <a:lstStyle/>
          <a:p>
            <a:pPr>
              <a:lnSpc>
                <a:spcPct val="100000"/>
              </a:lnSpc>
            </a:pPr>
            <a:fld id="{E7F94558-1DD7-4969-B28D-8A477BBAADCE}" type="slidenum">
              <a:rPr lang="en-US" sz="120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TextShape 1"/>
          <p:cNvSpPr txBox="1"/>
          <p:nvPr/>
        </p:nvSpPr>
        <p:spPr>
          <a:xfrm>
            <a:off x="457200" y="26668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sz="8800" strike="noStrike" spc="-1" dirty="0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Why are neutrinos important?</a:t>
            </a:r>
            <a:endParaRPr sz="8800" dirty="0"/>
          </a:p>
        </p:txBody>
      </p:sp>
      <p:sp>
        <p:nvSpPr>
          <p:cNvPr id="630" name="TextShape 2"/>
          <p:cNvSpPr txBox="1"/>
          <p:nvPr/>
        </p:nvSpPr>
        <p:spPr>
          <a:xfrm>
            <a:off x="8543160" y="6356520"/>
            <a:ext cx="561600" cy="364680"/>
          </a:xfrm>
          <a:prstGeom prst="rect">
            <a:avLst/>
          </a:prstGeom>
          <a:noFill/>
          <a:ln>
            <a:noFill/>
          </a:ln>
        </p:spPr>
        <p:txBody>
          <a:bodyPr lIns="27360" rIns="45720" anchor="ctr"/>
          <a:lstStyle/>
          <a:p>
            <a:pPr>
              <a:lnSpc>
                <a:spcPct val="100000"/>
              </a:lnSpc>
            </a:pPr>
            <a:fld id="{110F205E-1ACD-46A8-8756-9D0FE7952C1E}" type="slidenum">
              <a:rPr lang="en-US" sz="120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TextShape 1"/>
          <p:cNvSpPr txBox="1"/>
          <p:nvPr/>
        </p:nvSpPr>
        <p:spPr>
          <a:xfrm>
            <a:off x="457200" y="380880"/>
            <a:ext cx="8229240" cy="2209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sz="4000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Could be responsible for the origin of Baryon asymmetry in the universe.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2" name="TextShape 2"/>
          <p:cNvSpPr txBox="1"/>
          <p:nvPr/>
        </p:nvSpPr>
        <p:spPr>
          <a:xfrm>
            <a:off x="8543160" y="6356520"/>
            <a:ext cx="561600" cy="364680"/>
          </a:xfrm>
          <a:prstGeom prst="rect">
            <a:avLst/>
          </a:prstGeom>
          <a:noFill/>
          <a:ln>
            <a:noFill/>
          </a:ln>
        </p:spPr>
        <p:txBody>
          <a:bodyPr lIns="27360" rIns="45720" anchor="ctr"/>
          <a:lstStyle/>
          <a:p>
            <a:pPr>
              <a:lnSpc>
                <a:spcPct val="100000"/>
              </a:lnSpc>
            </a:pPr>
            <a:fld id="{805C8C99-5EC7-44D7-BBE9-9BDCFEE67A27}" type="slidenum">
              <a:rPr lang="en-US" sz="120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16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93AF11-0F08-4E32-B895-928CB2A65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28" y="2345900"/>
            <a:ext cx="7344392" cy="4131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TextShape 1"/>
          <p:cNvSpPr txBox="1"/>
          <p:nvPr/>
        </p:nvSpPr>
        <p:spPr>
          <a:xfrm>
            <a:off x="457200" y="4191120"/>
            <a:ext cx="8229240" cy="21790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Font typeface="Arial"/>
              <a:buChar char="•"/>
            </a:pPr>
            <a:r>
              <a:rPr lang="en-US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Enter in the determination of </a:t>
            </a:r>
            <a:endParaRPr sz="2400" dirty="0"/>
          </a:p>
          <a:p>
            <a:pPr marL="743040" lvl="1" indent="-285480">
              <a:lnSpc>
                <a:spcPct val="100000"/>
              </a:lnSpc>
              <a:buFont typeface="Courier New"/>
              <a:buChar char="o"/>
            </a:pP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the spectrum of the CMB</a:t>
            </a:r>
            <a:endParaRPr sz="2400" dirty="0"/>
          </a:p>
          <a:p>
            <a:pPr marL="743040" lvl="1" indent="-285480">
              <a:lnSpc>
                <a:spcPct val="100000"/>
              </a:lnSpc>
              <a:buFont typeface="Courier New"/>
              <a:buChar char="o"/>
            </a:pP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the LSS in the universe</a:t>
            </a:r>
            <a:endParaRPr sz="2400" dirty="0"/>
          </a:p>
          <a:p>
            <a:pPr marL="743040" lvl="1" indent="-285480">
              <a:lnSpc>
                <a:spcPct val="100000"/>
              </a:lnSpc>
              <a:buFont typeface="Courier New"/>
              <a:buChar char="o"/>
            </a:pP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the delicate chemical equilibriums determining the light element abundances during BBN</a:t>
            </a:r>
            <a:endParaRPr sz="2400" dirty="0"/>
          </a:p>
          <a:p>
            <a:endParaRPr sz="2400" dirty="0"/>
          </a:p>
          <a:p>
            <a:pPr>
              <a:lnSpc>
                <a:spcPct val="100000"/>
              </a:lnSpc>
            </a:pPr>
            <a:endParaRPr sz="2400" dirty="0"/>
          </a:p>
        </p:txBody>
      </p:sp>
      <p:sp>
        <p:nvSpPr>
          <p:cNvPr id="635" name="TextShape 2"/>
          <p:cNvSpPr txBox="1"/>
          <p:nvPr/>
        </p:nvSpPr>
        <p:spPr>
          <a:xfrm>
            <a:off x="8543160" y="6356520"/>
            <a:ext cx="561600" cy="364680"/>
          </a:xfrm>
          <a:prstGeom prst="rect">
            <a:avLst/>
          </a:prstGeom>
          <a:noFill/>
          <a:ln>
            <a:noFill/>
          </a:ln>
        </p:spPr>
        <p:txBody>
          <a:bodyPr lIns="27360" rIns="45720" anchor="ctr"/>
          <a:lstStyle/>
          <a:p>
            <a:pPr>
              <a:lnSpc>
                <a:spcPct val="100000"/>
              </a:lnSpc>
            </a:pPr>
            <a:fld id="{FF8B4D2F-D782-4712-B954-5F6AD3758BB9}" type="slidenum">
              <a:rPr lang="en-US" sz="120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17</a:t>
            </a:fld>
            <a:endParaRPr/>
          </a:p>
        </p:txBody>
      </p:sp>
      <p:pic>
        <p:nvPicPr>
          <p:cNvPr id="636" name="Picture 2"/>
          <p:cNvPicPr/>
          <p:nvPr/>
        </p:nvPicPr>
        <p:blipFill>
          <a:blip r:embed="rId2"/>
          <a:stretch/>
        </p:blipFill>
        <p:spPr>
          <a:xfrm>
            <a:off x="1295280" y="228600"/>
            <a:ext cx="6705360" cy="335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TextShape 1"/>
          <p:cNvSpPr txBox="1"/>
          <p:nvPr/>
        </p:nvSpPr>
        <p:spPr>
          <a:xfrm>
            <a:off x="6363360" y="6356520"/>
            <a:ext cx="2085480" cy="364680"/>
          </a:xfrm>
          <a:prstGeom prst="rect">
            <a:avLst/>
          </a:prstGeom>
          <a:noFill/>
          <a:ln>
            <a:noFill/>
          </a:ln>
        </p:spPr>
        <p:txBody>
          <a:bodyPr rIns="45720" anchor="ctr"/>
          <a:lstStyle/>
          <a:p>
            <a:pPr algn="r">
              <a:lnSpc>
                <a:spcPct val="100000"/>
              </a:lnSpc>
            </a:pPr>
            <a:r>
              <a:rPr lang="en-US" sz="120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11:25:26 PM</a:t>
            </a:r>
            <a:endParaRPr/>
          </a:p>
        </p:txBody>
      </p:sp>
      <p:sp>
        <p:nvSpPr>
          <p:cNvPr id="638" name="TextShape 2"/>
          <p:cNvSpPr txBox="1"/>
          <p:nvPr/>
        </p:nvSpPr>
        <p:spPr>
          <a:xfrm>
            <a:off x="8543160" y="6356520"/>
            <a:ext cx="561600" cy="364680"/>
          </a:xfrm>
          <a:prstGeom prst="rect">
            <a:avLst/>
          </a:prstGeom>
          <a:noFill/>
          <a:ln>
            <a:noFill/>
          </a:ln>
        </p:spPr>
        <p:txBody>
          <a:bodyPr lIns="27360" rIns="45720" anchor="ctr"/>
          <a:lstStyle/>
          <a:p>
            <a:pPr>
              <a:lnSpc>
                <a:spcPct val="100000"/>
              </a:lnSpc>
            </a:pPr>
            <a:fld id="{CFB0674D-7DA0-4327-B471-7AF1BB6F7518}" type="slidenum">
              <a:rPr lang="en-US" sz="120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18</a:t>
            </a:fld>
            <a:endParaRPr/>
          </a:p>
        </p:txBody>
      </p:sp>
      <p:pic>
        <p:nvPicPr>
          <p:cNvPr id="639" name="Picture 4"/>
          <p:cNvPicPr/>
          <p:nvPr/>
        </p:nvPicPr>
        <p:blipFill>
          <a:blip r:embed="rId3"/>
          <a:stretch/>
        </p:blipFill>
        <p:spPr>
          <a:xfrm>
            <a:off x="0" y="0"/>
            <a:ext cx="4444560" cy="3352320"/>
          </a:xfrm>
          <a:prstGeom prst="rect">
            <a:avLst/>
          </a:prstGeom>
          <a:ln>
            <a:noFill/>
          </a:ln>
        </p:spPr>
      </p:pic>
      <p:pic>
        <p:nvPicPr>
          <p:cNvPr id="640" name="Picture 6"/>
          <p:cNvPicPr/>
          <p:nvPr/>
        </p:nvPicPr>
        <p:blipFill>
          <a:blip r:embed="rId4"/>
          <a:stretch/>
        </p:blipFill>
        <p:spPr>
          <a:xfrm>
            <a:off x="5350680" y="3260880"/>
            <a:ext cx="3792960" cy="3596760"/>
          </a:xfrm>
          <a:prstGeom prst="rect">
            <a:avLst/>
          </a:prstGeom>
          <a:ln>
            <a:noFill/>
          </a:ln>
        </p:spPr>
      </p:pic>
      <p:pic>
        <p:nvPicPr>
          <p:cNvPr id="641" name="Picture 8"/>
          <p:cNvPicPr/>
          <p:nvPr/>
        </p:nvPicPr>
        <p:blipFill>
          <a:blip r:embed="rId5"/>
          <a:stretch/>
        </p:blipFill>
        <p:spPr>
          <a:xfrm>
            <a:off x="0" y="3352680"/>
            <a:ext cx="5350320" cy="3504960"/>
          </a:xfrm>
          <a:prstGeom prst="rect">
            <a:avLst/>
          </a:prstGeom>
          <a:ln>
            <a:noFill/>
          </a:ln>
        </p:spPr>
      </p:pic>
      <p:sp>
        <p:nvSpPr>
          <p:cNvPr id="642" name="CustomShape 3"/>
          <p:cNvSpPr/>
          <p:nvPr/>
        </p:nvSpPr>
        <p:spPr>
          <a:xfrm>
            <a:off x="4724280" y="76320"/>
            <a:ext cx="4038120" cy="265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They represent a powerful probe of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the dynamics of stars, supernova collapse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and accretion disks encircling supermassive black holes.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TextShape 1"/>
          <p:cNvSpPr txBox="1"/>
          <p:nvPr/>
        </p:nvSpPr>
        <p:spPr>
          <a:xfrm>
            <a:off x="457200" y="595422"/>
            <a:ext cx="8229240" cy="565273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Font typeface="Arial"/>
              <a:buChar char="•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Play an important role in many particle physics models and phenomenology.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 marL="343080" indent="-342720">
              <a:lnSpc>
                <a:spcPct val="100000"/>
              </a:lnSpc>
              <a:buFont typeface="Arial"/>
              <a:buChar char="•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May allow indirect access to energy scales otherwise largely out of the reach of particle accelerators.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 marL="343080" indent="-342720">
              <a:lnSpc>
                <a:spcPct val="100000"/>
              </a:lnSpc>
              <a:buFont typeface="Arial"/>
              <a:buChar char="•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Are important ingredients of GUTs, flavor models, lepton flavor violation, etc.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 marL="343080" indent="-342720">
              <a:lnSpc>
                <a:spcPct val="100000"/>
              </a:lnSpc>
              <a:buFont typeface="Arial"/>
              <a:buChar char="•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Sterile neutrinos are good dark matter candidates!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</p:txBody>
      </p:sp>
      <p:sp>
        <p:nvSpPr>
          <p:cNvPr id="644" name="TextShape 2"/>
          <p:cNvSpPr txBox="1"/>
          <p:nvPr/>
        </p:nvSpPr>
        <p:spPr>
          <a:xfrm>
            <a:off x="8543160" y="6356520"/>
            <a:ext cx="561600" cy="364680"/>
          </a:xfrm>
          <a:prstGeom prst="rect">
            <a:avLst/>
          </a:prstGeom>
          <a:noFill/>
          <a:ln>
            <a:noFill/>
          </a:ln>
        </p:spPr>
        <p:txBody>
          <a:bodyPr lIns="27360" rIns="45720" anchor="ctr"/>
          <a:lstStyle/>
          <a:p>
            <a:pPr>
              <a:lnSpc>
                <a:spcPct val="100000"/>
              </a:lnSpc>
            </a:pPr>
            <a:fld id="{46A2E38E-D9E7-4C7E-B651-F653D4A7A894}" type="slidenum">
              <a:rPr lang="en-US" sz="120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19</a:t>
            </a:fld>
            <a:endParaRPr/>
          </a:p>
        </p:txBody>
      </p:sp>
      <p:sp>
        <p:nvSpPr>
          <p:cNvPr id="645" name="TextShape 3"/>
          <p:cNvSpPr txBox="1"/>
          <p:nvPr/>
        </p:nvSpPr>
        <p:spPr>
          <a:xfrm>
            <a:off x="6363360" y="6356520"/>
            <a:ext cx="2085480" cy="364680"/>
          </a:xfrm>
          <a:prstGeom prst="rect">
            <a:avLst/>
          </a:prstGeom>
          <a:noFill/>
          <a:ln>
            <a:noFill/>
          </a:ln>
        </p:spPr>
        <p:txBody>
          <a:bodyPr rIns="45720" anchor="ctr"/>
          <a:lstStyle/>
          <a:p>
            <a:pPr algn="r">
              <a:lnSpc>
                <a:spcPct val="100000"/>
              </a:lnSpc>
            </a:pPr>
            <a:r>
              <a:rPr lang="en-US" sz="120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11:25:26 PM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Picture 2"/>
          <p:cNvPicPr/>
          <p:nvPr/>
        </p:nvPicPr>
        <p:blipFill>
          <a:blip r:embed="rId2"/>
          <a:stretch/>
        </p:blipFill>
        <p:spPr>
          <a:xfrm>
            <a:off x="1386360" y="1600200"/>
            <a:ext cx="6019560" cy="4562280"/>
          </a:xfrm>
          <a:prstGeom prst="rect">
            <a:avLst/>
          </a:prstGeom>
          <a:ln>
            <a:noFill/>
          </a:ln>
        </p:spPr>
      </p:pic>
      <p:sp>
        <p:nvSpPr>
          <p:cNvPr id="586" name="TextShape 1"/>
          <p:cNvSpPr txBox="1"/>
          <p:nvPr/>
        </p:nvSpPr>
        <p:spPr>
          <a:xfrm>
            <a:off x="8543160" y="6356520"/>
            <a:ext cx="561600" cy="364680"/>
          </a:xfrm>
          <a:prstGeom prst="rect">
            <a:avLst/>
          </a:prstGeom>
          <a:noFill/>
          <a:ln>
            <a:noFill/>
          </a:ln>
        </p:spPr>
        <p:txBody>
          <a:bodyPr lIns="27360" rIns="45720" anchor="ctr"/>
          <a:lstStyle/>
          <a:p>
            <a:pPr>
              <a:lnSpc>
                <a:spcPct val="100000"/>
              </a:lnSpc>
            </a:pPr>
            <a:fld id="{827C5770-DEE9-4C39-9C82-45A6722F216A}" type="slidenum">
              <a:rPr lang="en-US" sz="120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</a:t>
            </a:fld>
            <a:endParaRPr/>
          </a:p>
        </p:txBody>
      </p:sp>
      <p:sp>
        <p:nvSpPr>
          <p:cNvPr id="587" name="CustomShape 2"/>
          <p:cNvSpPr/>
          <p:nvPr/>
        </p:nvSpPr>
        <p:spPr>
          <a:xfrm>
            <a:off x="1183680" y="483120"/>
            <a:ext cx="64249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54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The Standard Model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TextShape 1"/>
          <p:cNvSpPr txBox="1"/>
          <p:nvPr/>
        </p:nvSpPr>
        <p:spPr>
          <a:xfrm>
            <a:off x="533520" y="30481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sz="5400" strike="noStrike" spc="-1" dirty="0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Thank you for your attention</a:t>
            </a:r>
            <a:endParaRPr dirty="0"/>
          </a:p>
        </p:txBody>
      </p:sp>
      <p:sp>
        <p:nvSpPr>
          <p:cNvPr id="691" name="TextShape 2"/>
          <p:cNvSpPr txBox="1"/>
          <p:nvPr/>
        </p:nvSpPr>
        <p:spPr>
          <a:xfrm>
            <a:off x="8543160" y="6356520"/>
            <a:ext cx="561600" cy="364680"/>
          </a:xfrm>
          <a:prstGeom prst="rect">
            <a:avLst/>
          </a:prstGeom>
          <a:noFill/>
          <a:ln>
            <a:noFill/>
          </a:ln>
        </p:spPr>
        <p:txBody>
          <a:bodyPr lIns="27360" rIns="45720" anchor="ctr"/>
          <a:lstStyle/>
          <a:p>
            <a:pPr>
              <a:lnSpc>
                <a:spcPct val="100000"/>
              </a:lnSpc>
            </a:pPr>
            <a:fld id="{4B92267D-D1A1-4BF2-A946-1881B2FADB1F}" type="slidenum">
              <a:rPr lang="en-US" sz="120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74AC44-1BB9-42C6-AB6C-C68A4DCD4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These are not “classical particles”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D4F11-E1B7-4780-BDA3-764AED08B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sz="1900"/>
              <a:t>These particles obey the Principles of Special Relativity</a:t>
            </a:r>
          </a:p>
          <a:p>
            <a:pPr marL="0" indent="0">
              <a:buNone/>
            </a:pPr>
            <a:endParaRPr lang="en-US" sz="1900"/>
          </a:p>
          <a:p>
            <a:pPr lvl="1"/>
            <a:r>
              <a:rPr lang="en-US" sz="1900"/>
              <a:t>The laws of Physics are the same in all inertial reference frames.</a:t>
            </a:r>
          </a:p>
          <a:p>
            <a:pPr lvl="1"/>
            <a:r>
              <a:rPr lang="en-US" sz="1900"/>
              <a:t>The speed of light is the same in all inertial frames.</a:t>
            </a:r>
          </a:p>
          <a:p>
            <a:pPr lvl="1"/>
            <a:endParaRPr lang="en-US" sz="1900"/>
          </a:p>
          <a:p>
            <a:r>
              <a:rPr lang="en-US" sz="1900"/>
              <a:t>These particles obey the laws of Quantum Mechanics</a:t>
            </a:r>
          </a:p>
          <a:p>
            <a:endParaRPr lang="en-US" sz="1900"/>
          </a:p>
          <a:p>
            <a:pPr lvl="1"/>
            <a:r>
              <a:rPr lang="en-US" sz="1900"/>
              <a:t>The Heisenberg Uncertainty Principle.</a:t>
            </a:r>
          </a:p>
          <a:p>
            <a:pPr lvl="1"/>
            <a:r>
              <a:rPr lang="en-US" sz="1900"/>
              <a:t>Probabilistic nature, subjective properties.</a:t>
            </a:r>
          </a:p>
          <a:p>
            <a:pPr lvl="1"/>
            <a:r>
              <a:rPr lang="en-US" sz="1900"/>
              <a:t>Described by a wavefunction.</a:t>
            </a:r>
          </a:p>
        </p:txBody>
      </p:sp>
    </p:spTree>
    <p:extLst>
      <p:ext uri="{BB962C8B-B14F-4D97-AF65-F5344CB8AC3E}">
        <p14:creationId xmlns:p14="http://schemas.microsoft.com/office/powerpoint/2010/main" val="1404383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86050-5B66-41DE-B7FA-3F16A68CB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03437"/>
            <a:ext cx="7886700" cy="1325563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chemeClr val="accent5">
                    <a:lumMod val="75000"/>
                  </a:schemeClr>
                </a:solidFill>
              </a:rPr>
              <a:t>Some things we know about neutrinos</a:t>
            </a:r>
          </a:p>
        </p:txBody>
      </p:sp>
    </p:spTree>
    <p:extLst>
      <p:ext uri="{BB962C8B-B14F-4D97-AF65-F5344CB8AC3E}">
        <p14:creationId xmlns:p14="http://schemas.microsoft.com/office/powerpoint/2010/main" val="3038523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TextShape 1"/>
          <p:cNvSpPr txBox="1"/>
          <p:nvPr/>
        </p:nvSpPr>
        <p:spPr>
          <a:xfrm>
            <a:off x="486696" y="629266"/>
            <a:ext cx="2738601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There are three types of neutrinos</a:t>
            </a:r>
            <a:endParaRPr lang="en-US" sz="37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93" name="TextShape 2"/>
          <p:cNvSpPr txBox="1"/>
          <p:nvPr/>
        </p:nvSpPr>
        <p:spPr>
          <a:xfrm>
            <a:off x="486698" y="2438400"/>
            <a:ext cx="2738599" cy="3785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308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strike="noStrike" spc="-1" dirty="0">
                <a:uFill>
                  <a:solidFill>
                    <a:srgbClr val="FFFFFF"/>
                  </a:solidFill>
                </a:uFill>
              </a:rPr>
              <a:t>Electron neutrinos</a:t>
            </a:r>
            <a:endParaRPr lang="en-US" sz="3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308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strike="noStrike" spc="-1" dirty="0">
                <a:uFill>
                  <a:solidFill>
                    <a:srgbClr val="FFFFFF"/>
                  </a:solidFill>
                </a:uFill>
              </a:rPr>
              <a:t>Muon neutrinos</a:t>
            </a:r>
            <a:endParaRPr lang="en-US" sz="3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308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strike="noStrike" spc="-1" dirty="0">
                <a:uFill>
                  <a:solidFill>
                    <a:srgbClr val="FFFFFF"/>
                  </a:solidFill>
                </a:uFill>
              </a:rPr>
              <a:t>Tau neutrinos</a:t>
            </a:r>
            <a:endParaRPr lang="en-US" sz="3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595" name="Picture 2"/>
          <p:cNvPicPr/>
          <p:nvPr/>
        </p:nvPicPr>
        <p:blipFill rotWithShape="1">
          <a:blip r:embed="rId2"/>
          <a:srcRect l="5457" r="14216" b="1"/>
          <a:stretch/>
        </p:blipFill>
        <p:spPr>
          <a:xfrm>
            <a:off x="3479292" y="10"/>
            <a:ext cx="5664708" cy="6857990"/>
          </a:xfrm>
          <a:prstGeom prst="rect">
            <a:avLst/>
          </a:prstGeom>
          <a:effectLst/>
        </p:spPr>
      </p:pic>
      <p:sp>
        <p:nvSpPr>
          <p:cNvPr id="594" name="TextShape 3"/>
          <p:cNvSpPr txBox="1"/>
          <p:nvPr/>
        </p:nvSpPr>
        <p:spPr>
          <a:xfrm>
            <a:off x="8543160" y="6356520"/>
            <a:ext cx="561600" cy="364680"/>
          </a:xfrm>
          <a:prstGeom prst="rect">
            <a:avLst/>
          </a:prstGeom>
          <a:noFill/>
          <a:ln>
            <a:noFill/>
          </a:ln>
        </p:spPr>
        <p:txBody>
          <a:bodyPr lIns="27360" rIns="45720" anchor="ctr"/>
          <a:lstStyle/>
          <a:p>
            <a:pPr>
              <a:lnSpc>
                <a:spcPct val="100000"/>
              </a:lnSpc>
              <a:spcAft>
                <a:spcPts val="600"/>
              </a:spcAft>
            </a:pPr>
            <a:fld id="{81AFCF9E-633D-4EFD-9E09-E8FB7C66C252}" type="slidenum">
              <a:rPr lang="en-US" sz="1200" strike="noStrike" spc="-1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pPr>
                <a:lnSpc>
                  <a:spcPct val="100000"/>
                </a:lnSpc>
                <a:spcAft>
                  <a:spcPts val="60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TextShape 1"/>
          <p:cNvSpPr txBox="1"/>
          <p:nvPr/>
        </p:nvSpPr>
        <p:spPr>
          <a:xfrm>
            <a:off x="76320" y="380880"/>
            <a:ext cx="8915040" cy="9903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ts val="2046"/>
              </a:lnSpc>
            </a:pPr>
            <a:r>
              <a:rPr lang="en-US" sz="4400" strike="noStrike" spc="-1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They come from different sources</a:t>
            </a:r>
            <a:endParaRPr/>
          </a:p>
        </p:txBody>
      </p:sp>
      <p:sp>
        <p:nvSpPr>
          <p:cNvPr id="597" name="TextShape 2"/>
          <p:cNvSpPr txBox="1"/>
          <p:nvPr/>
        </p:nvSpPr>
        <p:spPr>
          <a:xfrm>
            <a:off x="8543160" y="6356520"/>
            <a:ext cx="561600" cy="364680"/>
          </a:xfrm>
          <a:prstGeom prst="rect">
            <a:avLst/>
          </a:prstGeom>
          <a:noFill/>
          <a:ln>
            <a:noFill/>
          </a:ln>
        </p:spPr>
        <p:txBody>
          <a:bodyPr lIns="27360" rIns="45720" anchor="ctr"/>
          <a:lstStyle/>
          <a:p>
            <a:pPr>
              <a:lnSpc>
                <a:spcPct val="100000"/>
              </a:lnSpc>
            </a:pPr>
            <a:fld id="{6F5AED5D-6724-4575-9862-F1D33B11ABA7}" type="slidenum">
              <a:rPr lang="en-US" sz="120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6</a:t>
            </a:fld>
            <a:endParaRPr/>
          </a:p>
        </p:txBody>
      </p:sp>
      <p:pic>
        <p:nvPicPr>
          <p:cNvPr id="598" name="Picture 2"/>
          <p:cNvPicPr/>
          <p:nvPr/>
        </p:nvPicPr>
        <p:blipFill>
          <a:blip r:embed="rId2"/>
          <a:stretch/>
        </p:blipFill>
        <p:spPr>
          <a:xfrm>
            <a:off x="762120" y="1447920"/>
            <a:ext cx="7391160" cy="493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ts val="2046"/>
              </a:lnSpc>
            </a:pPr>
            <a:r>
              <a:rPr lang="en-US" sz="5400" strike="noStrike" spc="-1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They are everywhere. </a:t>
            </a:r>
            <a:endParaRPr/>
          </a:p>
        </p:txBody>
      </p:sp>
      <p:sp>
        <p:nvSpPr>
          <p:cNvPr id="600" name="TextShape 2"/>
          <p:cNvSpPr txBox="1"/>
          <p:nvPr/>
        </p:nvSpPr>
        <p:spPr>
          <a:xfrm>
            <a:off x="685800" y="2209680"/>
            <a:ext cx="7848360" cy="1676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Font typeface="Arial"/>
              <a:buChar char="•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about </a:t>
            </a:r>
            <a:r>
              <a:rPr lang="en-US" sz="24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65 billion neutrinos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are passing through just one square centimeter of area on earth, </a:t>
            </a:r>
            <a:r>
              <a:rPr lang="en-US" sz="24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every second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.</a:t>
            </a:r>
            <a:endParaRPr dirty="0"/>
          </a:p>
        </p:txBody>
      </p:sp>
      <p:pic>
        <p:nvPicPr>
          <p:cNvPr id="601" name="Picture 2"/>
          <p:cNvPicPr/>
          <p:nvPr/>
        </p:nvPicPr>
        <p:blipFill>
          <a:blip r:embed="rId3"/>
          <a:stretch/>
        </p:blipFill>
        <p:spPr>
          <a:xfrm>
            <a:off x="2562840" y="3581280"/>
            <a:ext cx="4447080" cy="3031920"/>
          </a:xfrm>
          <a:prstGeom prst="rect">
            <a:avLst/>
          </a:prstGeom>
          <a:ln>
            <a:noFill/>
          </a:ln>
        </p:spPr>
      </p:pic>
      <p:sp>
        <p:nvSpPr>
          <p:cNvPr id="602" name="CustomShape 3"/>
          <p:cNvSpPr/>
          <p:nvPr/>
        </p:nvSpPr>
        <p:spPr>
          <a:xfrm>
            <a:off x="2133720" y="6095880"/>
            <a:ext cx="4876560" cy="517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3" name="TextShape 4"/>
          <p:cNvSpPr txBox="1"/>
          <p:nvPr/>
        </p:nvSpPr>
        <p:spPr>
          <a:xfrm>
            <a:off x="8543160" y="6356520"/>
            <a:ext cx="561600" cy="364680"/>
          </a:xfrm>
          <a:prstGeom prst="rect">
            <a:avLst/>
          </a:prstGeom>
          <a:noFill/>
          <a:ln>
            <a:noFill/>
          </a:ln>
        </p:spPr>
        <p:txBody>
          <a:bodyPr lIns="27360" rIns="45720" anchor="ctr"/>
          <a:lstStyle/>
          <a:p>
            <a:pPr>
              <a:lnSpc>
                <a:spcPct val="100000"/>
              </a:lnSpc>
            </a:pPr>
            <a:fld id="{38E0BA09-477F-483B-AA89-ACF204012E19}" type="slidenum">
              <a:rPr lang="en-US" sz="120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7</a:t>
            </a:fld>
            <a:endParaRPr/>
          </a:p>
        </p:txBody>
      </p:sp>
      <p:sp>
        <p:nvSpPr>
          <p:cNvPr id="604" name="TextShape 5"/>
          <p:cNvSpPr txBox="1"/>
          <p:nvPr/>
        </p:nvSpPr>
        <p:spPr>
          <a:xfrm>
            <a:off x="6363360" y="6356520"/>
            <a:ext cx="2085480" cy="364680"/>
          </a:xfrm>
          <a:prstGeom prst="rect">
            <a:avLst/>
          </a:prstGeom>
          <a:noFill/>
          <a:ln>
            <a:noFill/>
          </a:ln>
        </p:spPr>
        <p:txBody>
          <a:bodyPr rIns="45720" anchor="ctr"/>
          <a:lstStyle/>
          <a:p>
            <a:pPr algn="r">
              <a:lnSpc>
                <a:spcPct val="100000"/>
              </a:lnSpc>
            </a:pPr>
            <a:r>
              <a:rPr lang="en-US" sz="120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11:25:26 PM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TextShape 1"/>
          <p:cNvSpPr txBox="1"/>
          <p:nvPr/>
        </p:nvSpPr>
        <p:spPr>
          <a:xfrm>
            <a:off x="457200" y="30492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sz="5400" strike="noStrike" spc="-1" dirty="0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neutrinos are </a:t>
            </a:r>
            <a:r>
              <a:rPr lang="en-US" sz="5400" b="1" strike="noStrike" spc="-1" dirty="0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very</a:t>
            </a:r>
            <a:r>
              <a:rPr lang="en-US" sz="5400" strike="noStrike" spc="-1" dirty="0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 weakly interacting</a:t>
            </a:r>
            <a:endParaRPr dirty="0"/>
          </a:p>
        </p:txBody>
      </p:sp>
      <p:pic>
        <p:nvPicPr>
          <p:cNvPr id="606" name="Picture 2"/>
          <p:cNvPicPr/>
          <p:nvPr/>
        </p:nvPicPr>
        <p:blipFill>
          <a:blip r:embed="rId3"/>
          <a:stretch/>
        </p:blipFill>
        <p:spPr>
          <a:xfrm>
            <a:off x="4343400" y="2158560"/>
            <a:ext cx="3962160" cy="3936960"/>
          </a:xfrm>
          <a:prstGeom prst="rect">
            <a:avLst/>
          </a:prstGeom>
          <a:ln>
            <a:noFill/>
          </a:ln>
        </p:spPr>
      </p:pic>
      <p:sp>
        <p:nvSpPr>
          <p:cNvPr id="607" name="CustomShape 2"/>
          <p:cNvSpPr/>
          <p:nvPr/>
        </p:nvSpPr>
        <p:spPr>
          <a:xfrm>
            <a:off x="597960" y="2401560"/>
            <a:ext cx="3668760" cy="22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Font typeface="Arial"/>
              <a:buChar char="•"/>
            </a:pPr>
            <a:r>
              <a:rPr lang="en-US" sz="3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No charge</a:t>
            </a:r>
            <a:endParaRPr sz="3600" dirty="0"/>
          </a:p>
          <a:p>
            <a:pPr>
              <a:lnSpc>
                <a:spcPct val="100000"/>
              </a:lnSpc>
            </a:pPr>
            <a:endParaRPr sz="3600" dirty="0"/>
          </a:p>
          <a:p>
            <a:pPr marL="285840" indent="-285480">
              <a:lnSpc>
                <a:spcPct val="100000"/>
              </a:lnSpc>
              <a:buFont typeface="Arial"/>
              <a:buChar char="•"/>
            </a:pPr>
            <a:r>
              <a:rPr lang="en-US" sz="3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No color</a:t>
            </a:r>
            <a:endParaRPr sz="3600" dirty="0"/>
          </a:p>
          <a:p>
            <a:pPr>
              <a:lnSpc>
                <a:spcPct val="100000"/>
              </a:lnSpc>
            </a:pPr>
            <a:endParaRPr sz="3600" dirty="0"/>
          </a:p>
          <a:p>
            <a:pPr marL="285840" indent="-285480">
              <a:lnSpc>
                <a:spcPct val="100000"/>
              </a:lnSpc>
              <a:buFont typeface="Arial"/>
              <a:buChar char="•"/>
            </a:pPr>
            <a:r>
              <a:rPr lang="en-US" sz="3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Almost no mass</a:t>
            </a:r>
            <a:endParaRPr sz="3600" dirty="0"/>
          </a:p>
        </p:txBody>
      </p:sp>
      <p:sp>
        <p:nvSpPr>
          <p:cNvPr id="608" name="CustomShape 3"/>
          <p:cNvSpPr/>
          <p:nvPr/>
        </p:nvSpPr>
        <p:spPr>
          <a:xfrm>
            <a:off x="2113560" y="5373360"/>
            <a:ext cx="18108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610" name="TextShape 5"/>
          <p:cNvSpPr txBox="1"/>
          <p:nvPr/>
        </p:nvSpPr>
        <p:spPr>
          <a:xfrm>
            <a:off x="8543160" y="6356520"/>
            <a:ext cx="561600" cy="364680"/>
          </a:xfrm>
          <a:prstGeom prst="rect">
            <a:avLst/>
          </a:prstGeom>
          <a:noFill/>
          <a:ln>
            <a:noFill/>
          </a:ln>
        </p:spPr>
        <p:txBody>
          <a:bodyPr lIns="27360" rIns="45720" anchor="ctr"/>
          <a:lstStyle/>
          <a:p>
            <a:pPr>
              <a:lnSpc>
                <a:spcPct val="100000"/>
              </a:lnSpc>
            </a:pPr>
            <a:fld id="{2B2257B2-33C8-4FEF-B4EF-A4B212CD8049}" type="slidenum">
              <a:rPr lang="en-US" sz="120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TextShape 1"/>
          <p:cNvSpPr txBox="1"/>
          <p:nvPr/>
        </p:nvSpPr>
        <p:spPr>
          <a:xfrm>
            <a:off x="304920" y="228600"/>
            <a:ext cx="8686440" cy="1599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sz="5400" strike="noStrike" spc="-1" dirty="0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Neutrinos have </a:t>
            </a:r>
            <a:r>
              <a:rPr lang="en-US" sz="3600" strike="noStrike" spc="-1" dirty="0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(very small) </a:t>
            </a:r>
            <a:r>
              <a:rPr lang="en-US" sz="5400" strike="noStrike" spc="-1" dirty="0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mass…and oscillate!</a:t>
            </a:r>
            <a:endParaRPr dirty="0"/>
          </a:p>
        </p:txBody>
      </p:sp>
      <p:pic>
        <p:nvPicPr>
          <p:cNvPr id="612" name="Picture 2"/>
          <p:cNvPicPr/>
          <p:nvPr/>
        </p:nvPicPr>
        <p:blipFill>
          <a:blip r:embed="rId2"/>
          <a:stretch/>
        </p:blipFill>
        <p:spPr>
          <a:xfrm>
            <a:off x="1981080" y="1990800"/>
            <a:ext cx="5451840" cy="4790880"/>
          </a:xfrm>
          <a:prstGeom prst="rect">
            <a:avLst/>
          </a:prstGeom>
          <a:ln>
            <a:noFill/>
          </a:ln>
        </p:spPr>
      </p:pic>
      <p:sp>
        <p:nvSpPr>
          <p:cNvPr id="613" name="TextShape 2"/>
          <p:cNvSpPr txBox="1"/>
          <p:nvPr/>
        </p:nvSpPr>
        <p:spPr>
          <a:xfrm>
            <a:off x="8543160" y="6356520"/>
            <a:ext cx="561600" cy="364680"/>
          </a:xfrm>
          <a:prstGeom prst="rect">
            <a:avLst/>
          </a:prstGeom>
          <a:noFill/>
          <a:ln>
            <a:noFill/>
          </a:ln>
        </p:spPr>
        <p:txBody>
          <a:bodyPr lIns="27360" rIns="45720" anchor="ctr"/>
          <a:lstStyle/>
          <a:p>
            <a:pPr>
              <a:lnSpc>
                <a:spcPct val="100000"/>
              </a:lnSpc>
            </a:pPr>
            <a:fld id="{903E0581-52BB-4B0A-84BD-20D7614265F2}" type="slidenum">
              <a:rPr lang="en-US" sz="120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435</Words>
  <Application>Microsoft Office PowerPoint</Application>
  <PresentationFormat>On-screen Show (4:3)</PresentationFormat>
  <Paragraphs>125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Courier New</vt:lpstr>
      <vt:lpstr>Palatino Linotype</vt:lpstr>
      <vt:lpstr>Times New Roman</vt:lpstr>
      <vt:lpstr>Office Theme</vt:lpstr>
      <vt:lpstr>PowerPoint Presentation</vt:lpstr>
      <vt:lpstr>PowerPoint Presentation</vt:lpstr>
      <vt:lpstr>These are not “classical particles”</vt:lpstr>
      <vt:lpstr>Some things we know about neutrinos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Santana</dc:creator>
  <cp:lastModifiedBy>Samuel Santana</cp:lastModifiedBy>
  <cp:revision>5</cp:revision>
  <dcterms:created xsi:type="dcterms:W3CDTF">2018-12-08T04:55:31Z</dcterms:created>
  <dcterms:modified xsi:type="dcterms:W3CDTF">2018-12-08T05:37:37Z</dcterms:modified>
</cp:coreProperties>
</file>