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90" r:id="rId2"/>
    <p:sldId id="264" r:id="rId3"/>
    <p:sldId id="305" r:id="rId4"/>
    <p:sldId id="307" r:id="rId5"/>
    <p:sldId id="388" r:id="rId6"/>
    <p:sldId id="316" r:id="rId7"/>
    <p:sldId id="384" r:id="rId8"/>
    <p:sldId id="351" r:id="rId9"/>
    <p:sldId id="385" r:id="rId10"/>
    <p:sldId id="387" r:id="rId11"/>
    <p:sldId id="363" r:id="rId12"/>
    <p:sldId id="365" r:id="rId13"/>
    <p:sldId id="367" r:id="rId14"/>
    <p:sldId id="370" r:id="rId15"/>
    <p:sldId id="373" r:id="rId16"/>
    <p:sldId id="337" r:id="rId17"/>
    <p:sldId id="390" r:id="rId18"/>
    <p:sldId id="374" r:id="rId19"/>
    <p:sldId id="389" r:id="rId20"/>
    <p:sldId id="382" r:id="rId21"/>
    <p:sldId id="342" r:id="rId2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Race" initials="KR" lastIdx="1" clrIdx="0">
    <p:extLst>
      <p:ext uri="{19B8F6BF-5375-455C-9EA6-DF929625EA0E}">
        <p15:presenceInfo xmlns:p15="http://schemas.microsoft.com/office/powerpoint/2012/main" userId="8c290c7bed3d1d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0033"/>
    <a:srgbClr val="CC0000"/>
    <a:srgbClr val="660000"/>
    <a:srgbClr val="990000"/>
    <a:srgbClr val="01E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176" autoAdjust="0"/>
    <p:restoredTop sz="94249" autoAdjust="0"/>
  </p:normalViewPr>
  <p:slideViewPr>
    <p:cSldViewPr snapToGrid="0" snapToObjects="1">
      <p:cViewPr varScale="1">
        <p:scale>
          <a:sx n="64" d="100"/>
          <a:sy n="64" d="100"/>
        </p:scale>
        <p:origin x="1662" y="72"/>
      </p:cViewPr>
      <p:guideLst>
        <p:guide orient="horz" pos="2160"/>
        <p:guide pos="2880"/>
      </p:guideLst>
    </p:cSldViewPr>
  </p:slideViewPr>
  <p:outlineViewPr>
    <p:cViewPr>
      <p:scale>
        <a:sx n="33" d="100"/>
        <a:sy n="33" d="100"/>
      </p:scale>
      <p:origin x="0" y="-14256"/>
    </p:cViewPr>
  </p:outlineViewPr>
  <p:notesTextViewPr>
    <p:cViewPr>
      <p:scale>
        <a:sx n="75" d="100"/>
        <a:sy n="75" d="100"/>
      </p:scale>
      <p:origin x="0" y="0"/>
    </p:cViewPr>
  </p:notesTextViewPr>
  <p:sorterViewPr>
    <p:cViewPr>
      <p:scale>
        <a:sx n="100" d="100"/>
        <a:sy n="100" d="100"/>
      </p:scale>
      <p:origin x="0" y="-3840"/>
    </p:cViewPr>
  </p:sorterViewPr>
  <p:notesViewPr>
    <p:cSldViewPr snapToGrid="0" snapToObjects="1">
      <p:cViewPr>
        <p:scale>
          <a:sx n="87" d="100"/>
          <a:sy n="87" d="100"/>
        </p:scale>
        <p:origin x="2100" y="-4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29" tIns="45714" rIns="91429" bIns="45714" rtlCol="0"/>
          <a:lstStyle>
            <a:lvl1pPr algn="r">
              <a:defRPr sz="1200"/>
            </a:lvl1pPr>
          </a:lstStyle>
          <a:p>
            <a:fld id="{202F101F-AAB6-4969-A03B-B63554355209}" type="datetimeFigureOut">
              <a:rPr lang="en-US" smtClean="0"/>
              <a:pPr/>
              <a:t>10/13/2020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29" tIns="45714" rIns="91429" bIns="45714" rtlCol="0" anchor="b"/>
          <a:lstStyle>
            <a:lvl1pPr algn="r">
              <a:defRPr sz="1200"/>
            </a:lvl1pPr>
          </a:lstStyle>
          <a:p>
            <a:fld id="{3D9C6DB9-64A8-455F-98DE-18730C0076BD}"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1429" tIns="45714" rIns="91429" bIns="45714" rtlCol="0"/>
          <a:lstStyle>
            <a:lvl1pPr algn="r">
              <a:defRPr sz="1200"/>
            </a:lvl1pPr>
          </a:lstStyle>
          <a:p>
            <a:fld id="{DF552135-107C-F245-96A3-F0ADCDF59BF8}" type="datetimeFigureOut">
              <a:rPr lang="en-US" smtClean="0"/>
              <a:pPr/>
              <a:t>10/13/2020</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685800" y="4473893"/>
            <a:ext cx="5486400" cy="3660459"/>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29" tIns="45714" rIns="91429" bIns="45714" rtlCol="0" anchor="b"/>
          <a:lstStyle>
            <a:lvl1pPr algn="r">
              <a:defRPr sz="1200"/>
            </a:lvl1pPr>
          </a:lstStyle>
          <a:p>
            <a:fld id="{4AC9AB6C-5BD4-E246-B454-F37E6325D5A8}" type="slidenum">
              <a:rPr lang="en-US" smtClean="0"/>
              <a:pPr/>
              <a:t>‹#›</a:t>
            </a:fld>
            <a:endParaRPr lang="en-US" dirty="0"/>
          </a:p>
        </p:txBody>
      </p:sp>
    </p:spTree>
    <p:extLst>
      <p:ext uri="{BB962C8B-B14F-4D97-AF65-F5344CB8AC3E}">
        <p14:creationId xmlns:p14="http://schemas.microsoft.com/office/powerpoint/2010/main" val="4591851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10</a:t>
            </a:fld>
            <a:endParaRPr lang="en-US" dirty="0"/>
          </a:p>
        </p:txBody>
      </p:sp>
    </p:spTree>
    <p:extLst>
      <p:ext uri="{BB962C8B-B14F-4D97-AF65-F5344CB8AC3E}">
        <p14:creationId xmlns:p14="http://schemas.microsoft.com/office/powerpoint/2010/main" val="244889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11</a:t>
            </a:fld>
            <a:endParaRPr lang="en-US" dirty="0"/>
          </a:p>
        </p:txBody>
      </p:sp>
    </p:spTree>
    <p:extLst>
      <p:ext uri="{BB962C8B-B14F-4D97-AF65-F5344CB8AC3E}">
        <p14:creationId xmlns:p14="http://schemas.microsoft.com/office/powerpoint/2010/main" val="264888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Analyses are based on multiple regression models to assess the influence of individual variables together in one model.  See Appendix for statistical summary tables. </a:t>
            </a:r>
          </a:p>
        </p:txBody>
      </p:sp>
      <p:sp>
        <p:nvSpPr>
          <p:cNvPr id="4" name="Slide Number Placeholder 3"/>
          <p:cNvSpPr>
            <a:spLocks noGrp="1"/>
          </p:cNvSpPr>
          <p:nvPr>
            <p:ph type="sldNum" sz="quarter" idx="5"/>
          </p:nvPr>
        </p:nvSpPr>
        <p:spPr/>
        <p:txBody>
          <a:bodyPr/>
          <a:lstStyle/>
          <a:p>
            <a:fld id="{4AC9AB6C-5BD4-E246-B454-F37E6325D5A8}" type="slidenum">
              <a:rPr lang="en-US" smtClean="0"/>
              <a:pPr/>
              <a:t>12</a:t>
            </a:fld>
            <a:endParaRPr lang="en-US" dirty="0"/>
          </a:p>
        </p:txBody>
      </p:sp>
    </p:spTree>
    <p:extLst>
      <p:ext uri="{BB962C8B-B14F-4D97-AF65-F5344CB8AC3E}">
        <p14:creationId xmlns:p14="http://schemas.microsoft.com/office/powerpoint/2010/main" val="355748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0100" y="4492941"/>
            <a:ext cx="5486400" cy="3660459"/>
          </a:xfrm>
        </p:spPr>
        <p:txBody>
          <a:bodyPr/>
          <a:lstStyle/>
          <a:p>
            <a:pPr marL="0" marR="0">
              <a:spcBef>
                <a:spcPts val="0"/>
              </a:spcBef>
              <a:spcAft>
                <a:spcPts val="0"/>
              </a:spcAft>
            </a:pPr>
            <a:r>
              <a:rPr lang="en-US" dirty="0">
                <a:effectLst/>
                <a:latin typeface="Times New Roman" panose="02020603050405020304" pitchFamily="18" charset="0"/>
                <a:ea typeface="Times New Roman" panose="02020603050405020304" pitchFamily="18" charset="0"/>
              </a:rPr>
              <a:t>In summary and although preliminary, the weight of these analyses suggests that there is a positive relationship between teacher engagement in QuarkNet and exposure to core program strategies; and, that the type and degree of program engagement is related to teacher outcomes (Approach to Teaching), the use of activities from the Data Activities Portfolio in the classroom, and teachers’ perceptions of Student Engagement in inquiry-based science.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13</a:t>
            </a:fld>
            <a:endParaRPr lang="en-US" dirty="0"/>
          </a:p>
        </p:txBody>
      </p:sp>
    </p:spTree>
    <p:extLst>
      <p:ext uri="{BB962C8B-B14F-4D97-AF65-F5344CB8AC3E}">
        <p14:creationId xmlns:p14="http://schemas.microsoft.com/office/powerpoint/2010/main" val="1029033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14</a:t>
            </a:fld>
            <a:endParaRPr lang="en-US" dirty="0"/>
          </a:p>
        </p:txBody>
      </p:sp>
    </p:spTree>
    <p:extLst>
      <p:ext uri="{BB962C8B-B14F-4D97-AF65-F5344CB8AC3E}">
        <p14:creationId xmlns:p14="http://schemas.microsoft.com/office/powerpoint/2010/main" val="852883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15</a:t>
            </a:fld>
            <a:endParaRPr lang="en-US" dirty="0"/>
          </a:p>
        </p:txBody>
      </p:sp>
    </p:spTree>
    <p:extLst>
      <p:ext uri="{BB962C8B-B14F-4D97-AF65-F5344CB8AC3E}">
        <p14:creationId xmlns:p14="http://schemas.microsoft.com/office/powerpoint/2010/main" val="119205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r>
              <a:rPr lang="en-US" dirty="0">
                <a:latin typeface="Times New Roman" panose="02020603050405020304" pitchFamily="18" charset="0"/>
                <a:cs typeface="Times New Roman" panose="02020603050405020304" pitchFamily="18" charset="0"/>
              </a:rPr>
              <a:t>Using strategies rather than activities to describe the program allows centers to implement those activities</a:t>
            </a:r>
            <a:r>
              <a:rPr lang="en-US" baseline="0" dirty="0">
                <a:latin typeface="Times New Roman" panose="02020603050405020304" pitchFamily="18" charset="0"/>
                <a:cs typeface="Times New Roman" panose="02020603050405020304" pitchFamily="18" charset="0"/>
              </a:rPr>
              <a:t> that best meet their needs; while offering a framework in which the consistency of the program can be assess; thus, it acknowledges program variation across centers and permits a framework to gauge and assess these variations.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Section II of the Template is completed by the evaluator and reviewed by QuarkNet staff before a center is given their template to complete. This helps save the Center time in completing this form but also gives us the opportunity to learn about activities or events that were not captured in the workshop agenda and/or in their annual report. For Section III, examples of center-level outcomes include perceptions as to the level of engagement of participating teachers (as active learners) as well as the degree to which this engagement aligns with the Next Generation Science Standards Engineering and Science Practices. Section IV incorporates success factors developed by previous evaluators that speaks to the potential longevity of the center’s engagement. </a:t>
            </a:r>
          </a:p>
        </p:txBody>
      </p:sp>
      <p:sp>
        <p:nvSpPr>
          <p:cNvPr id="4" name="Slide Number Placeholder 3"/>
          <p:cNvSpPr>
            <a:spLocks noGrp="1"/>
          </p:cNvSpPr>
          <p:nvPr>
            <p:ph type="sldNum" sz="quarter" idx="10"/>
          </p:nvPr>
        </p:nvSpPr>
        <p:spPr/>
        <p:txBody>
          <a:bodyPr/>
          <a:lstStyle/>
          <a:p>
            <a:fld id="{4AC9AB6C-5BD4-E246-B454-F37E6325D5A8}" type="slidenum">
              <a:rPr lang="en-US" smtClean="0"/>
              <a:pPr/>
              <a:t>17</a:t>
            </a:fld>
            <a:endParaRPr lang="en-US" dirty="0"/>
          </a:p>
        </p:txBody>
      </p:sp>
    </p:spTree>
    <p:extLst>
      <p:ext uri="{BB962C8B-B14F-4D97-AF65-F5344CB8AC3E}">
        <p14:creationId xmlns:p14="http://schemas.microsoft.com/office/powerpoint/2010/main" val="4130042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075" y="4473891"/>
            <a:ext cx="5486400" cy="3660459"/>
          </a:xfrm>
        </p:spPr>
        <p:txBody>
          <a:bodyPr>
            <a:normAutofit/>
          </a:bodyPr>
          <a:lstStyle/>
          <a:p>
            <a:pPr defTabSz="914286">
              <a:defRPr/>
            </a:pPr>
            <a:r>
              <a:rPr lang="en-US" dirty="0">
                <a:latin typeface="Times New Roman" panose="02020603050405020304" pitchFamily="18" charset="0"/>
                <a:cs typeface="Times New Roman" panose="02020603050405020304" pitchFamily="18" charset="0"/>
              </a:rPr>
              <a:t>A conference call involving the center (mentor and lead teachers), QuarkNet staff and evaluator occurs before the template is completed by the Center. This is designed to help answer any questions that the Center may have and ease the task of completing the form. To date, the 10 participating centers include four centers that participated in the pilot test; and six centers that participated in round two. Process has been seen as helpful for: QuarkNet Staff, Centers, Lead Teachers and the Evaluation. </a:t>
            </a:r>
          </a:p>
          <a:p>
            <a:pPr defTabSz="914286">
              <a:defRPr/>
            </a:pPr>
            <a:endParaRPr lang="en-US" dirty="0">
              <a:latin typeface="Times New Roman" panose="02020603050405020304" pitchFamily="18" charset="0"/>
              <a:cs typeface="Times New Roman" panose="02020603050405020304" pitchFamily="18" charset="0"/>
            </a:endParaRPr>
          </a:p>
          <a:p>
            <a:pPr defTabSz="914286">
              <a:defRPr/>
            </a:pPr>
            <a:r>
              <a:rPr lang="en-US" dirty="0">
                <a:latin typeface="Times New Roman" panose="02020603050405020304" pitchFamily="18" charset="0"/>
                <a:cs typeface="Times New Roman" panose="02020603050405020304" pitchFamily="18" charset="0"/>
              </a:rPr>
              <a:t>The implications of COVID-19 has had on the centers and teachers has been a significant part of the center discussions for the centers who participated in this process in spring 2020.</a:t>
            </a:r>
          </a:p>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18</a:t>
            </a:fld>
            <a:endParaRPr lang="en-US" dirty="0"/>
          </a:p>
        </p:txBody>
      </p:sp>
    </p:spTree>
    <p:extLst>
      <p:ext uri="{BB962C8B-B14F-4D97-AF65-F5344CB8AC3E}">
        <p14:creationId xmlns:p14="http://schemas.microsoft.com/office/powerpoint/2010/main" val="2955979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AC9AB6C-5BD4-E246-B454-F37E6325D5A8}" type="slidenum">
              <a:rPr lang="en-US" smtClean="0"/>
              <a:pPr/>
              <a:t>19</a:t>
            </a:fld>
            <a:endParaRPr lang="en-US" dirty="0"/>
          </a:p>
        </p:txBody>
      </p:sp>
    </p:spTree>
    <p:extLst>
      <p:ext uri="{BB962C8B-B14F-4D97-AF65-F5344CB8AC3E}">
        <p14:creationId xmlns:p14="http://schemas.microsoft.com/office/powerpoint/2010/main" val="100319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20</a:t>
            </a:fld>
            <a:endParaRPr lang="en-US" dirty="0"/>
          </a:p>
        </p:txBody>
      </p:sp>
    </p:spTree>
    <p:extLst>
      <p:ext uri="{BB962C8B-B14F-4D97-AF65-F5344CB8AC3E}">
        <p14:creationId xmlns:p14="http://schemas.microsoft.com/office/powerpoint/2010/main" val="161708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3"/>
            <a:ext cx="5637882" cy="3660459"/>
          </a:xfrm>
        </p:spPr>
        <p:txBody>
          <a:bodyPr>
            <a:normAutofit/>
          </a:bodyPr>
          <a:lstStyle/>
          <a:p>
            <a:r>
              <a:rPr lang="en-US" dirty="0">
                <a:latin typeface="Times New Roman" panose="02020603050405020304" pitchFamily="18" charset="0"/>
                <a:cs typeface="Times New Roman" panose="02020603050405020304" pitchFamily="18" charset="0"/>
              </a:rPr>
              <a:t>The full set of program and evaluation recommendations are proffered in the executive summary and in the full evaluation report,  https://quarknet.org/group/evaluation-team.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slide represents an overarching summary of these recommendations. I belief both staff and the evaluator work well together with an eye on the impact these activities may have on participating teachers and centers; and to seek to gather authentic data as much as possible. </a:t>
            </a:r>
          </a:p>
        </p:txBody>
      </p:sp>
      <p:sp>
        <p:nvSpPr>
          <p:cNvPr id="4" name="Slide Number Placeholder 3"/>
          <p:cNvSpPr>
            <a:spLocks noGrp="1"/>
          </p:cNvSpPr>
          <p:nvPr>
            <p:ph type="sldNum" sz="quarter" idx="10"/>
          </p:nvPr>
        </p:nvSpPr>
        <p:spPr/>
        <p:txBody>
          <a:bodyPr/>
          <a:lstStyle/>
          <a:p>
            <a:fld id="{4AC9AB6C-5BD4-E246-B454-F37E6325D5A8}"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86">
              <a:defRPr/>
            </a:pPr>
            <a:r>
              <a:rPr lang="en-US" dirty="0">
                <a:latin typeface="Times New Roman" panose="02020603050405020304" pitchFamily="18" charset="0"/>
                <a:cs typeface="Times New Roman" panose="02020603050405020304" pitchFamily="18" charset="0"/>
              </a:rPr>
              <a:t>The complete Program Theory Model (PTM) is seven pages in full. The abbreviated model, shown here and in the next slide, is intended to provide an overview of the Theory of the QuarkNet program. It is seen as an “approximate fit,” of the program articulating the logical link between program core strategies and outcomes for teachers, their students and centers. In addition, the PTM is used to direct the evaluation. This first page shows the many partners associated with QuarkNet.</a:t>
            </a:r>
          </a:p>
        </p:txBody>
      </p:sp>
      <p:sp>
        <p:nvSpPr>
          <p:cNvPr id="4" name="Slide Number Placeholder 3"/>
          <p:cNvSpPr>
            <a:spLocks noGrp="1"/>
          </p:cNvSpPr>
          <p:nvPr>
            <p:ph type="sldNum" sz="quarter" idx="10"/>
          </p:nvPr>
        </p:nvSpPr>
        <p:spPr/>
        <p:txBody>
          <a:bodyPr/>
          <a:lstStyle/>
          <a:p>
            <a:fld id="{4AC9AB6C-5BD4-E246-B454-F37E6325D5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This</a:t>
            </a:r>
            <a:r>
              <a:rPr lang="en-US" baseline="0" dirty="0">
                <a:latin typeface="Times New Roman" panose="02020603050405020304" pitchFamily="18" charset="0"/>
                <a:cs typeface="Times New Roman" panose="02020603050405020304" pitchFamily="18" charset="0"/>
              </a:rPr>
              <a:t> second page overviews or maps the significant components of the QuarkNet providing a snap shot or profile of the program. Details of these components are outlined in the remaining pages of the PTM. </a:t>
            </a:r>
            <a:r>
              <a:rPr lang="en-US" dirty="0">
                <a:latin typeface="Times New Roman" panose="02020603050405020304" pitchFamily="18" charset="0"/>
                <a:cs typeface="Times New Roman" panose="02020603050405020304" pitchFamily="18" charset="0"/>
              </a:rPr>
              <a:t>If</a:t>
            </a:r>
            <a:r>
              <a:rPr lang="en-US" baseline="0" dirty="0">
                <a:latin typeface="Times New Roman" panose="02020603050405020304" pitchFamily="18" charset="0"/>
                <a:cs typeface="Times New Roman" panose="02020603050405020304" pitchFamily="18" charset="0"/>
              </a:rPr>
              <a:t> you use the PTM please reference it as </a:t>
            </a:r>
            <a:r>
              <a:rPr lang="en-US" i="1" baseline="0" dirty="0">
                <a:latin typeface="Times New Roman" panose="02020603050405020304" pitchFamily="18" charset="0"/>
                <a:cs typeface="Times New Roman" panose="02020603050405020304" pitchFamily="18" charset="0"/>
              </a:rPr>
              <a:t>QuarkNet Program Theory Model 2019. </a:t>
            </a:r>
            <a:r>
              <a:rPr lang="en-US" i="0" baseline="0" dirty="0">
                <a:latin typeface="Times New Roman" panose="02020603050405020304" pitchFamily="18" charset="0"/>
                <a:cs typeface="Times New Roman" panose="02020603050405020304" pitchFamily="18" charset="0"/>
              </a:rPr>
              <a:t>You can review the full PTM </a:t>
            </a:r>
            <a:r>
              <a:rPr lang="en-US" dirty="0">
                <a:latin typeface="Times New Roman" panose="02020603050405020304" pitchFamily="18" charset="0"/>
                <a:cs typeface="Times New Roman" panose="02020603050405020304" pitchFamily="18" charset="0"/>
              </a:rPr>
              <a:t>in the full evaluation report or at</a:t>
            </a:r>
            <a:r>
              <a:rPr lang="en-US" i="0" baseline="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https://quarknet.org/group/evaluation-team.</a:t>
            </a:r>
          </a:p>
        </p:txBody>
      </p:sp>
      <p:sp>
        <p:nvSpPr>
          <p:cNvPr id="4" name="Slide Number Placeholder 3"/>
          <p:cNvSpPr>
            <a:spLocks noGrp="1"/>
          </p:cNvSpPr>
          <p:nvPr>
            <p:ph type="sldNum" sz="quarter" idx="10"/>
          </p:nvPr>
        </p:nvSpPr>
        <p:spPr/>
        <p:txBody>
          <a:bodyPr/>
          <a:lstStyle/>
          <a:p>
            <a:fld id="{4AC9AB6C-5BD4-E246-B454-F37E6325D5A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9019" y="4539076"/>
            <a:ext cx="5486400" cy="3660459"/>
          </a:xfrm>
        </p:spPr>
        <p:txBody>
          <a:bodyPr>
            <a:normAutofit/>
          </a:bodyPr>
          <a:lstStyle/>
          <a:p>
            <a:r>
              <a:rPr lang="en-US" dirty="0">
                <a:latin typeface="Times New Roman" panose="02020603050405020304" pitchFamily="18" charset="0"/>
                <a:cs typeface="Times New Roman" panose="02020603050405020304" pitchFamily="18" charset="0"/>
              </a:rPr>
              <a:t>The focus of the evaluation is on outcomes articulated in the PTM. That is, Teacher Outcomes directed toward classroom implementation and the engagement of their students. Center outcomes, which we’ll discuss in a bit, are used in two ways: to help inform our understanding of teacher outcomes; and to assess the centers in their own right.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have focused analyses on discovering patterns in the data and using multiple methods/sources when feasible.  </a:t>
            </a:r>
          </a:p>
        </p:txBody>
      </p:sp>
      <p:sp>
        <p:nvSpPr>
          <p:cNvPr id="4" name="Slide Number Placeholder 3"/>
          <p:cNvSpPr>
            <a:spLocks noGrp="1"/>
          </p:cNvSpPr>
          <p:nvPr>
            <p:ph type="sldNum" sz="quarter" idx="10"/>
          </p:nvPr>
        </p:nvSpPr>
        <p:spPr/>
        <p:txBody>
          <a:bodyPr/>
          <a:lstStyle/>
          <a:p>
            <a:fld id="{4AC9AB6C-5BD4-E246-B454-F37E6325D5A8}" type="slidenum">
              <a:rPr lang="en-US" smtClean="0"/>
              <a:pPr/>
              <a:t>5</a:t>
            </a:fld>
            <a:endParaRPr lang="en-US" dirty="0"/>
          </a:p>
        </p:txBody>
      </p:sp>
    </p:spTree>
    <p:extLst>
      <p:ext uri="{BB962C8B-B14F-4D97-AF65-F5344CB8AC3E}">
        <p14:creationId xmlns:p14="http://schemas.microsoft.com/office/powerpoint/2010/main" val="424522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For the 2019 Survey, there </a:t>
            </a:r>
            <a:r>
              <a:rPr lang="en-US">
                <a:latin typeface="Times New Roman" panose="02020603050405020304" pitchFamily="18" charset="0"/>
                <a:cs typeface="Times New Roman" panose="02020603050405020304" pitchFamily="18" charset="0"/>
              </a:rPr>
              <a:t>were 265 </a:t>
            </a:r>
            <a:r>
              <a:rPr lang="en-US" dirty="0">
                <a:latin typeface="Times New Roman" panose="02020603050405020304" pitchFamily="18" charset="0"/>
                <a:cs typeface="Times New Roman" panose="02020603050405020304" pitchFamily="18" charset="0"/>
              </a:rPr>
              <a:t>responses (useable surveys) for a response rate of about 78%. The response rate for both 2020 surveys (the full survey and the shorter survey) as of now is around 70%. We are currently analyzing responses from both the 2019 and 2020 surveys; however, results presented here are based on responses from the 2019 survey. </a:t>
            </a:r>
          </a:p>
        </p:txBody>
      </p:sp>
      <p:sp>
        <p:nvSpPr>
          <p:cNvPr id="4" name="Slide Number Placeholder 3"/>
          <p:cNvSpPr>
            <a:spLocks noGrp="1"/>
          </p:cNvSpPr>
          <p:nvPr>
            <p:ph type="sldNum" sz="quarter" idx="10"/>
          </p:nvPr>
        </p:nvSpPr>
        <p:spPr/>
        <p:txBody>
          <a:bodyPr/>
          <a:lstStyle/>
          <a:p>
            <a:fld id="{4AC9AB6C-5BD4-E246-B454-F37E6325D5A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2581" y="4473891"/>
            <a:ext cx="5486400" cy="3660459"/>
          </a:xfrm>
        </p:spPr>
        <p:txBody>
          <a:bodyPr>
            <a:normAutofit/>
          </a:bodyPr>
          <a:lstStyle/>
          <a:p>
            <a:r>
              <a:rPr lang="en-US" dirty="0">
                <a:latin typeface="Times New Roman" panose="02020603050405020304" pitchFamily="18" charset="0"/>
                <a:cs typeface="Times New Roman" panose="02020603050405020304" pitchFamily="18" charset="0"/>
              </a:rPr>
              <a:t>This year, we have added the Update Survey, which is designed to build on information to explore in more detail how teachers are implementing (or are planning on implementing) QuarkNet content and practices in their classrooms and which DAP activities they are using. </a:t>
            </a:r>
          </a:p>
        </p:txBody>
      </p:sp>
      <p:sp>
        <p:nvSpPr>
          <p:cNvPr id="4" name="Slide Number Placeholder 3"/>
          <p:cNvSpPr>
            <a:spLocks noGrp="1"/>
          </p:cNvSpPr>
          <p:nvPr>
            <p:ph type="sldNum" sz="quarter" idx="10"/>
          </p:nvPr>
        </p:nvSpPr>
        <p:spPr/>
        <p:txBody>
          <a:bodyPr/>
          <a:lstStyle/>
          <a:p>
            <a:fld id="{4AC9AB6C-5BD4-E246-B454-F37E6325D5A8}" type="slidenum">
              <a:rPr lang="en-US" smtClean="0"/>
              <a:pPr/>
              <a:t>7</a:t>
            </a:fld>
            <a:endParaRPr lang="en-US" dirty="0"/>
          </a:p>
        </p:txBody>
      </p:sp>
    </p:spTree>
    <p:extLst>
      <p:ext uri="{BB962C8B-B14F-4D97-AF65-F5344CB8AC3E}">
        <p14:creationId xmlns:p14="http://schemas.microsoft.com/office/powerpoint/2010/main" val="314270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Overview of the analyses being conducted to look at outcomes in relationship to program engagement. Supporting analyses and statistical summary tables are showed in the Appendix. All analyses are fully described in the evaluation report, </a:t>
            </a:r>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4AC9AB6C-5BD4-E246-B454-F37E6325D5A8}" type="slidenum">
              <a:rPr lang="en-US" smtClean="0"/>
              <a:pPr/>
              <a:t>8</a:t>
            </a:fld>
            <a:endParaRPr lang="en-US" dirty="0"/>
          </a:p>
        </p:txBody>
      </p:sp>
    </p:spTree>
    <p:extLst>
      <p:ext uri="{BB962C8B-B14F-4D97-AF65-F5344CB8AC3E}">
        <p14:creationId xmlns:p14="http://schemas.microsoft.com/office/powerpoint/2010/main" val="238578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anose="02020603050405020304" pitchFamily="18" charset="0"/>
                <a:cs typeface="Times New Roman" panose="02020603050405020304" pitchFamily="18" charset="0"/>
              </a:rPr>
              <a:t>To begin we created scale scores, based on specific sets of individual survey items by summing responses to these items. For example, the measure “Exposure to Core Strategies” is based on the sum of 12 survey items that each asked about the QuarkNet experience by teachers relative to core strategies of the program; for example, “Opportunities to engage as active learner (as a student).”</a:t>
            </a:r>
          </a:p>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9</a:t>
            </a:fld>
            <a:endParaRPr lang="en-US" dirty="0"/>
          </a:p>
        </p:txBody>
      </p:sp>
    </p:spTree>
    <p:extLst>
      <p:ext uri="{BB962C8B-B14F-4D97-AF65-F5344CB8AC3E}">
        <p14:creationId xmlns:p14="http://schemas.microsoft.com/office/powerpoint/2010/main" val="379610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4425"/>
            <a:ext cx="7772400" cy="1470025"/>
          </a:xfrm>
        </p:spPr>
        <p:txBody>
          <a:bodyPr/>
          <a:lstStyle>
            <a:lvl1pPr algn="ctr">
              <a:defRPr/>
            </a:lvl1pPr>
          </a:lstStyle>
          <a:p>
            <a:r>
              <a:rPr lang="en-US" dirty="0"/>
              <a:t>Proposed Evaluation Plan</a:t>
            </a:r>
            <a:br>
              <a:rPr lang="en-US" dirty="0"/>
            </a:br>
            <a:r>
              <a:rPr lang="en-US" dirty="0"/>
              <a:t>Future Impact/Outcomes</a:t>
            </a:r>
          </a:p>
        </p:txBody>
      </p:sp>
      <p:sp>
        <p:nvSpPr>
          <p:cNvPr id="3" name="Subtitle 2"/>
          <p:cNvSpPr>
            <a:spLocks noGrp="1"/>
          </p:cNvSpPr>
          <p:nvPr>
            <p:ph type="subTitle" idx="1" hasCustomPrompt="1"/>
          </p:nvPr>
        </p:nvSpPr>
        <p:spPr>
          <a:xfrm>
            <a:off x="1371600" y="340236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Kathryn Race</a:t>
            </a:r>
          </a:p>
          <a:p>
            <a:r>
              <a:rPr lang="en-US" dirty="0"/>
              <a:t>Race &amp; Associates, Ltd.</a:t>
            </a:r>
          </a:p>
          <a:p>
            <a:r>
              <a:rPr lang="en-US" dirty="0" err="1"/>
              <a:t>Race_Associates@msn.com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defRPr sz="2400"/>
            </a:lvl1pPr>
            <a:lvl2pPr>
              <a:defRPr sz="2400"/>
            </a:lvl2pPr>
            <a:lvl3pPr>
              <a:defRPr sz="2400"/>
            </a:lvl3pPr>
            <a:lvl4pPr>
              <a:defRPr sz="18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defRPr sz="2400"/>
            </a:lvl1pPr>
            <a:lvl2pPr>
              <a:defRPr sz="2400"/>
            </a:lvl2pPr>
            <a:lvl3pPr>
              <a:defRPr sz="2400"/>
            </a:lvl3pPr>
            <a:lvl4pPr>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6"/>
          <a:srcRect/>
          <a:stretch>
            <a:fillRect/>
          </a:stretch>
        </p:blipFill>
        <p:spPr bwMode="auto">
          <a:xfrm>
            <a:off x="342900" y="307975"/>
            <a:ext cx="8480425" cy="1279525"/>
          </a:xfrm>
          <a:prstGeom prst="rect">
            <a:avLst/>
          </a:prstGeom>
          <a:noFill/>
          <a:ln w="25400">
            <a:noFill/>
            <a:miter lim="800000"/>
            <a:headEnd/>
            <a:tailEnd/>
          </a:ln>
        </p:spPr>
      </p:pic>
      <p:sp>
        <p:nvSpPr>
          <p:cNvPr id="2" name="Title Placeholder 1"/>
          <p:cNvSpPr>
            <a:spLocks noGrp="1"/>
          </p:cNvSpPr>
          <p:nvPr>
            <p:ph type="title"/>
          </p:nvPr>
        </p:nvSpPr>
        <p:spPr>
          <a:xfrm>
            <a:off x="2792062" y="594483"/>
            <a:ext cx="5894738" cy="675554"/>
          </a:xfrm>
          <a:prstGeom prst="rect">
            <a:avLst/>
          </a:prstGeom>
        </p:spPr>
        <p:txBody>
          <a:bodyPr vert="horz" lIns="91440" tIns="45720" rIns="91440" bIns="45720" rtlCol="0" anchor="ctr">
            <a:normAutofit/>
          </a:bodyPr>
          <a:lstStyle/>
          <a:p>
            <a:r>
              <a:rPr lang="en-US" dirty="0"/>
              <a:t>Evaluation Plan and </a:t>
            </a:r>
            <a:br>
              <a:rPr lang="en-US" dirty="0"/>
            </a:br>
            <a:r>
              <a:rPr lang="en-US" dirty="0"/>
              <a:t>Current Efforts </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p:nvSpPr>
        <p:spPr>
          <a:xfrm>
            <a:off x="1044771" y="495406"/>
            <a:ext cx="184666" cy="369332"/>
          </a:xfrm>
          <a:prstGeom prst="rect">
            <a:avLst/>
          </a:prstGeom>
          <a:noFill/>
        </p:spPr>
        <p:txBody>
          <a:bodyPr wrap="none" rtlCol="0">
            <a:spAutoFit/>
          </a:bodyPr>
          <a:lstStyle/>
          <a:p>
            <a:endParaRPr lang="en-US" dirty="0"/>
          </a:p>
        </p:txBody>
      </p:sp>
      <p:sp>
        <p:nvSpPr>
          <p:cNvPr id="12" name="Rectangle 11"/>
          <p:cNvSpPr/>
          <p:nvPr/>
        </p:nvSpPr>
        <p:spPr>
          <a:xfrm>
            <a:off x="4114800" y="274638"/>
            <a:ext cx="4572000" cy="276999"/>
          </a:xfrm>
          <a:prstGeom prst="rect">
            <a:avLst/>
          </a:prstGeom>
        </p:spPr>
        <p:txBody>
          <a:bodyPr>
            <a:spAutoFit/>
          </a:bodyPr>
          <a:lstStyle/>
          <a:p>
            <a:pPr algn="r" defTabSz="822325">
              <a:tabLst>
                <a:tab pos="754063" algn="l"/>
                <a:tab pos="4468813" algn="l"/>
              </a:tabLst>
              <a:defRPr/>
            </a:pPr>
            <a:r>
              <a:rPr lang="en-US" sz="1200" b="1" i="0" dirty="0">
                <a:solidFill>
                  <a:srgbClr val="CE000F"/>
                </a:solidFill>
                <a:latin typeface="Helvetica"/>
                <a:ea typeface="Helvetica" pitchFamily="-1" charset="0"/>
                <a:cs typeface="Helvetica"/>
                <a:sym typeface="Helvetica" pitchFamily="-1" charset="0"/>
              </a:rPr>
              <a:t>Helping Develop America’s Technological Workforce</a:t>
            </a:r>
          </a:p>
        </p:txBody>
      </p:sp>
      <p:sp>
        <p:nvSpPr>
          <p:cNvPr id="14" name="TextBox 13"/>
          <p:cNvSpPr txBox="1"/>
          <p:nvPr/>
        </p:nvSpPr>
        <p:spPr>
          <a:xfrm>
            <a:off x="5500423" y="6304002"/>
            <a:ext cx="3186377"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a:solidFill>
                  <a:srgbClr val="000099"/>
                </a:solidFill>
                <a:latin typeface="Arial"/>
                <a:cs typeface="Arial"/>
              </a:rPr>
              <a:t>K. Race, 2020 Ad Board Meeting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r" defTabSz="457200" rtl="0" eaLnBrk="1" latinLnBrk="0" hangingPunct="1">
        <a:spcBef>
          <a:spcPct val="0"/>
        </a:spcBef>
        <a:buNone/>
        <a:defRPr sz="3200" b="1" i="0" kern="1200">
          <a:solidFill>
            <a:srgbClr val="000099"/>
          </a:solidFill>
          <a:latin typeface="Helvetica"/>
          <a:ea typeface="+mj-ea"/>
          <a:cs typeface="Helvetica"/>
        </a:defRPr>
      </a:lvl1pPr>
    </p:titleStyle>
    <p:bodyStyle>
      <a:lvl1pPr marL="342900" indent="-342900" algn="l" defTabSz="457200" rtl="0" eaLnBrk="1" latinLnBrk="0" hangingPunct="1">
        <a:spcBef>
          <a:spcPct val="20000"/>
        </a:spcBef>
        <a:buFontTx/>
        <a:buNone/>
        <a:defRPr sz="2400" b="1" i="0" kern="1200">
          <a:solidFill>
            <a:srgbClr val="000099"/>
          </a:solidFill>
          <a:latin typeface="Helvetica"/>
          <a:ea typeface="+mn-ea"/>
          <a:cs typeface="Helvetica"/>
        </a:defRPr>
      </a:lvl1pPr>
      <a:lvl2pPr marL="458788" indent="-233363" algn="l" defTabSz="457200" rtl="0" eaLnBrk="1" latinLnBrk="0" hangingPunct="1">
        <a:spcBef>
          <a:spcPct val="20000"/>
        </a:spcBef>
        <a:buClr>
          <a:srgbClr val="CC0000"/>
        </a:buClr>
        <a:buFont typeface="Arial"/>
        <a:buChar char="•"/>
        <a:defRPr sz="2400" b="1" i="0" kern="1200">
          <a:solidFill>
            <a:srgbClr val="000099"/>
          </a:solidFill>
          <a:latin typeface="Helvetica"/>
          <a:ea typeface="+mn-ea"/>
          <a:cs typeface="Helvetica"/>
        </a:defRPr>
      </a:lvl2pPr>
      <a:lvl3pPr marL="684213" indent="-225425" algn="l" defTabSz="457200" rtl="0" eaLnBrk="1" latinLnBrk="0" hangingPunct="1">
        <a:spcBef>
          <a:spcPct val="20000"/>
        </a:spcBef>
        <a:buClr>
          <a:srgbClr val="CC0033"/>
        </a:buClr>
        <a:buFont typeface="Arial"/>
        <a:buChar char="•"/>
        <a:defRPr sz="2400" b="1" i="0" kern="1200">
          <a:solidFill>
            <a:srgbClr val="000099"/>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ce_associates@ms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600201"/>
            <a:ext cx="8229600" cy="5047734"/>
          </a:xfrm>
        </p:spPr>
        <p:txBody>
          <a:bodyPr>
            <a:normAutofit/>
          </a:bodyPr>
          <a:lstStyle/>
          <a:p>
            <a:pPr algn="ctr">
              <a:spcAft>
                <a:spcPts val="600"/>
              </a:spcAft>
            </a:pPr>
            <a:endParaRPr lang="en-US" sz="3600" dirty="0"/>
          </a:p>
          <a:p>
            <a:pPr algn="ctr">
              <a:spcAft>
                <a:spcPts val="600"/>
              </a:spcAft>
            </a:pPr>
            <a:r>
              <a:rPr lang="en-US" sz="3600" dirty="0"/>
              <a:t>Preliminary Evaluation Results</a:t>
            </a:r>
            <a:endParaRPr lang="en-US" dirty="0"/>
          </a:p>
          <a:p>
            <a:pPr algn="ctr"/>
            <a:r>
              <a:rPr lang="en-US" dirty="0"/>
              <a:t>Kathryn Race</a:t>
            </a:r>
          </a:p>
          <a:p>
            <a:pPr algn="ctr"/>
            <a:r>
              <a:rPr lang="en-US" dirty="0"/>
              <a:t>Race &amp; Associates, Ltd.</a:t>
            </a:r>
          </a:p>
          <a:p>
            <a:pPr algn="ctr"/>
            <a:r>
              <a:rPr lang="en-US" dirty="0">
                <a:hlinkClick r:id="rId3"/>
              </a:rPr>
              <a:t>race_associates@msn.com</a:t>
            </a:r>
            <a:r>
              <a:rPr lang="en-US" dirty="0"/>
              <a:t> </a:t>
            </a:r>
          </a:p>
          <a:p>
            <a:pPr algn="ctr"/>
            <a:endParaRPr lang="en-US" dirty="0"/>
          </a:p>
          <a:p>
            <a:pPr algn="ctr"/>
            <a:endParaRPr lang="en-US" dirty="0"/>
          </a:p>
          <a:p>
            <a:pPr algn="ctr"/>
            <a:endParaRPr lang="en-US" dirty="0"/>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916" y="594483"/>
            <a:ext cx="5894738" cy="1013331"/>
          </a:xfrm>
        </p:spPr>
        <p:txBody>
          <a:bodyPr>
            <a:noAutofit/>
          </a:bodyPr>
          <a:lstStyle/>
          <a:p>
            <a:br>
              <a:rPr lang="en-US" dirty="0"/>
            </a:br>
            <a:r>
              <a:rPr lang="en-US" sz="2800" dirty="0"/>
              <a:t>Type of Program Engagement  </a:t>
            </a:r>
            <a:br>
              <a:rPr lang="en-US" dirty="0"/>
            </a:br>
            <a:endParaRPr lang="en-US" dirty="0"/>
          </a:p>
        </p:txBody>
      </p:sp>
      <p:sp>
        <p:nvSpPr>
          <p:cNvPr id="3" name="Content Placeholder 2"/>
          <p:cNvSpPr>
            <a:spLocks noGrp="1"/>
          </p:cNvSpPr>
          <p:nvPr>
            <p:ph idx="1"/>
          </p:nvPr>
        </p:nvSpPr>
        <p:spPr>
          <a:xfrm>
            <a:off x="457200" y="1466850"/>
            <a:ext cx="8229600" cy="4796667"/>
          </a:xfrm>
        </p:spPr>
        <p:txBody>
          <a:bodyPr>
            <a:normAutofit fontScale="92500" lnSpcReduction="10000"/>
          </a:bodyPr>
          <a:lstStyle/>
          <a:p>
            <a:pPr algn="ctr">
              <a:spcAft>
                <a:spcPts val="600"/>
              </a:spcAft>
            </a:pPr>
            <a:endParaRPr lang="en-US" sz="2800" dirty="0"/>
          </a:p>
          <a:p>
            <a:pPr algn="ctr">
              <a:spcAft>
                <a:spcPts val="600"/>
              </a:spcAft>
            </a:pPr>
            <a:r>
              <a:rPr lang="en-US" sz="3000" dirty="0"/>
              <a:t>Data Camp</a:t>
            </a:r>
          </a:p>
          <a:p>
            <a:pPr algn="ctr">
              <a:spcAft>
                <a:spcPts val="600"/>
              </a:spcAft>
            </a:pPr>
            <a:r>
              <a:rPr lang="en-US" sz="3000" dirty="0"/>
              <a:t>Variety of Workshops</a:t>
            </a:r>
          </a:p>
          <a:p>
            <a:pPr algn="ctr">
              <a:spcAft>
                <a:spcPts val="600"/>
              </a:spcAft>
            </a:pPr>
            <a:r>
              <a:rPr lang="en-US" sz="3000" dirty="0"/>
              <a:t>Masterclasses </a:t>
            </a:r>
          </a:p>
          <a:p>
            <a:pPr algn="ctr">
              <a:spcAft>
                <a:spcPts val="600"/>
              </a:spcAft>
            </a:pPr>
            <a:r>
              <a:rPr lang="en-US" sz="3000" dirty="0"/>
              <a:t>and </a:t>
            </a:r>
          </a:p>
          <a:p>
            <a:pPr algn="ctr">
              <a:spcAft>
                <a:spcPts val="600"/>
              </a:spcAft>
            </a:pPr>
            <a:r>
              <a:rPr lang="en-US" sz="3000" dirty="0"/>
              <a:t>Use of DAP Activities </a:t>
            </a:r>
          </a:p>
          <a:p>
            <a:pPr marL="0" indent="0">
              <a:lnSpc>
                <a:spcPct val="110000"/>
              </a:lnSpc>
              <a:spcAft>
                <a:spcPts val="600"/>
              </a:spcAft>
              <a:tabLst>
                <a:tab pos="398463" algn="l"/>
              </a:tabLst>
            </a:pPr>
            <a:endParaRPr lang="en-US" sz="3600" dirty="0"/>
          </a:p>
          <a:p>
            <a:pPr marL="0" indent="0">
              <a:lnSpc>
                <a:spcPct val="110000"/>
              </a:lnSpc>
              <a:spcAft>
                <a:spcPts val="600"/>
              </a:spcAft>
              <a:tabLst>
                <a:tab pos="398463" algn="l"/>
              </a:tabLst>
            </a:pPr>
            <a:r>
              <a:rPr lang="en-US" sz="3600" dirty="0"/>
              <a:t>         </a:t>
            </a:r>
            <a:endParaRPr lang="en-US" dirty="0"/>
          </a:p>
          <a:p>
            <a:pPr marL="457200" indent="-457200">
              <a:lnSpc>
                <a:spcPct val="110000"/>
              </a:lnSpc>
              <a:spcAft>
                <a:spcPts val="600"/>
              </a:spcAft>
              <a:buAutoNum type="arabicPeriod"/>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p:txBody>
      </p:sp>
    </p:spTree>
    <p:extLst>
      <p:ext uri="{BB962C8B-B14F-4D97-AF65-F5344CB8AC3E}">
        <p14:creationId xmlns:p14="http://schemas.microsoft.com/office/powerpoint/2010/main" val="305650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E92-5823-4810-8A2F-53A16A8C9C07}"/>
              </a:ext>
            </a:extLst>
          </p:cNvPr>
          <p:cNvSpPr>
            <a:spLocks noGrp="1"/>
          </p:cNvSpPr>
          <p:nvPr>
            <p:ph type="title"/>
          </p:nvPr>
        </p:nvSpPr>
        <p:spPr/>
        <p:txBody>
          <a:bodyPr>
            <a:normAutofit/>
          </a:bodyPr>
          <a:lstStyle/>
          <a:p>
            <a:r>
              <a:rPr lang="en-US" dirty="0"/>
              <a:t>Exposure to Core Strategies</a:t>
            </a:r>
          </a:p>
        </p:txBody>
      </p:sp>
      <p:sp>
        <p:nvSpPr>
          <p:cNvPr id="4" name="TextBox 3">
            <a:extLst>
              <a:ext uri="{FF2B5EF4-FFF2-40B4-BE49-F238E27FC236}">
                <a16:creationId xmlns:a16="http://schemas.microsoft.com/office/drawing/2014/main" id="{011B1C61-9133-4408-A878-37F88DC31623}"/>
              </a:ext>
            </a:extLst>
          </p:cNvPr>
          <p:cNvSpPr txBox="1"/>
          <p:nvPr/>
        </p:nvSpPr>
        <p:spPr>
          <a:xfrm>
            <a:off x="963261" y="2064167"/>
            <a:ext cx="7433763" cy="3785652"/>
          </a:xfrm>
          <a:prstGeom prst="rect">
            <a:avLst/>
          </a:prstGeom>
          <a:noFill/>
        </p:spPr>
        <p:txBody>
          <a:bodyPr wrap="square">
            <a:spAutoFit/>
          </a:bodyPr>
          <a:lstStyle/>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In preliminary analyse</a:t>
            </a:r>
            <a:r>
              <a:rPr lang="en-US" sz="2000" dirty="0">
                <a:latin typeface="Helvetica" panose="020B0604020202020204" pitchFamily="34" charset="0"/>
                <a:ea typeface="Times New Roman" panose="02020603050405020304" pitchFamily="18" charset="0"/>
                <a:cs typeface="Helvetica" panose="020B0604020202020204" pitchFamily="34" charset="0"/>
              </a:rPr>
              <a:t>s (highlighted in Table 19 in Appendix) …..</a:t>
            </a:r>
            <a:endParaRPr lang="en-US" sz="2000"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 </a:t>
            </a:r>
          </a:p>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Regarding </a:t>
            </a:r>
            <a:r>
              <a:rPr lang="en-US" sz="2000" b="1" dirty="0">
                <a:effectLst/>
                <a:latin typeface="Helvetica" panose="020B0604020202020204" pitchFamily="34" charset="0"/>
                <a:ea typeface="Times New Roman" panose="02020603050405020304" pitchFamily="18" charset="0"/>
                <a:cs typeface="Helvetica" panose="020B0604020202020204" pitchFamily="34" charset="0"/>
              </a:rPr>
              <a:t>Core Strategies</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program engagement and measurement of exposure to core program strategies were shown to be related in a meaningful way (that is, the </a:t>
            </a:r>
            <a:r>
              <a:rPr lang="en-US" sz="2000" b="1" dirty="0">
                <a:effectLst/>
                <a:latin typeface="Helvetica" panose="020B0604020202020204" pitchFamily="34" charset="0"/>
                <a:ea typeface="Times New Roman" panose="02020603050405020304" pitchFamily="18" charset="0"/>
                <a:cs typeface="Helvetica" panose="020B0604020202020204" pitchFamily="34" charset="0"/>
              </a:rPr>
              <a:t>more</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engagement by type of event, the </a:t>
            </a:r>
            <a:r>
              <a:rPr lang="en-US" sz="2000" b="1" dirty="0">
                <a:effectLst/>
                <a:latin typeface="Helvetica" panose="020B0604020202020204" pitchFamily="34" charset="0"/>
                <a:ea typeface="Times New Roman" panose="02020603050405020304" pitchFamily="18" charset="0"/>
                <a:cs typeface="Helvetica" panose="020B0604020202020204" pitchFamily="34" charset="0"/>
              </a:rPr>
              <a:t>higher</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the perceived exposure to core strategies; and </a:t>
            </a:r>
            <a:r>
              <a:rPr lang="en-US" sz="2000" b="1" dirty="0">
                <a:effectLst/>
                <a:latin typeface="Helvetica" panose="020B0604020202020204" pitchFamily="34" charset="0"/>
                <a:ea typeface="Times New Roman" panose="02020603050405020304" pitchFamily="18" charset="0"/>
                <a:cs typeface="Helvetica" panose="020B0604020202020204" pitchFamily="34" charset="0"/>
              </a:rPr>
              <a:t>more</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reported use of activities from the Data Activities Portfolio in the classroom). </a:t>
            </a:r>
          </a:p>
          <a:p>
            <a:pPr marL="0" marR="0">
              <a:spcBef>
                <a:spcPts val="0"/>
              </a:spcBef>
              <a:spcAft>
                <a:spcPts val="0"/>
              </a:spcAft>
            </a:pPr>
            <a:endParaRPr lang="en-US" sz="2000"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This speaks to the fidelity of the </a:t>
            </a:r>
            <a:r>
              <a:rPr lang="en-US" sz="2000" i="1" dirty="0">
                <a:effectLst/>
                <a:latin typeface="Helvetica" panose="020B0604020202020204" pitchFamily="34" charset="0"/>
                <a:ea typeface="Times New Roman" panose="02020603050405020304" pitchFamily="18" charset="0"/>
                <a:cs typeface="Helvetica" panose="020B0604020202020204" pitchFamily="34" charset="0"/>
              </a:rPr>
              <a:t>implemented</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program as compared to the program as </a:t>
            </a:r>
            <a:r>
              <a:rPr lang="en-US" sz="2000" i="1" dirty="0">
                <a:effectLst/>
                <a:latin typeface="Helvetica" panose="020B0604020202020204" pitchFamily="34" charset="0"/>
                <a:ea typeface="Times New Roman" panose="02020603050405020304" pitchFamily="18" charset="0"/>
                <a:cs typeface="Helvetica" panose="020B0604020202020204" pitchFamily="34" charset="0"/>
              </a:rPr>
              <a:t>designed</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as perceived by participating teachers who completed the Teacher Survey.</a:t>
            </a:r>
          </a:p>
        </p:txBody>
      </p:sp>
    </p:spTree>
    <p:extLst>
      <p:ext uri="{BB962C8B-B14F-4D97-AF65-F5344CB8AC3E}">
        <p14:creationId xmlns:p14="http://schemas.microsoft.com/office/powerpoint/2010/main" val="226673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91B4-4424-4B16-B62E-4533F65A36C5}"/>
              </a:ext>
            </a:extLst>
          </p:cNvPr>
          <p:cNvSpPr>
            <a:spLocks noGrp="1"/>
          </p:cNvSpPr>
          <p:nvPr>
            <p:ph type="title"/>
          </p:nvPr>
        </p:nvSpPr>
        <p:spPr/>
        <p:txBody>
          <a:bodyPr/>
          <a:lstStyle/>
          <a:p>
            <a:r>
              <a:rPr lang="en-US" dirty="0"/>
              <a:t>Approach to Teaching </a:t>
            </a:r>
          </a:p>
        </p:txBody>
      </p:sp>
      <p:sp>
        <p:nvSpPr>
          <p:cNvPr id="4" name="TextBox 3">
            <a:extLst>
              <a:ext uri="{FF2B5EF4-FFF2-40B4-BE49-F238E27FC236}">
                <a16:creationId xmlns:a16="http://schemas.microsoft.com/office/drawing/2014/main" id="{9052E0B7-2FE6-4568-8392-0DA00C8C155A}"/>
              </a:ext>
            </a:extLst>
          </p:cNvPr>
          <p:cNvSpPr txBox="1"/>
          <p:nvPr/>
        </p:nvSpPr>
        <p:spPr>
          <a:xfrm>
            <a:off x="1223493" y="2001058"/>
            <a:ext cx="7044744" cy="4093428"/>
          </a:xfrm>
          <a:prstGeom prst="rect">
            <a:avLst/>
          </a:prstGeom>
          <a:noFill/>
        </p:spPr>
        <p:txBody>
          <a:bodyPr wrap="square">
            <a:spAutoFit/>
          </a:bodyPr>
          <a:lstStyle/>
          <a:p>
            <a:r>
              <a:rPr lang="en-US" sz="2000" dirty="0">
                <a:effectLst/>
                <a:latin typeface="Helvetica" panose="020B0604020202020204" pitchFamily="34" charset="0"/>
                <a:ea typeface="Times New Roman" panose="02020603050405020304" pitchFamily="18" charset="0"/>
                <a:cs typeface="Helvetica" panose="020B0604020202020204" pitchFamily="34" charset="0"/>
              </a:rPr>
              <a:t>In preliminary analyses…..</a:t>
            </a:r>
          </a:p>
          <a:p>
            <a:endParaRPr lang="en-US" sz="2000"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Regarding, </a:t>
            </a:r>
            <a:r>
              <a:rPr lang="en-US" sz="2000" b="1" dirty="0">
                <a:effectLst/>
                <a:latin typeface="Helvetica" panose="020B0604020202020204" pitchFamily="34" charset="0"/>
                <a:ea typeface="Times New Roman" panose="02020603050405020304" pitchFamily="18" charset="0"/>
                <a:cs typeface="Helvetica" panose="020B0604020202020204" pitchFamily="34" charset="0"/>
              </a:rPr>
              <a:t>Approach to Teaching, </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teaching outcomes were shown to be related to </a:t>
            </a:r>
            <a:r>
              <a:rPr lang="en-US" sz="2000" i="1" dirty="0">
                <a:effectLst/>
                <a:latin typeface="Helvetica" panose="020B0604020202020204" pitchFamily="34" charset="0"/>
                <a:ea typeface="Times New Roman" panose="02020603050405020304" pitchFamily="18" charset="0"/>
                <a:cs typeface="Helvetica" panose="020B0604020202020204" pitchFamily="34" charset="0"/>
              </a:rPr>
              <a:t>perceived </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QuarkNet's Influence on Teaching and the Use of DAP activities in the classroom as reported by participating teachers. (See Tables 21 and 22 in Appendix.) </a:t>
            </a:r>
          </a:p>
          <a:p>
            <a:pPr marL="0" marR="0">
              <a:spcBef>
                <a:spcPts val="0"/>
              </a:spcBef>
              <a:spcAft>
                <a:spcPts val="0"/>
              </a:spcAft>
            </a:pPr>
            <a:endParaRPr lang="en-US" sz="20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b="1" dirty="0">
                <a:effectLst/>
                <a:latin typeface="Helvetica" panose="020B0604020202020204" pitchFamily="34" charset="0"/>
                <a:ea typeface="Times New Roman" panose="02020603050405020304" pitchFamily="18" charset="0"/>
                <a:cs typeface="Helvetica" panose="020B0604020202020204" pitchFamily="34" charset="0"/>
              </a:rPr>
              <a:t>Use of DAP </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activities was shown to be related to exposure to Core Strategies, Approach to Teaching, and all of the types of QuarkNet program events (Data Camp, Variety of Workshops, and Masterclass engagement). (Summary statistics table is not shown.)</a:t>
            </a:r>
          </a:p>
        </p:txBody>
      </p:sp>
    </p:spTree>
    <p:extLst>
      <p:ext uri="{BB962C8B-B14F-4D97-AF65-F5344CB8AC3E}">
        <p14:creationId xmlns:p14="http://schemas.microsoft.com/office/powerpoint/2010/main" val="741929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41CD-4231-45C5-9314-D85513C0FABE}"/>
              </a:ext>
            </a:extLst>
          </p:cNvPr>
          <p:cNvSpPr>
            <a:spLocks noGrp="1"/>
          </p:cNvSpPr>
          <p:nvPr>
            <p:ph type="title"/>
          </p:nvPr>
        </p:nvSpPr>
        <p:spPr/>
        <p:txBody>
          <a:bodyPr/>
          <a:lstStyle/>
          <a:p>
            <a:r>
              <a:rPr lang="en-US" dirty="0"/>
              <a:t>Student Engagement </a:t>
            </a:r>
          </a:p>
        </p:txBody>
      </p:sp>
      <p:sp>
        <p:nvSpPr>
          <p:cNvPr id="4" name="TextBox 3">
            <a:extLst>
              <a:ext uri="{FF2B5EF4-FFF2-40B4-BE49-F238E27FC236}">
                <a16:creationId xmlns:a16="http://schemas.microsoft.com/office/drawing/2014/main" id="{5EA2CAEE-5642-4BF2-8BFB-B650751E9AEB}"/>
              </a:ext>
            </a:extLst>
          </p:cNvPr>
          <p:cNvSpPr txBox="1"/>
          <p:nvPr/>
        </p:nvSpPr>
        <p:spPr>
          <a:xfrm>
            <a:off x="1236371" y="2555056"/>
            <a:ext cx="6864439" cy="2246769"/>
          </a:xfrm>
          <a:prstGeom prst="rect">
            <a:avLst/>
          </a:prstGeom>
          <a:noFill/>
        </p:spPr>
        <p:txBody>
          <a:bodyPr wrap="square">
            <a:spAutoFit/>
          </a:bodyPr>
          <a:lstStyle/>
          <a:p>
            <a:r>
              <a:rPr lang="en-US" sz="2000" dirty="0">
                <a:effectLst/>
                <a:latin typeface="Helvetica" panose="020B0604020202020204" pitchFamily="34" charset="0"/>
                <a:ea typeface="Times New Roman" panose="02020603050405020304" pitchFamily="18" charset="0"/>
                <a:cs typeface="Helvetica" panose="020B0604020202020204" pitchFamily="34" charset="0"/>
              </a:rPr>
              <a:t>In preliminary analyses (See Table 24 in Appendix)….</a:t>
            </a:r>
          </a:p>
          <a:p>
            <a:pPr marL="0" marR="0">
              <a:spcBef>
                <a:spcPts val="0"/>
              </a:spcBef>
              <a:spcAft>
                <a:spcPts val="0"/>
              </a:spcAft>
            </a:pPr>
            <a:endParaRPr lang="en-US" sz="2000"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Regarding, </a:t>
            </a:r>
            <a:r>
              <a:rPr lang="en-US" sz="2000" b="1" dirty="0">
                <a:effectLst/>
                <a:latin typeface="Helvetica" panose="020B0604020202020204" pitchFamily="34" charset="0"/>
                <a:ea typeface="Times New Roman" panose="02020603050405020304" pitchFamily="18" charset="0"/>
                <a:cs typeface="Helvetica" panose="020B0604020202020204" pitchFamily="34" charset="0"/>
              </a:rPr>
              <a:t>Student Engagement, </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QuarkNet’s Influence on Student Engagement and Approach to Teaching were related to perceived student engagement in inquiry-based science based on the perceptions of their participating teachers. </a:t>
            </a:r>
          </a:p>
        </p:txBody>
      </p:sp>
    </p:spTree>
    <p:extLst>
      <p:ext uri="{BB962C8B-B14F-4D97-AF65-F5344CB8AC3E}">
        <p14:creationId xmlns:p14="http://schemas.microsoft.com/office/powerpoint/2010/main" val="328291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002C-024A-4470-BD32-51962459A83D}"/>
              </a:ext>
            </a:extLst>
          </p:cNvPr>
          <p:cNvSpPr>
            <a:spLocks noGrp="1"/>
          </p:cNvSpPr>
          <p:nvPr>
            <p:ph type="title"/>
          </p:nvPr>
        </p:nvSpPr>
        <p:spPr/>
        <p:txBody>
          <a:bodyPr/>
          <a:lstStyle/>
          <a:p>
            <a:r>
              <a:rPr lang="en-US" dirty="0"/>
              <a:t>In Summary</a:t>
            </a:r>
          </a:p>
        </p:txBody>
      </p:sp>
      <p:sp>
        <p:nvSpPr>
          <p:cNvPr id="4" name="TextBox 3">
            <a:extLst>
              <a:ext uri="{FF2B5EF4-FFF2-40B4-BE49-F238E27FC236}">
                <a16:creationId xmlns:a16="http://schemas.microsoft.com/office/drawing/2014/main" id="{351140AF-9E03-4AC8-BC3F-36C001441C31}"/>
              </a:ext>
            </a:extLst>
          </p:cNvPr>
          <p:cNvSpPr txBox="1"/>
          <p:nvPr/>
        </p:nvSpPr>
        <p:spPr>
          <a:xfrm>
            <a:off x="626301" y="2037836"/>
            <a:ext cx="7985343" cy="3693319"/>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So far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the weight of these analyses suggests that there is a positive relationship between </a:t>
            </a:r>
            <a:r>
              <a:rPr lang="en-US" sz="2400" b="1" dirty="0">
                <a:effectLst/>
                <a:latin typeface="Times New Roman" panose="02020603050405020304" pitchFamily="18" charset="0"/>
                <a:ea typeface="Times New Roman" panose="02020603050405020304" pitchFamily="18" charset="0"/>
              </a:rPr>
              <a:t>Teacher </a:t>
            </a:r>
            <a:r>
              <a:rPr lang="en-US" sz="2400" b="1" dirty="0">
                <a:latin typeface="Times New Roman" panose="02020603050405020304" pitchFamily="18" charset="0"/>
                <a:ea typeface="Times New Roman" panose="02020603050405020304" pitchFamily="18" charset="0"/>
              </a:rPr>
              <a:t>E</a:t>
            </a:r>
            <a:r>
              <a:rPr lang="en-US" sz="2400" b="1" dirty="0">
                <a:effectLst/>
                <a:latin typeface="Times New Roman" panose="02020603050405020304" pitchFamily="18" charset="0"/>
                <a:ea typeface="Times New Roman" panose="02020603050405020304" pitchFamily="18" charset="0"/>
              </a:rPr>
              <a:t>ngagement </a:t>
            </a:r>
            <a:r>
              <a:rPr lang="en-US" sz="2400" dirty="0">
                <a:effectLst/>
                <a:latin typeface="Times New Roman" panose="02020603050405020304" pitchFamily="18" charset="0"/>
                <a:ea typeface="Times New Roman" panose="02020603050405020304" pitchFamily="18" charset="0"/>
              </a:rPr>
              <a:t>in QuarkNet and exposure to </a:t>
            </a:r>
            <a:r>
              <a:rPr lang="en-US" sz="2400" b="1" dirty="0">
                <a:effectLst/>
                <a:latin typeface="Times New Roman" panose="02020603050405020304" pitchFamily="18" charset="0"/>
                <a:ea typeface="Times New Roman" panose="02020603050405020304" pitchFamily="18" charset="0"/>
              </a:rPr>
              <a:t>Core </a:t>
            </a:r>
            <a:r>
              <a:rPr lang="en-US" sz="2400" b="1" dirty="0">
                <a:latin typeface="Times New Roman" panose="02020603050405020304" pitchFamily="18" charset="0"/>
                <a:ea typeface="Times New Roman" panose="02020603050405020304" pitchFamily="18" charset="0"/>
              </a:rPr>
              <a:t>P</a:t>
            </a:r>
            <a:r>
              <a:rPr lang="en-US" sz="2400" b="1" dirty="0">
                <a:effectLst/>
                <a:latin typeface="Times New Roman" panose="02020603050405020304" pitchFamily="18" charset="0"/>
                <a:ea typeface="Times New Roman" panose="02020603050405020304" pitchFamily="18" charset="0"/>
              </a:rPr>
              <a:t>rogram </a:t>
            </a:r>
            <a:r>
              <a:rPr lang="en-US" sz="2400" b="1" dirty="0">
                <a:latin typeface="Times New Roman" panose="02020603050405020304" pitchFamily="18" charset="0"/>
                <a:ea typeface="Times New Roman" panose="02020603050405020304" pitchFamily="18" charset="0"/>
              </a:rPr>
              <a:t>S</a:t>
            </a:r>
            <a:r>
              <a:rPr lang="en-US" sz="2400" b="1" dirty="0">
                <a:effectLst/>
                <a:latin typeface="Times New Roman" panose="02020603050405020304" pitchFamily="18" charset="0"/>
                <a:ea typeface="Times New Roman" panose="02020603050405020304" pitchFamily="18" charset="0"/>
              </a:rPr>
              <a:t>trategies; </a:t>
            </a:r>
            <a:r>
              <a:rPr lang="en-US" sz="2400" dirty="0">
                <a:effectLst/>
                <a:latin typeface="Times New Roman" panose="02020603050405020304" pitchFamily="18" charset="0"/>
                <a:ea typeface="Times New Roman" panose="02020603050405020304" pitchFamily="18" charset="0"/>
              </a:rPr>
              <a:t>and, that the type and degree of program engagement is related to teacher outcomes </a:t>
            </a:r>
            <a:r>
              <a:rPr lang="en-US" sz="2400" b="1" dirty="0">
                <a:effectLst/>
                <a:latin typeface="Times New Roman" panose="02020603050405020304" pitchFamily="18" charset="0"/>
                <a:ea typeface="Times New Roman" panose="02020603050405020304" pitchFamily="18" charset="0"/>
              </a:rPr>
              <a:t>Approach to Teaching</a:t>
            </a:r>
            <a:r>
              <a:rPr lang="en-US" sz="2400" dirty="0">
                <a:effectLst/>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 </a:t>
            </a:r>
            <a:r>
              <a:rPr lang="en-US" sz="2400" b="1" dirty="0">
                <a:effectLst/>
                <a:latin typeface="Times New Roman" panose="02020603050405020304" pitchFamily="18" charset="0"/>
                <a:ea typeface="Times New Roman" panose="02020603050405020304" pitchFamily="18" charset="0"/>
              </a:rPr>
              <a:t>use</a:t>
            </a:r>
            <a:r>
              <a:rPr lang="en-US" sz="2400" dirty="0">
                <a:effectLst/>
                <a:latin typeface="Times New Roman" panose="02020603050405020304" pitchFamily="18" charset="0"/>
                <a:ea typeface="Times New Roman" panose="02020603050405020304" pitchFamily="18" charset="0"/>
              </a:rPr>
              <a:t> of activities from the </a:t>
            </a:r>
            <a:r>
              <a:rPr lang="en-US" sz="2400" b="1" dirty="0">
                <a:effectLst/>
                <a:latin typeface="Times New Roman" panose="02020603050405020304" pitchFamily="18" charset="0"/>
                <a:ea typeface="Times New Roman" panose="02020603050405020304" pitchFamily="18" charset="0"/>
              </a:rPr>
              <a:t>Data Activities Portfolio </a:t>
            </a:r>
            <a:r>
              <a:rPr lang="en-US" sz="2400" dirty="0">
                <a:effectLst/>
                <a:latin typeface="Times New Roman" panose="02020603050405020304" pitchFamily="18" charset="0"/>
                <a:ea typeface="Times New Roman" panose="02020603050405020304" pitchFamily="18" charset="0"/>
              </a:rPr>
              <a:t>in the classroom; and </a:t>
            </a:r>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eachers’ perceptions of </a:t>
            </a:r>
            <a:r>
              <a:rPr lang="en-US" sz="2400" b="1" dirty="0">
                <a:effectLst/>
                <a:latin typeface="Times New Roman" panose="02020603050405020304" pitchFamily="18" charset="0"/>
                <a:ea typeface="Times New Roman" panose="02020603050405020304" pitchFamily="18" charset="0"/>
              </a:rPr>
              <a:t>Student Engagement </a:t>
            </a:r>
            <a:r>
              <a:rPr lang="en-US" sz="2400" dirty="0">
                <a:effectLst/>
                <a:latin typeface="Times New Roman" panose="02020603050405020304" pitchFamily="18" charset="0"/>
                <a:ea typeface="Times New Roman" panose="02020603050405020304" pitchFamily="18" charset="0"/>
              </a:rPr>
              <a:t>in inquiry-based science.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72250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41CD-4231-45C5-9314-D85513C0FABE}"/>
              </a:ext>
            </a:extLst>
          </p:cNvPr>
          <p:cNvSpPr>
            <a:spLocks noGrp="1"/>
          </p:cNvSpPr>
          <p:nvPr>
            <p:ph type="title"/>
          </p:nvPr>
        </p:nvSpPr>
        <p:spPr/>
        <p:txBody>
          <a:bodyPr>
            <a:normAutofit/>
          </a:bodyPr>
          <a:lstStyle/>
          <a:p>
            <a:r>
              <a:rPr lang="en-US" dirty="0"/>
              <a:t>Building on These Analyses </a:t>
            </a:r>
          </a:p>
        </p:txBody>
      </p:sp>
      <p:sp>
        <p:nvSpPr>
          <p:cNvPr id="4" name="TextBox 3">
            <a:extLst>
              <a:ext uri="{FF2B5EF4-FFF2-40B4-BE49-F238E27FC236}">
                <a16:creationId xmlns:a16="http://schemas.microsoft.com/office/drawing/2014/main" id="{5EA2CAEE-5642-4BF2-8BFB-B650751E9AEB}"/>
              </a:ext>
            </a:extLst>
          </p:cNvPr>
          <p:cNvSpPr txBox="1"/>
          <p:nvPr/>
        </p:nvSpPr>
        <p:spPr>
          <a:xfrm>
            <a:off x="911349" y="1556435"/>
            <a:ext cx="7775451" cy="4339650"/>
          </a:xfrm>
          <a:prstGeom prst="rect">
            <a:avLst/>
          </a:prstGeom>
          <a:noFill/>
        </p:spPr>
        <p:txBody>
          <a:bodyPr wrap="square">
            <a:spAutoFit/>
          </a:bodyPr>
          <a:lstStyle/>
          <a:p>
            <a:endParaRPr lang="en-US" sz="2800" dirty="0">
              <a:solidFill>
                <a:schemeClr val="tx2"/>
              </a:solidFill>
              <a:effectLst/>
              <a:latin typeface="Helvetica" panose="020B0604020202020204" pitchFamily="34" charset="0"/>
              <a:ea typeface="Times New Roman" panose="02020603050405020304" pitchFamily="18" charset="0"/>
              <a:cs typeface="Helvetica" panose="020B0604020202020204" pitchFamily="34" charset="0"/>
            </a:endParaRPr>
          </a:p>
          <a:p>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We plan </a:t>
            </a:r>
            <a:r>
              <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on</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 adding information based on teachers’ classroom implementation plans. </a:t>
            </a:r>
          </a:p>
          <a:p>
            <a:endPar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Buttress these analyses with information obtained from QuarkNet centers.  </a:t>
            </a:r>
          </a:p>
          <a:p>
            <a:endPar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endParaRPr>
          </a:p>
          <a:p>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And </a:t>
            </a:r>
            <a:r>
              <a:rPr lang="en-US" sz="2400" b="1" dirty="0">
                <a:solidFill>
                  <a:srgbClr val="000099"/>
                </a:solidFill>
                <a:latin typeface="Helvetica" panose="020B0604020202020204" pitchFamily="34" charset="0"/>
                <a:ea typeface="Times New Roman" panose="02020603050405020304" pitchFamily="18" charset="0"/>
                <a:cs typeface="Helvetica" panose="020B0604020202020204" pitchFamily="34" charset="0"/>
              </a:rPr>
              <a:t>add</a:t>
            </a:r>
            <a:r>
              <a:rPr lang="en-US" sz="2400" b="1" dirty="0">
                <a:solidFill>
                  <a:srgbClr val="000099"/>
                </a:solidFill>
                <a:effectLst/>
                <a:latin typeface="Helvetica" panose="020B0604020202020204" pitchFamily="34" charset="0"/>
                <a:ea typeface="Times New Roman" panose="02020603050405020304" pitchFamily="18" charset="0"/>
                <a:cs typeface="Helvetica" panose="020B0604020202020204" pitchFamily="34" charset="0"/>
              </a:rPr>
              <a:t> Sustainability Factors into the mix in the future analyses.</a:t>
            </a:r>
          </a:p>
          <a:p>
            <a:endParaRPr lang="en-US" sz="2800" dirty="0">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449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062" y="924646"/>
            <a:ext cx="5894738" cy="675554"/>
          </a:xfrm>
        </p:spPr>
        <p:txBody>
          <a:bodyPr>
            <a:normAutofit fontScale="90000"/>
          </a:bodyPr>
          <a:lstStyle/>
          <a:p>
            <a:r>
              <a:rPr lang="en-US" dirty="0"/>
              <a:t>Center Program Outcomes</a:t>
            </a:r>
            <a:br>
              <a:rPr lang="en-US" dirty="0"/>
            </a:br>
            <a:endParaRPr lang="en-US" dirty="0"/>
          </a:p>
        </p:txBody>
      </p:sp>
      <p:sp>
        <p:nvSpPr>
          <p:cNvPr id="3" name="Content Placeholder 2"/>
          <p:cNvSpPr>
            <a:spLocks noGrp="1"/>
          </p:cNvSpPr>
          <p:nvPr>
            <p:ph idx="1"/>
          </p:nvPr>
        </p:nvSpPr>
        <p:spPr/>
        <p:txBody>
          <a:bodyPr>
            <a:normAutofit/>
          </a:bodyPr>
          <a:lstStyle/>
          <a:p>
            <a:pPr marL="344488" indent="-344488">
              <a:lnSpc>
                <a:spcPct val="110000"/>
              </a:lnSpc>
              <a:spcAft>
                <a:spcPts val="600"/>
              </a:spcAft>
              <a:tabLst>
                <a:tab pos="398463" algn="l"/>
              </a:tabLst>
            </a:pPr>
            <a:r>
              <a:rPr lang="en-US" dirty="0"/>
              <a:t>Delivery of Program through Center Partnerships</a:t>
            </a:r>
          </a:p>
          <a:p>
            <a:pPr marL="344488" indent="-344488">
              <a:lnSpc>
                <a:spcPct val="110000"/>
              </a:lnSpc>
              <a:spcAft>
                <a:spcPts val="600"/>
              </a:spcAft>
              <a:tabLst>
                <a:tab pos="398463" algn="l"/>
              </a:tabLst>
            </a:pPr>
            <a:r>
              <a:rPr lang="en-US" dirty="0"/>
              <a:t>Teacher Outcomes analyzed in relationship to program exposure </a:t>
            </a:r>
          </a:p>
          <a:p>
            <a:pPr marL="344488" indent="-344488">
              <a:lnSpc>
                <a:spcPct val="110000"/>
              </a:lnSpc>
              <a:spcAft>
                <a:spcPts val="600"/>
              </a:spcAft>
              <a:tabLst>
                <a:tab pos="398463" algn="l"/>
              </a:tabLst>
            </a:pPr>
            <a:r>
              <a:rPr lang="en-US" dirty="0"/>
              <a:t>Center Outcomes used to determine </a:t>
            </a:r>
            <a:r>
              <a:rPr lang="en-US" i="1" dirty="0"/>
              <a:t>implementation </a:t>
            </a:r>
            <a:r>
              <a:rPr lang="en-US" dirty="0"/>
              <a:t>level of program and to better understand teacher outcomes, and  </a:t>
            </a:r>
          </a:p>
          <a:p>
            <a:pPr marL="344488" indent="-344488">
              <a:lnSpc>
                <a:spcPct val="110000"/>
              </a:lnSpc>
              <a:spcAft>
                <a:spcPts val="600"/>
              </a:spcAft>
              <a:tabLst>
                <a:tab pos="398463" algn="l"/>
              </a:tabLst>
            </a:pPr>
            <a:r>
              <a:rPr lang="en-US" dirty="0"/>
              <a:t>Centers assessed through Center Outcomes and Sustainability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Feedback Template</a:t>
            </a:r>
          </a:p>
        </p:txBody>
      </p:sp>
      <p:sp>
        <p:nvSpPr>
          <p:cNvPr id="3" name="Content Placeholder 2"/>
          <p:cNvSpPr>
            <a:spLocks noGrp="1"/>
          </p:cNvSpPr>
          <p:nvPr>
            <p:ph idx="1"/>
          </p:nvPr>
        </p:nvSpPr>
        <p:spPr>
          <a:xfrm>
            <a:off x="607102" y="1914993"/>
            <a:ext cx="8229600" cy="4525963"/>
          </a:xfrm>
        </p:spPr>
        <p:txBody>
          <a:bodyPr>
            <a:normAutofit/>
          </a:bodyPr>
          <a:lstStyle/>
          <a:p>
            <a:r>
              <a:rPr lang="en-US" sz="2600" dirty="0"/>
              <a:t>In Four Sections:</a:t>
            </a:r>
          </a:p>
          <a:p>
            <a:r>
              <a:rPr lang="en-US" sz="2600" dirty="0"/>
              <a:t>     I.  Who from the Center has participated</a:t>
            </a:r>
          </a:p>
          <a:p>
            <a:r>
              <a:rPr lang="en-US" sz="2600" dirty="0"/>
              <a:t>     II. Past QN Programs last 2 year</a:t>
            </a:r>
          </a:p>
          <a:p>
            <a:r>
              <a:rPr lang="en-US" sz="2600" dirty="0"/>
              <a:t>    III. Rating of Center-level Outcomes </a:t>
            </a:r>
          </a:p>
          <a:p>
            <a:r>
              <a:rPr lang="en-US" sz="2600" dirty="0"/>
              <a:t>    IV. Review of Sustainability Factors</a:t>
            </a:r>
          </a:p>
        </p:txBody>
      </p:sp>
    </p:spTree>
    <p:extLst>
      <p:ext uri="{BB962C8B-B14F-4D97-AF65-F5344CB8AC3E}">
        <p14:creationId xmlns:p14="http://schemas.microsoft.com/office/powerpoint/2010/main" val="374744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Feedback Process</a:t>
            </a:r>
          </a:p>
        </p:txBody>
      </p:sp>
      <p:sp>
        <p:nvSpPr>
          <p:cNvPr id="3" name="Content Placeholder 2"/>
          <p:cNvSpPr>
            <a:spLocks noGrp="1"/>
          </p:cNvSpPr>
          <p:nvPr>
            <p:ph idx="1"/>
          </p:nvPr>
        </p:nvSpPr>
        <p:spPr/>
        <p:txBody>
          <a:bodyPr>
            <a:normAutofit/>
          </a:bodyPr>
          <a:lstStyle/>
          <a:p>
            <a:pPr marL="514350" indent="-514350" algn="ctr">
              <a:lnSpc>
                <a:spcPct val="120000"/>
              </a:lnSpc>
              <a:spcAft>
                <a:spcPts val="600"/>
              </a:spcAft>
            </a:pPr>
            <a:endParaRPr lang="en-US" sz="4400" dirty="0"/>
          </a:p>
          <a:p>
            <a:pPr marL="514350" indent="-514350" algn="ctr">
              <a:lnSpc>
                <a:spcPct val="120000"/>
              </a:lnSpc>
              <a:spcAft>
                <a:spcPts val="600"/>
              </a:spcAft>
            </a:pPr>
            <a:r>
              <a:rPr lang="en-US" sz="4400" dirty="0"/>
              <a:t>So far, 10 Centers have participated in gathering Center Outcomes</a:t>
            </a:r>
          </a:p>
          <a:p>
            <a:pPr marL="514350" indent="-514350" algn="ctr">
              <a:lnSpc>
                <a:spcPct val="120000"/>
              </a:lnSpc>
              <a:spcAft>
                <a:spcPts val="600"/>
              </a:spcAft>
            </a:pPr>
            <a:endParaRPr lang="en-US" sz="4400" i="1" dirty="0"/>
          </a:p>
        </p:txBody>
      </p:sp>
    </p:spTree>
    <p:extLst>
      <p:ext uri="{BB962C8B-B14F-4D97-AF65-F5344CB8AC3E}">
        <p14:creationId xmlns:p14="http://schemas.microsoft.com/office/powerpoint/2010/main" val="350706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Feedback Process</a:t>
            </a:r>
          </a:p>
        </p:txBody>
      </p:sp>
      <p:sp>
        <p:nvSpPr>
          <p:cNvPr id="3" name="Content Placeholder 2"/>
          <p:cNvSpPr>
            <a:spLocks noGrp="1"/>
          </p:cNvSpPr>
          <p:nvPr>
            <p:ph idx="1"/>
          </p:nvPr>
        </p:nvSpPr>
        <p:spPr/>
        <p:txBody>
          <a:bodyPr>
            <a:normAutofit/>
          </a:bodyPr>
          <a:lstStyle/>
          <a:p>
            <a:r>
              <a:rPr lang="en-US" sz="2600" dirty="0"/>
              <a:t>Compare Teacher and Center Responses when possible, for example …. </a:t>
            </a:r>
          </a:p>
          <a:p>
            <a:r>
              <a:rPr lang="en-US" sz="2600" dirty="0"/>
              <a:t> Participating Centers report:</a:t>
            </a:r>
          </a:p>
          <a:p>
            <a:r>
              <a:rPr lang="en-US" sz="2600" dirty="0"/>
              <a:t>   All or most teachers engaged as active learners (as students) </a:t>
            </a:r>
          </a:p>
          <a:p>
            <a:endParaRPr lang="en-US" sz="2600" dirty="0"/>
          </a:p>
          <a:p>
            <a:r>
              <a:rPr lang="en-US" sz="2600" dirty="0"/>
              <a:t>Teachers report:</a:t>
            </a:r>
          </a:p>
          <a:p>
            <a:r>
              <a:rPr lang="en-US" sz="2600" dirty="0"/>
              <a:t>   The opportunity to engage as active learners (as students) was “Excellent.”</a:t>
            </a:r>
          </a:p>
        </p:txBody>
      </p:sp>
    </p:spTree>
    <p:extLst>
      <p:ext uri="{BB962C8B-B14F-4D97-AF65-F5344CB8AC3E}">
        <p14:creationId xmlns:p14="http://schemas.microsoft.com/office/powerpoint/2010/main" val="316815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 Focus</a:t>
            </a:r>
          </a:p>
        </p:txBody>
      </p:sp>
      <p:sp>
        <p:nvSpPr>
          <p:cNvPr id="3" name="Content Placeholder 2"/>
          <p:cNvSpPr>
            <a:spLocks noGrp="1"/>
          </p:cNvSpPr>
          <p:nvPr>
            <p:ph idx="1"/>
          </p:nvPr>
        </p:nvSpPr>
        <p:spPr>
          <a:xfrm>
            <a:off x="457200" y="1600200"/>
            <a:ext cx="8229600" cy="4663317"/>
          </a:xfrm>
        </p:spPr>
        <p:txBody>
          <a:bodyPr>
            <a:normAutofit/>
          </a:bodyPr>
          <a:lstStyle/>
          <a:p>
            <a:pPr algn="ctr">
              <a:spcAft>
                <a:spcPts val="600"/>
              </a:spcAft>
            </a:pPr>
            <a:r>
              <a:rPr lang="en-US" sz="2800" dirty="0"/>
              <a:t>Three Themes:</a:t>
            </a:r>
          </a:p>
          <a:p>
            <a:pPr marL="457200" indent="-457200">
              <a:lnSpc>
                <a:spcPct val="110000"/>
              </a:lnSpc>
              <a:spcAft>
                <a:spcPts val="600"/>
              </a:spcAft>
              <a:buAutoNum type="arabicPeriod"/>
              <a:tabLst>
                <a:tab pos="398463" algn="l"/>
              </a:tabLst>
            </a:pPr>
            <a:r>
              <a:rPr lang="en-US" dirty="0"/>
              <a:t>Development (and use) of a Program Theory Model (PTM) </a:t>
            </a:r>
            <a:r>
              <a:rPr lang="en-US" b="0" dirty="0"/>
              <a:t>✔</a:t>
            </a:r>
          </a:p>
          <a:p>
            <a:pPr marL="457200" indent="-457200">
              <a:lnSpc>
                <a:spcPct val="110000"/>
              </a:lnSpc>
              <a:spcAft>
                <a:spcPts val="600"/>
              </a:spcAft>
              <a:buAutoNum type="arabicPeriod"/>
              <a:tabLst>
                <a:tab pos="398463" algn="l"/>
              </a:tabLst>
            </a:pPr>
            <a:r>
              <a:rPr lang="en-US" sz="2800" dirty="0">
                <a:solidFill>
                  <a:srgbClr val="FF0000"/>
                </a:solidFill>
              </a:rPr>
              <a:t>Teacher</a:t>
            </a:r>
            <a:r>
              <a:rPr lang="en-US" dirty="0"/>
              <a:t>-level Program Outcomes (based on PTM) </a:t>
            </a:r>
          </a:p>
          <a:p>
            <a:pPr marL="457200" indent="-457200">
              <a:lnSpc>
                <a:spcPct val="110000"/>
              </a:lnSpc>
              <a:spcAft>
                <a:spcPts val="600"/>
              </a:spcAft>
              <a:tabLst>
                <a:tab pos="398463" algn="l"/>
              </a:tabLst>
            </a:pPr>
            <a:r>
              <a:rPr lang="en-US" dirty="0"/>
              <a:t>      at National- and Center-level -- </a:t>
            </a:r>
            <a:r>
              <a:rPr lang="en-US" i="1" dirty="0"/>
              <a:t>on going </a:t>
            </a:r>
            <a:endParaRPr lang="en-US" dirty="0"/>
          </a:p>
          <a:p>
            <a:pPr marL="457200" indent="-457200">
              <a:lnSpc>
                <a:spcPct val="110000"/>
              </a:lnSpc>
              <a:spcAft>
                <a:spcPts val="600"/>
              </a:spcAft>
              <a:buAutoNum type="arabicPeriod" startAt="3"/>
              <a:tabLst>
                <a:tab pos="398463" algn="l"/>
              </a:tabLst>
            </a:pPr>
            <a:r>
              <a:rPr lang="en-US" sz="2800" dirty="0">
                <a:solidFill>
                  <a:srgbClr val="FF0000"/>
                </a:solidFill>
              </a:rPr>
              <a:t>Center</a:t>
            </a:r>
            <a:r>
              <a:rPr lang="en-US" dirty="0"/>
              <a:t>-level Program Outcomes and Program</a:t>
            </a:r>
          </a:p>
          <a:p>
            <a:pPr marL="457200" indent="-457200">
              <a:lnSpc>
                <a:spcPct val="110000"/>
              </a:lnSpc>
              <a:spcAft>
                <a:spcPts val="600"/>
              </a:spcAft>
              <a:tabLst>
                <a:tab pos="398463" algn="l"/>
              </a:tabLst>
            </a:pPr>
            <a:r>
              <a:rPr lang="en-US" dirty="0"/>
              <a:t>      Sustainability Assessment  (based on PTM and Sustainability Framework) – </a:t>
            </a:r>
            <a:r>
              <a:rPr lang="en-US" i="1" dirty="0"/>
              <a:t>on going </a:t>
            </a:r>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Multiple Sources ….</a:t>
            </a:r>
          </a:p>
        </p:txBody>
      </p:sp>
      <p:sp>
        <p:nvSpPr>
          <p:cNvPr id="3" name="Content Placeholder 2"/>
          <p:cNvSpPr>
            <a:spLocks noGrp="1"/>
          </p:cNvSpPr>
          <p:nvPr>
            <p:ph idx="1"/>
          </p:nvPr>
        </p:nvSpPr>
        <p:spPr/>
        <p:txBody>
          <a:bodyPr>
            <a:normAutofit/>
          </a:bodyPr>
          <a:lstStyle/>
          <a:p>
            <a:r>
              <a:rPr lang="en-US" sz="2600" dirty="0"/>
              <a:t>An example….. </a:t>
            </a:r>
          </a:p>
          <a:p>
            <a:pPr marL="0" indent="0"/>
            <a:r>
              <a:rPr lang="en-US" sz="2800" dirty="0"/>
              <a:t>Looking at the alignment of Next Generation Science Standards Practices and the DAP activities as:</a:t>
            </a:r>
          </a:p>
          <a:p>
            <a:r>
              <a:rPr lang="en-US" sz="2800" dirty="0"/>
              <a:t>   </a:t>
            </a:r>
            <a:r>
              <a:rPr lang="en-US" sz="2800" i="1" dirty="0"/>
              <a:t>           Designed </a:t>
            </a:r>
          </a:p>
          <a:p>
            <a:r>
              <a:rPr lang="en-US" sz="2800" dirty="0"/>
              <a:t>              </a:t>
            </a:r>
            <a:r>
              <a:rPr lang="en-US" sz="2800" i="1" dirty="0"/>
              <a:t>Implemented</a:t>
            </a:r>
            <a:r>
              <a:rPr lang="en-US" sz="2800" dirty="0"/>
              <a:t> (in workshops)</a:t>
            </a:r>
            <a:r>
              <a:rPr lang="en-US" sz="2800" i="1" dirty="0"/>
              <a:t>, </a:t>
            </a:r>
            <a:r>
              <a:rPr lang="en-US" sz="2800" dirty="0"/>
              <a:t>and </a:t>
            </a:r>
          </a:p>
          <a:p>
            <a:r>
              <a:rPr lang="en-US" sz="2800" i="1" dirty="0"/>
              <a:t>              Measured by Centers </a:t>
            </a:r>
            <a:r>
              <a:rPr lang="en-US" sz="2800" dirty="0"/>
              <a:t>based on</a:t>
            </a:r>
          </a:p>
          <a:p>
            <a:r>
              <a:rPr lang="en-US" sz="2800" dirty="0"/>
              <a:t>               in individual teacher engagement</a:t>
            </a:r>
          </a:p>
        </p:txBody>
      </p:sp>
    </p:spTree>
    <p:extLst>
      <p:ext uri="{BB962C8B-B14F-4D97-AF65-F5344CB8AC3E}">
        <p14:creationId xmlns:p14="http://schemas.microsoft.com/office/powerpoint/2010/main" val="173475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and Evaluation Recommendations</a:t>
            </a:r>
          </a:p>
        </p:txBody>
      </p:sp>
      <p:sp>
        <p:nvSpPr>
          <p:cNvPr id="3" name="Content Placeholder 2"/>
          <p:cNvSpPr>
            <a:spLocks noGrp="1"/>
          </p:cNvSpPr>
          <p:nvPr>
            <p:ph idx="1"/>
          </p:nvPr>
        </p:nvSpPr>
        <p:spPr/>
        <p:txBody>
          <a:bodyPr>
            <a:normAutofit fontScale="92500"/>
          </a:bodyPr>
          <a:lstStyle/>
          <a:p>
            <a:r>
              <a:rPr lang="en-US" sz="2600" dirty="0"/>
              <a:t>Program: </a:t>
            </a:r>
          </a:p>
          <a:p>
            <a:pPr marL="514350" indent="-514350">
              <a:buAutoNum type="arabicPeriod"/>
            </a:pPr>
            <a:r>
              <a:rPr lang="en-US" sz="2600" dirty="0"/>
              <a:t>Continue to work with evaluator to embed evaluation requirements into the program as much as possible.  -- Staff are doing a great job.</a:t>
            </a:r>
          </a:p>
          <a:p>
            <a:pPr marL="514350" indent="-514350">
              <a:buAutoNum type="arabicPeriod"/>
            </a:pPr>
            <a:r>
              <a:rPr lang="en-US" sz="2600" dirty="0"/>
              <a:t>Use the Program Theory Model as helpful.</a:t>
            </a:r>
          </a:p>
          <a:p>
            <a:pPr marL="0" indent="0"/>
            <a:r>
              <a:rPr lang="en-US" sz="2600" dirty="0"/>
              <a:t>Evaluation:</a:t>
            </a:r>
          </a:p>
          <a:p>
            <a:pPr marL="514350" indent="-514350">
              <a:buAutoNum type="arabicPeriod"/>
            </a:pPr>
            <a:r>
              <a:rPr lang="en-US" sz="2600" dirty="0"/>
              <a:t>Continue to be sensitive to QuarkNet staff </a:t>
            </a:r>
          </a:p>
          <a:p>
            <a:pPr marL="0" indent="0"/>
            <a:r>
              <a:rPr lang="en-US" sz="2600" dirty="0"/>
              <a:t>      program demands.  </a:t>
            </a:r>
          </a:p>
          <a:p>
            <a:pPr marL="514350" indent="-514350">
              <a:buAutoNum type="arabicPeriod" startAt="2"/>
            </a:pPr>
            <a:r>
              <a:rPr lang="en-US" sz="2600" dirty="0"/>
              <a:t>Simplify evaluation demands (for staff, teachers)</a:t>
            </a:r>
          </a:p>
          <a:p>
            <a:pPr marL="0" indent="0"/>
            <a:r>
              <a:rPr lang="en-US" sz="2600" dirty="0"/>
              <a:t>      as much as possible. </a:t>
            </a:r>
          </a:p>
          <a:p>
            <a:pPr marL="514350" indent="-514350">
              <a:buAutoNum type="arabicPeriod"/>
            </a:pP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QuarkNet PTM Master 1.jpg"/>
          <p:cNvPicPr>
            <a:picLocks noGrp="1" noChangeAspect="1"/>
          </p:cNvPicPr>
          <p:nvPr>
            <p:ph idx="1"/>
          </p:nvPr>
        </p:nvPicPr>
        <p:blipFill>
          <a:blip r:embed="rId3"/>
          <a:stretch>
            <a:fillRect/>
          </a:stretch>
        </p:blipFill>
        <p:spPr>
          <a:xfrm>
            <a:off x="0" y="0"/>
            <a:ext cx="9144000" cy="681227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QuarkNet PTM Master 2.jpg"/>
          <p:cNvPicPr>
            <a:picLocks noGrp="1" noChangeAspect="1"/>
          </p:cNvPicPr>
          <p:nvPr>
            <p:ph idx="1"/>
          </p:nvPr>
        </p:nvPicPr>
        <p:blipFill>
          <a:blip r:embed="rId3"/>
          <a:stretch>
            <a:fillRect/>
          </a:stretch>
        </p:blipFill>
        <p:spPr>
          <a:xfrm>
            <a:off x="1" y="0"/>
            <a:ext cx="9439274"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Teacher Outcomes</a:t>
            </a:r>
          </a:p>
        </p:txBody>
      </p:sp>
      <p:sp>
        <p:nvSpPr>
          <p:cNvPr id="3" name="Content Placeholder 2"/>
          <p:cNvSpPr>
            <a:spLocks noGrp="1"/>
          </p:cNvSpPr>
          <p:nvPr>
            <p:ph idx="1"/>
          </p:nvPr>
        </p:nvSpPr>
        <p:spPr>
          <a:xfrm>
            <a:off x="457200" y="1600200"/>
            <a:ext cx="8229600" cy="4663317"/>
          </a:xfrm>
        </p:spPr>
        <p:txBody>
          <a:bodyPr>
            <a:normAutofit/>
          </a:bodyPr>
          <a:lstStyle/>
          <a:p>
            <a:pPr algn="ctr">
              <a:spcAft>
                <a:spcPts val="600"/>
              </a:spcAft>
            </a:pPr>
            <a:endParaRPr lang="en-US" sz="2800" dirty="0"/>
          </a:p>
          <a:p>
            <a:pPr algn="ctr">
              <a:spcAft>
                <a:spcPts val="600"/>
              </a:spcAft>
            </a:pPr>
            <a:r>
              <a:rPr lang="en-US" sz="4500" dirty="0"/>
              <a:t>   </a:t>
            </a:r>
            <a:r>
              <a:rPr lang="en-US" sz="3600" dirty="0"/>
              <a:t>Measured Two Principal Ways:</a:t>
            </a:r>
          </a:p>
          <a:p>
            <a:pPr marL="0" indent="0">
              <a:lnSpc>
                <a:spcPct val="110000"/>
              </a:lnSpc>
              <a:spcAft>
                <a:spcPts val="600"/>
              </a:spcAft>
              <a:tabLst>
                <a:tab pos="398463" algn="l"/>
              </a:tabLst>
            </a:pPr>
            <a:r>
              <a:rPr lang="en-US" dirty="0"/>
              <a:t>		      </a:t>
            </a:r>
            <a:r>
              <a:rPr lang="en-US" sz="3800" dirty="0"/>
              <a:t>1. Full Teacher Survey, and </a:t>
            </a:r>
          </a:p>
          <a:p>
            <a:pPr marL="0" indent="0">
              <a:lnSpc>
                <a:spcPct val="110000"/>
              </a:lnSpc>
              <a:spcAft>
                <a:spcPts val="600"/>
              </a:spcAft>
              <a:tabLst>
                <a:tab pos="398463" algn="l"/>
              </a:tabLst>
            </a:pPr>
            <a:r>
              <a:rPr lang="en-US" sz="3800" dirty="0"/>
              <a:t>	    2.  Shorter Annual Updates</a:t>
            </a:r>
          </a:p>
          <a:p>
            <a:pPr marL="0" indent="0">
              <a:lnSpc>
                <a:spcPct val="110000"/>
              </a:lnSpc>
              <a:spcAft>
                <a:spcPts val="600"/>
              </a:spcAft>
              <a:tabLst>
                <a:tab pos="398463" algn="l"/>
              </a:tabLst>
            </a:pPr>
            <a:endParaRPr lang="en-US" sz="3400" dirty="0"/>
          </a:p>
          <a:p>
            <a:pPr marL="457200" indent="-457200">
              <a:lnSpc>
                <a:spcPct val="110000"/>
              </a:lnSpc>
              <a:spcAft>
                <a:spcPts val="600"/>
              </a:spcAft>
              <a:buAutoNum type="arabicPeriod"/>
              <a:tabLst>
                <a:tab pos="398463" algn="l"/>
              </a:tabLst>
            </a:pPr>
            <a:endParaRPr lang="en-US" dirty="0"/>
          </a:p>
          <a:p>
            <a:pPr marL="457200" indent="-457200">
              <a:lnSpc>
                <a:spcPct val="110000"/>
              </a:lnSpc>
              <a:spcAft>
                <a:spcPts val="600"/>
              </a:spcAft>
              <a:buAutoNum type="arabicPeriod"/>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p:txBody>
      </p:sp>
    </p:spTree>
    <p:extLst>
      <p:ext uri="{BB962C8B-B14F-4D97-AF65-F5344CB8AC3E}">
        <p14:creationId xmlns:p14="http://schemas.microsoft.com/office/powerpoint/2010/main" val="293533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2019-2020 </a:t>
            </a:r>
            <a:br>
              <a:rPr lang="en-US" dirty="0"/>
            </a:br>
            <a:r>
              <a:rPr lang="en-US" dirty="0"/>
              <a:t>QuarkNet Teacher Survey</a:t>
            </a:r>
          </a:p>
        </p:txBody>
      </p:sp>
      <p:sp>
        <p:nvSpPr>
          <p:cNvPr id="3" name="Content Placeholder 2"/>
          <p:cNvSpPr>
            <a:spLocks noGrp="1"/>
          </p:cNvSpPr>
          <p:nvPr>
            <p:ph idx="1"/>
          </p:nvPr>
        </p:nvSpPr>
        <p:spPr/>
        <p:txBody>
          <a:bodyPr>
            <a:normAutofit fontScale="25000" lnSpcReduction="20000"/>
          </a:bodyPr>
          <a:lstStyle/>
          <a:p>
            <a:pPr marL="514350" indent="-514350" algn="ctr">
              <a:lnSpc>
                <a:spcPct val="120000"/>
              </a:lnSpc>
              <a:spcAft>
                <a:spcPts val="600"/>
              </a:spcAft>
            </a:pPr>
            <a:r>
              <a:rPr lang="en-US" sz="9600" dirty="0"/>
              <a:t>Focused on (Six Themes) based on PTM</a:t>
            </a:r>
          </a:p>
          <a:p>
            <a:pPr marL="514350" indent="-514350">
              <a:lnSpc>
                <a:spcPct val="120000"/>
              </a:lnSpc>
              <a:spcAft>
                <a:spcPts val="600"/>
              </a:spcAft>
              <a:buAutoNum type="arabicPeriod"/>
            </a:pPr>
            <a:r>
              <a:rPr lang="en-US" sz="8000" i="1" dirty="0"/>
              <a:t>Who are the teachers (e.g., number of years: in QuarkNet, teaching, at school; at what center; brief information about school, teaching physics)?</a:t>
            </a:r>
          </a:p>
          <a:p>
            <a:pPr marL="514350" indent="-514350">
              <a:lnSpc>
                <a:spcPct val="120000"/>
              </a:lnSpc>
              <a:spcAft>
                <a:spcPts val="600"/>
              </a:spcAft>
              <a:buAutoNum type="arabicPeriod"/>
            </a:pPr>
            <a:r>
              <a:rPr lang="en-US" sz="8000" i="1" dirty="0"/>
              <a:t>Participation in QuarkNet: What does this look like?</a:t>
            </a:r>
          </a:p>
          <a:p>
            <a:pPr marL="514350" indent="-514350">
              <a:lnSpc>
                <a:spcPct val="120000"/>
              </a:lnSpc>
              <a:spcAft>
                <a:spcPts val="600"/>
              </a:spcAft>
              <a:buAutoNum type="arabicPeriod"/>
            </a:pPr>
            <a:r>
              <a:rPr lang="en-US" sz="8000" i="1" dirty="0"/>
              <a:t>Use of materials in the Data Activities Portfolio in classroom. </a:t>
            </a:r>
          </a:p>
          <a:p>
            <a:pPr marL="514350" indent="-514350">
              <a:lnSpc>
                <a:spcPct val="120000"/>
              </a:lnSpc>
              <a:spcAft>
                <a:spcPts val="600"/>
              </a:spcAft>
              <a:buAutoNum type="arabicPeriod"/>
            </a:pPr>
            <a:r>
              <a:rPr lang="en-US" sz="8000" i="1" dirty="0"/>
              <a:t>Program engagement opportunities align with Core Program Strategies. </a:t>
            </a:r>
          </a:p>
          <a:p>
            <a:pPr marL="514350" indent="-514350">
              <a:lnSpc>
                <a:spcPct val="120000"/>
              </a:lnSpc>
              <a:spcAft>
                <a:spcPts val="600"/>
              </a:spcAft>
              <a:buAutoNum type="arabicPeriod"/>
            </a:pPr>
            <a:r>
              <a:rPr lang="en-US" sz="8000" i="1" dirty="0"/>
              <a:t>How has this translated to the Classroom and QuarkNet’s contribution?  </a:t>
            </a:r>
          </a:p>
          <a:p>
            <a:pPr marL="514350" indent="-514350">
              <a:lnSpc>
                <a:spcPct val="120000"/>
              </a:lnSpc>
              <a:spcAft>
                <a:spcPts val="600"/>
              </a:spcAft>
              <a:buAutoNum type="arabicPeriod"/>
            </a:pPr>
            <a:r>
              <a:rPr lang="en-US" sz="8000" i="1" dirty="0"/>
              <a:t>How has QuarkNet supported teacher-observed student outcom</a:t>
            </a:r>
            <a:r>
              <a:rPr lang="en-US" sz="8000" dirty="0"/>
              <a:t>es? </a:t>
            </a:r>
          </a:p>
          <a:p>
            <a:pPr marL="514350" indent="-514350">
              <a:lnSpc>
                <a:spcPct val="120000"/>
              </a:lnSpc>
              <a:spcAft>
                <a:spcPts val="600"/>
              </a:spcAft>
            </a:pPr>
            <a:endParaRPr lang="en-US" sz="3200" dirty="0"/>
          </a:p>
          <a:p>
            <a:pPr marL="514350" indent="-514350">
              <a:lnSpc>
                <a:spcPct val="120000"/>
              </a:lnSpc>
              <a:spcAft>
                <a:spcPts val="600"/>
              </a:spcAft>
              <a:buAutoNum type="arabicPeriod" startAt="5"/>
            </a:pPr>
            <a:endParaRPr lang="en-US" sz="2600" dirty="0"/>
          </a:p>
          <a:p>
            <a:pPr marL="514350" indent="-514350">
              <a:lnSpc>
                <a:spcPct val="120000"/>
              </a:lnSpc>
              <a:spcAft>
                <a:spcPts val="600"/>
              </a:spcAft>
            </a:pPr>
            <a:endParaRPr lang="en-US" sz="2600" dirty="0"/>
          </a:p>
          <a:p>
            <a:r>
              <a:rPr lang="en-US" sz="26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Annual Updates </a:t>
            </a:r>
          </a:p>
        </p:txBody>
      </p:sp>
      <p:sp>
        <p:nvSpPr>
          <p:cNvPr id="3" name="Content Placeholder 2"/>
          <p:cNvSpPr>
            <a:spLocks noGrp="1"/>
          </p:cNvSpPr>
          <p:nvPr>
            <p:ph idx="1"/>
          </p:nvPr>
        </p:nvSpPr>
        <p:spPr>
          <a:xfrm>
            <a:off x="457200" y="1600200"/>
            <a:ext cx="8229600" cy="4156023"/>
          </a:xfrm>
        </p:spPr>
        <p:txBody>
          <a:bodyPr>
            <a:normAutofit fontScale="92500" lnSpcReduction="10000"/>
          </a:bodyPr>
          <a:lstStyle/>
          <a:p>
            <a:pPr algn="ctr">
              <a:spcAft>
                <a:spcPts val="600"/>
              </a:spcAft>
            </a:pPr>
            <a:endParaRPr lang="en-US" sz="2800" dirty="0"/>
          </a:p>
          <a:p>
            <a:pPr algn="ctr">
              <a:spcAft>
                <a:spcPts val="600"/>
              </a:spcAft>
            </a:pPr>
            <a:r>
              <a:rPr lang="en-US" sz="4500" dirty="0"/>
              <a:t>   </a:t>
            </a:r>
            <a:r>
              <a:rPr lang="en-US" sz="3600" dirty="0"/>
              <a:t>Focused</a:t>
            </a:r>
            <a:r>
              <a:rPr lang="en-US" sz="3200" dirty="0"/>
              <a:t> </a:t>
            </a:r>
            <a:r>
              <a:rPr lang="en-US" sz="3600" dirty="0"/>
              <a:t>on Implementation Plans:</a:t>
            </a:r>
          </a:p>
          <a:p>
            <a:pPr marL="742950" indent="-742950" algn="ctr">
              <a:spcAft>
                <a:spcPts val="600"/>
              </a:spcAft>
              <a:buAutoNum type="arabicPeriod"/>
            </a:pPr>
            <a:r>
              <a:rPr lang="en-US" sz="3800" dirty="0"/>
              <a:t>How teachers implemented or  </a:t>
            </a:r>
          </a:p>
          <a:p>
            <a:pPr marL="0" indent="0" algn="ctr">
              <a:spcAft>
                <a:spcPts val="600"/>
              </a:spcAft>
            </a:pPr>
            <a:r>
              <a:rPr lang="en-US" sz="3800" dirty="0"/>
              <a:t>        will implement QN content and</a:t>
            </a:r>
          </a:p>
          <a:p>
            <a:pPr marL="0" indent="0" algn="ctr">
              <a:spcAft>
                <a:spcPts val="600"/>
              </a:spcAft>
            </a:pPr>
            <a:r>
              <a:rPr lang="en-US" sz="3800" dirty="0"/>
              <a:t>    practices in their classroom </a:t>
            </a:r>
          </a:p>
          <a:p>
            <a:pPr marL="0" indent="0">
              <a:lnSpc>
                <a:spcPct val="110000"/>
              </a:lnSpc>
              <a:spcAft>
                <a:spcPts val="600"/>
              </a:spcAft>
              <a:tabLst>
                <a:tab pos="398463" algn="l"/>
              </a:tabLst>
            </a:pPr>
            <a:r>
              <a:rPr lang="en-US" sz="3800" dirty="0"/>
              <a:t>		  2. Which DAP Activities?</a:t>
            </a:r>
            <a:endParaRPr lang="en-US" sz="3400" dirty="0"/>
          </a:p>
          <a:p>
            <a:pPr marL="457200" indent="-457200">
              <a:lnSpc>
                <a:spcPct val="110000"/>
              </a:lnSpc>
              <a:spcAft>
                <a:spcPts val="600"/>
              </a:spcAft>
              <a:buAutoNum type="arabicPeriod"/>
              <a:tabLst>
                <a:tab pos="398463" algn="l"/>
              </a:tabLst>
            </a:pPr>
            <a:endParaRPr lang="en-US" dirty="0"/>
          </a:p>
          <a:p>
            <a:pPr marL="457200" indent="-457200">
              <a:lnSpc>
                <a:spcPct val="110000"/>
              </a:lnSpc>
              <a:spcAft>
                <a:spcPts val="600"/>
              </a:spcAft>
              <a:buAutoNum type="arabicPeriod"/>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p:txBody>
      </p:sp>
    </p:spTree>
    <p:extLst>
      <p:ext uri="{BB962C8B-B14F-4D97-AF65-F5344CB8AC3E}">
        <p14:creationId xmlns:p14="http://schemas.microsoft.com/office/powerpoint/2010/main" val="1749707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EBC4-CD00-4BD4-BA26-D70F4A96B29E}"/>
              </a:ext>
            </a:extLst>
          </p:cNvPr>
          <p:cNvSpPr>
            <a:spLocks noGrp="1"/>
          </p:cNvSpPr>
          <p:nvPr>
            <p:ph type="title"/>
          </p:nvPr>
        </p:nvSpPr>
        <p:spPr>
          <a:xfrm>
            <a:off x="764088" y="594483"/>
            <a:ext cx="7922712" cy="675554"/>
          </a:xfrm>
        </p:spPr>
        <p:txBody>
          <a:bodyPr>
            <a:normAutofit fontScale="90000"/>
          </a:bodyPr>
          <a:lstStyle/>
          <a:p>
            <a:pPr algn="ctr"/>
            <a:r>
              <a:rPr lang="en-US" sz="3100" b="1" dirty="0">
                <a:effectLst/>
                <a:latin typeface="Times New Roman" panose="02020603050405020304" pitchFamily="18" charset="0"/>
                <a:ea typeface="Times New Roman" panose="02020603050405020304" pitchFamily="18" charset="0"/>
              </a:rPr>
              <a:t>Overview of Analyses Related to Teacher (and their Students) Outcomes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E6A481E-8CAD-4537-A2CF-625A94FD435D}"/>
              </a:ext>
            </a:extLst>
          </p:cNvPr>
          <p:cNvSpPr>
            <a:spLocks noGrp="1"/>
          </p:cNvSpPr>
          <p:nvPr>
            <p:ph idx="1"/>
          </p:nvPr>
        </p:nvSpPr>
        <p:spPr/>
        <p:txBody>
          <a:bodyPr/>
          <a:lstStyle/>
          <a:p>
            <a:endParaRPr lang="en-US" dirty="0"/>
          </a:p>
        </p:txBody>
      </p:sp>
      <p:grpSp>
        <p:nvGrpSpPr>
          <p:cNvPr id="4" name="Group 2">
            <a:extLst>
              <a:ext uri="{FF2B5EF4-FFF2-40B4-BE49-F238E27FC236}">
                <a16:creationId xmlns:a16="http://schemas.microsoft.com/office/drawing/2014/main" id="{56947C1F-76B0-4E29-B30B-4115073773E8}"/>
              </a:ext>
            </a:extLst>
          </p:cNvPr>
          <p:cNvGrpSpPr>
            <a:grpSpLocks noChangeAspect="1"/>
          </p:cNvGrpSpPr>
          <p:nvPr/>
        </p:nvGrpSpPr>
        <p:grpSpPr bwMode="auto">
          <a:xfrm>
            <a:off x="158749" y="1270037"/>
            <a:ext cx="8621995" cy="4856126"/>
            <a:chOff x="4255" y="1106"/>
            <a:chExt cx="7200" cy="5224"/>
          </a:xfrm>
        </p:grpSpPr>
        <p:sp>
          <p:nvSpPr>
            <p:cNvPr id="5" name="AutoShape 3">
              <a:extLst>
                <a:ext uri="{FF2B5EF4-FFF2-40B4-BE49-F238E27FC236}">
                  <a16:creationId xmlns:a16="http://schemas.microsoft.com/office/drawing/2014/main" id="{BAFE9424-337C-4A79-98C7-FCFEE92255CB}"/>
                </a:ext>
              </a:extLst>
            </p:cNvPr>
            <p:cNvSpPr>
              <a:spLocks noChangeAspect="1" noChangeArrowheads="1"/>
            </p:cNvSpPr>
            <p:nvPr/>
          </p:nvSpPr>
          <p:spPr bwMode="auto">
            <a:xfrm>
              <a:off x="4255" y="1106"/>
              <a:ext cx="7200" cy="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DA81C91F-06C4-440E-AE13-70E9F45264D5}"/>
                </a:ext>
              </a:extLst>
            </p:cNvPr>
            <p:cNvSpPr>
              <a:spLocks noChangeArrowheads="1"/>
            </p:cNvSpPr>
            <p:nvPr/>
          </p:nvSpPr>
          <p:spPr bwMode="auto">
            <a:xfrm>
              <a:off x="6055" y="2311"/>
              <a:ext cx="800"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Exposure to     </a:t>
              </a:r>
              <a:r>
                <a:rPr kumimoji="0" lang="en-US" altLang="en-US" sz="1200" b="0" i="1" u="none" strike="noStrike" cap="none" normalizeH="0" baseline="0" dirty="0">
                  <a:ln>
                    <a:noFill/>
                  </a:ln>
                  <a:solidFill>
                    <a:schemeClr val="tx1"/>
                  </a:solidFill>
                  <a:effectLst/>
                  <a:latin typeface="Times New Roman" panose="02020603050405020304" pitchFamily="18" charset="0"/>
                </a:rPr>
                <a:t>  Implemented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    Core Strategies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2F6FC469-7A75-4A4E-A9FB-0D88F23C3001}"/>
                </a:ext>
              </a:extLst>
            </p:cNvPr>
            <p:cNvSpPr>
              <a:spLocks noChangeArrowheads="1"/>
            </p:cNvSpPr>
            <p:nvPr/>
          </p:nvSpPr>
          <p:spPr bwMode="auto">
            <a:xfrm>
              <a:off x="4455" y="2311"/>
              <a:ext cx="1200" cy="403"/>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Data Camp</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5B89199A-370B-480D-8C1C-E539AB45E762}"/>
                </a:ext>
              </a:extLst>
            </p:cNvPr>
            <p:cNvSpPr>
              <a:spLocks noChangeArrowheads="1"/>
            </p:cNvSpPr>
            <p:nvPr/>
          </p:nvSpPr>
          <p:spPr bwMode="auto">
            <a:xfrm>
              <a:off x="4455" y="2814"/>
              <a:ext cx="1200" cy="402"/>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Workshops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9CA6AB90-E661-4142-85F0-832C8D70BBCC}"/>
                </a:ext>
              </a:extLst>
            </p:cNvPr>
            <p:cNvSpPr>
              <a:spLocks noChangeArrowheads="1"/>
            </p:cNvSpPr>
            <p:nvPr/>
          </p:nvSpPr>
          <p:spPr bwMode="auto">
            <a:xfrm>
              <a:off x="4455" y="3417"/>
              <a:ext cx="1200" cy="400"/>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Masterclasses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88CAB419-9B03-4773-8443-8C818468F479}"/>
                </a:ext>
              </a:extLst>
            </p:cNvPr>
            <p:cNvSpPr>
              <a:spLocks noChangeShapeType="1"/>
            </p:cNvSpPr>
            <p:nvPr/>
          </p:nvSpPr>
          <p:spPr bwMode="auto">
            <a:xfrm>
              <a:off x="5755" y="2914"/>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a:extLst>
                <a:ext uri="{FF2B5EF4-FFF2-40B4-BE49-F238E27FC236}">
                  <a16:creationId xmlns:a16="http://schemas.microsoft.com/office/drawing/2014/main" id="{DBB63172-0E70-4B97-9DA8-C0B151781D3F}"/>
                </a:ext>
              </a:extLst>
            </p:cNvPr>
            <p:cNvSpPr>
              <a:spLocks noChangeShapeType="1"/>
            </p:cNvSpPr>
            <p:nvPr/>
          </p:nvSpPr>
          <p:spPr bwMode="auto">
            <a:xfrm>
              <a:off x="5755" y="2512"/>
              <a:ext cx="2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10">
              <a:extLst>
                <a:ext uri="{FF2B5EF4-FFF2-40B4-BE49-F238E27FC236}">
                  <a16:creationId xmlns:a16="http://schemas.microsoft.com/office/drawing/2014/main" id="{26DCD6B3-E671-4EA9-8E59-920385B551D2}"/>
                </a:ext>
              </a:extLst>
            </p:cNvPr>
            <p:cNvSpPr>
              <a:spLocks noChangeShapeType="1"/>
            </p:cNvSpPr>
            <p:nvPr/>
          </p:nvSpPr>
          <p:spPr bwMode="auto">
            <a:xfrm>
              <a:off x="5755" y="3517"/>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1">
              <a:extLst>
                <a:ext uri="{FF2B5EF4-FFF2-40B4-BE49-F238E27FC236}">
                  <a16:creationId xmlns:a16="http://schemas.microsoft.com/office/drawing/2014/main" id="{69D684A4-2F1C-4AB3-BCA4-AFA3EAA0CB54}"/>
                </a:ext>
              </a:extLst>
            </p:cNvPr>
            <p:cNvSpPr>
              <a:spLocks noChangeArrowheads="1"/>
            </p:cNvSpPr>
            <p:nvPr/>
          </p:nvSpPr>
          <p:spPr bwMode="auto">
            <a:xfrm>
              <a:off x="7255" y="2311"/>
              <a:ext cx="1400"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rPr>
                <a:t>Approach to Teaching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32356E8F-2399-4A91-8A33-07FFA232BE13}"/>
                </a:ext>
              </a:extLst>
            </p:cNvPr>
            <p:cNvSpPr>
              <a:spLocks noChangeShapeType="1"/>
            </p:cNvSpPr>
            <p:nvPr/>
          </p:nvSpPr>
          <p:spPr bwMode="auto">
            <a:xfrm>
              <a:off x="6955" y="3015"/>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3">
              <a:extLst>
                <a:ext uri="{FF2B5EF4-FFF2-40B4-BE49-F238E27FC236}">
                  <a16:creationId xmlns:a16="http://schemas.microsoft.com/office/drawing/2014/main" id="{1D33928E-C8CB-4FD8-BAA5-B5CCA2E864A8}"/>
                </a:ext>
              </a:extLst>
            </p:cNvPr>
            <p:cNvSpPr>
              <a:spLocks noChangeArrowheads="1"/>
            </p:cNvSpPr>
            <p:nvPr/>
          </p:nvSpPr>
          <p:spPr bwMode="auto">
            <a:xfrm>
              <a:off x="9155" y="2311"/>
              <a:ext cx="1200"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rPr>
                <a:t>Student Engagement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A3A44CE1-AAAE-47E1-8925-BEF791F61A16}"/>
                </a:ext>
              </a:extLst>
            </p:cNvPr>
            <p:cNvSpPr>
              <a:spLocks noChangeShapeType="1"/>
            </p:cNvSpPr>
            <p:nvPr/>
          </p:nvSpPr>
          <p:spPr bwMode="auto">
            <a:xfrm>
              <a:off x="8655" y="3015"/>
              <a:ext cx="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a:extLst>
                <a:ext uri="{FF2B5EF4-FFF2-40B4-BE49-F238E27FC236}">
                  <a16:creationId xmlns:a16="http://schemas.microsoft.com/office/drawing/2014/main" id="{7149B458-93BB-434B-BC26-8CB8427819C5}"/>
                </a:ext>
              </a:extLst>
            </p:cNvPr>
            <p:cNvSpPr>
              <a:spLocks noChangeArrowheads="1"/>
            </p:cNvSpPr>
            <p:nvPr/>
          </p:nvSpPr>
          <p:spPr bwMode="auto">
            <a:xfrm>
              <a:off x="6755" y="4220"/>
              <a:ext cx="1400" cy="1206"/>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rPr>
                <a:t>Use of  DAP</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8" name="Line 16">
              <a:extLst>
                <a:ext uri="{FF2B5EF4-FFF2-40B4-BE49-F238E27FC236}">
                  <a16:creationId xmlns:a16="http://schemas.microsoft.com/office/drawing/2014/main" id="{5E6B0F98-F90B-47B7-A9C7-10A8FF11E902}"/>
                </a:ext>
              </a:extLst>
            </p:cNvPr>
            <p:cNvSpPr>
              <a:spLocks noChangeShapeType="1"/>
            </p:cNvSpPr>
            <p:nvPr/>
          </p:nvSpPr>
          <p:spPr bwMode="auto">
            <a:xfrm>
              <a:off x="5755" y="2512"/>
              <a:ext cx="0" cy="10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A76FC759-BD1D-473F-8360-F3DBDEDD6EB7}"/>
                </a:ext>
              </a:extLst>
            </p:cNvPr>
            <p:cNvSpPr>
              <a:spLocks noChangeShapeType="1"/>
            </p:cNvSpPr>
            <p:nvPr/>
          </p:nvSpPr>
          <p:spPr bwMode="auto">
            <a:xfrm>
              <a:off x="5855" y="3517"/>
              <a:ext cx="0" cy="13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8">
              <a:extLst>
                <a:ext uri="{FF2B5EF4-FFF2-40B4-BE49-F238E27FC236}">
                  <a16:creationId xmlns:a16="http://schemas.microsoft.com/office/drawing/2014/main" id="{E4F8CCAB-82F1-4971-BF30-6EA3E5FB4433}"/>
                </a:ext>
              </a:extLst>
            </p:cNvPr>
            <p:cNvSpPr>
              <a:spLocks noChangeArrowheads="1"/>
            </p:cNvSpPr>
            <p:nvPr/>
          </p:nvSpPr>
          <p:spPr bwMode="auto">
            <a:xfrm>
              <a:off x="4455" y="1407"/>
              <a:ext cx="2400" cy="402"/>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rPr>
                <a:t>Program Exposure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7284FE34-D3D7-4C2C-B3CB-B39B27642746}"/>
                </a:ext>
              </a:extLst>
            </p:cNvPr>
            <p:cNvSpPr>
              <a:spLocks noChangeArrowheads="1"/>
            </p:cNvSpPr>
            <p:nvPr/>
          </p:nvSpPr>
          <p:spPr bwMode="auto">
            <a:xfrm>
              <a:off x="7255" y="1407"/>
              <a:ext cx="1400" cy="402"/>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rPr>
                <a:t>Teacher Outcomes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0856574B-29FF-4535-A665-6B70F9021CAD}"/>
                </a:ext>
              </a:extLst>
            </p:cNvPr>
            <p:cNvSpPr>
              <a:spLocks noChangeArrowheads="1"/>
            </p:cNvSpPr>
            <p:nvPr/>
          </p:nvSpPr>
          <p:spPr bwMode="auto">
            <a:xfrm>
              <a:off x="9155" y="1407"/>
              <a:ext cx="1300" cy="403"/>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imes New Roman" panose="02020603050405020304" pitchFamily="18" charset="0"/>
                </a:rPr>
                <a:t>Student Outcomes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BAAF64F5-9106-42C9-B3BF-D48AE5FCB492}"/>
                </a:ext>
              </a:extLst>
            </p:cNvPr>
            <p:cNvSpPr>
              <a:spLocks noChangeShapeType="1"/>
            </p:cNvSpPr>
            <p:nvPr/>
          </p:nvSpPr>
          <p:spPr bwMode="auto">
            <a:xfrm>
              <a:off x="6855" y="1608"/>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9F849275-67BE-46CB-8049-C69660F2ACE8}"/>
                </a:ext>
              </a:extLst>
            </p:cNvPr>
            <p:cNvSpPr>
              <a:spLocks noChangeShapeType="1"/>
            </p:cNvSpPr>
            <p:nvPr/>
          </p:nvSpPr>
          <p:spPr bwMode="auto">
            <a:xfrm>
              <a:off x="8755" y="1608"/>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61D7F0EB-F095-488C-9A4C-997EE35D6330}"/>
                </a:ext>
              </a:extLst>
            </p:cNvPr>
            <p:cNvSpPr>
              <a:spLocks noChangeShapeType="1"/>
            </p:cNvSpPr>
            <p:nvPr/>
          </p:nvSpPr>
          <p:spPr bwMode="auto">
            <a:xfrm>
              <a:off x="6455" y="3818"/>
              <a:ext cx="0"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1E203D10-242E-4016-832B-308B741E1D50}"/>
                </a:ext>
              </a:extLst>
            </p:cNvPr>
            <p:cNvSpPr>
              <a:spLocks noChangeShapeType="1"/>
            </p:cNvSpPr>
            <p:nvPr/>
          </p:nvSpPr>
          <p:spPr bwMode="auto">
            <a:xfrm>
              <a:off x="7755" y="3818"/>
              <a:ext cx="0" cy="4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17BBCF-0F4D-48E3-AF18-A3467EFF7841}"/>
                </a:ext>
              </a:extLst>
            </p:cNvPr>
            <p:cNvSpPr>
              <a:spLocks noChangeShapeType="1"/>
            </p:cNvSpPr>
            <p:nvPr/>
          </p:nvSpPr>
          <p:spPr bwMode="auto">
            <a:xfrm>
              <a:off x="5855" y="4823"/>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6">
              <a:extLst>
                <a:ext uri="{FF2B5EF4-FFF2-40B4-BE49-F238E27FC236}">
                  <a16:creationId xmlns:a16="http://schemas.microsoft.com/office/drawing/2014/main" id="{1469D30E-82D5-4446-BD3B-8B4677D3E23D}"/>
                </a:ext>
              </a:extLst>
            </p:cNvPr>
            <p:cNvSpPr>
              <a:spLocks noChangeShapeType="1"/>
            </p:cNvSpPr>
            <p:nvPr/>
          </p:nvSpPr>
          <p:spPr bwMode="auto">
            <a:xfrm>
              <a:off x="8155" y="4823"/>
              <a:ext cx="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7">
              <a:extLst>
                <a:ext uri="{FF2B5EF4-FFF2-40B4-BE49-F238E27FC236}">
                  <a16:creationId xmlns:a16="http://schemas.microsoft.com/office/drawing/2014/main" id="{763CFAD7-ADBE-4C4C-AB7F-7A10AEF66191}"/>
                </a:ext>
              </a:extLst>
            </p:cNvPr>
            <p:cNvSpPr>
              <a:spLocks noChangeShapeType="1"/>
            </p:cNvSpPr>
            <p:nvPr/>
          </p:nvSpPr>
          <p:spPr bwMode="auto">
            <a:xfrm flipV="1">
              <a:off x="9655" y="3818"/>
              <a:ext cx="1"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8">
              <a:extLst>
                <a:ext uri="{FF2B5EF4-FFF2-40B4-BE49-F238E27FC236}">
                  <a16:creationId xmlns:a16="http://schemas.microsoft.com/office/drawing/2014/main" id="{9851ED6D-CF18-4720-B497-D5CA9F7F9E40}"/>
                </a:ext>
              </a:extLst>
            </p:cNvPr>
            <p:cNvSpPr>
              <a:spLocks noChangeArrowheads="1"/>
            </p:cNvSpPr>
            <p:nvPr/>
          </p:nvSpPr>
          <p:spPr bwMode="auto">
            <a:xfrm>
              <a:off x="4551" y="5708"/>
              <a:ext cx="6797" cy="446"/>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8818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916" y="594483"/>
            <a:ext cx="5894738" cy="1013331"/>
          </a:xfrm>
        </p:spPr>
        <p:txBody>
          <a:bodyPr>
            <a:noAutofit/>
          </a:bodyPr>
          <a:lstStyle/>
          <a:p>
            <a:r>
              <a:rPr lang="en-US" dirty="0"/>
              <a:t>Scale Scores </a:t>
            </a:r>
            <a:br>
              <a:rPr lang="en-US" dirty="0"/>
            </a:br>
            <a:endParaRPr lang="en-US" dirty="0"/>
          </a:p>
        </p:txBody>
      </p:sp>
      <p:sp>
        <p:nvSpPr>
          <p:cNvPr id="3" name="Content Placeholder 2"/>
          <p:cNvSpPr>
            <a:spLocks noGrp="1"/>
          </p:cNvSpPr>
          <p:nvPr>
            <p:ph idx="1"/>
          </p:nvPr>
        </p:nvSpPr>
        <p:spPr>
          <a:xfrm>
            <a:off x="457200" y="1466850"/>
            <a:ext cx="8229600" cy="4796667"/>
          </a:xfrm>
        </p:spPr>
        <p:txBody>
          <a:bodyPr>
            <a:normAutofit fontScale="85000" lnSpcReduction="20000"/>
          </a:bodyPr>
          <a:lstStyle/>
          <a:p>
            <a:pPr algn="ctr">
              <a:spcAft>
                <a:spcPts val="600"/>
              </a:spcAft>
            </a:pPr>
            <a:endParaRPr lang="en-US" sz="2800" dirty="0"/>
          </a:p>
          <a:p>
            <a:pPr algn="ctr">
              <a:spcAft>
                <a:spcPts val="600"/>
              </a:spcAft>
            </a:pPr>
            <a:r>
              <a:rPr lang="en-US" sz="2800" dirty="0"/>
              <a:t>Based on Teacher Responses: </a:t>
            </a:r>
          </a:p>
          <a:p>
            <a:pPr algn="ctr">
              <a:spcAft>
                <a:spcPts val="600"/>
              </a:spcAft>
            </a:pPr>
            <a:endParaRPr lang="en-US" sz="2800" dirty="0"/>
          </a:p>
          <a:p>
            <a:pPr algn="ctr">
              <a:spcAft>
                <a:spcPts val="600"/>
              </a:spcAft>
            </a:pPr>
            <a:r>
              <a:rPr lang="en-US" sz="2800" dirty="0"/>
              <a:t>Exposure to Core Strategies   </a:t>
            </a:r>
          </a:p>
          <a:p>
            <a:pPr algn="ctr">
              <a:spcAft>
                <a:spcPts val="600"/>
              </a:spcAft>
            </a:pPr>
            <a:r>
              <a:rPr lang="en-US" sz="2800" dirty="0"/>
              <a:t>Approach to Teaching</a:t>
            </a:r>
          </a:p>
          <a:p>
            <a:pPr algn="ctr">
              <a:spcAft>
                <a:spcPts val="600"/>
              </a:spcAft>
            </a:pPr>
            <a:r>
              <a:rPr lang="en-US" sz="2800" dirty="0"/>
              <a:t>QN’s Influence of Teaching</a:t>
            </a:r>
          </a:p>
          <a:p>
            <a:pPr algn="ctr">
              <a:spcAft>
                <a:spcPts val="600"/>
              </a:spcAft>
            </a:pPr>
            <a:r>
              <a:rPr lang="en-US" sz="2800" dirty="0"/>
              <a:t>Student Engagement (SE)</a:t>
            </a:r>
          </a:p>
          <a:p>
            <a:pPr algn="ctr">
              <a:spcAft>
                <a:spcPts val="600"/>
              </a:spcAft>
            </a:pPr>
            <a:r>
              <a:rPr lang="en-US" sz="2800" dirty="0"/>
              <a:t>QN’s Influence on SE </a:t>
            </a:r>
          </a:p>
          <a:p>
            <a:pPr marL="0" indent="0">
              <a:lnSpc>
                <a:spcPct val="110000"/>
              </a:lnSpc>
              <a:spcAft>
                <a:spcPts val="600"/>
              </a:spcAft>
              <a:tabLst>
                <a:tab pos="398463" algn="l"/>
              </a:tabLst>
            </a:pPr>
            <a:r>
              <a:rPr lang="en-US" sz="3600" dirty="0"/>
              <a:t>             </a:t>
            </a:r>
          </a:p>
          <a:p>
            <a:pPr marL="0" indent="0">
              <a:lnSpc>
                <a:spcPct val="110000"/>
              </a:lnSpc>
              <a:spcAft>
                <a:spcPts val="600"/>
              </a:spcAft>
              <a:tabLst>
                <a:tab pos="398463" algn="l"/>
              </a:tabLst>
            </a:pPr>
            <a:r>
              <a:rPr lang="en-US" sz="3600" dirty="0"/>
              <a:t>         </a:t>
            </a:r>
            <a:endParaRPr lang="en-US" dirty="0"/>
          </a:p>
          <a:p>
            <a:pPr marL="457200" indent="-457200">
              <a:lnSpc>
                <a:spcPct val="110000"/>
              </a:lnSpc>
              <a:spcAft>
                <a:spcPts val="600"/>
              </a:spcAft>
              <a:buAutoNum type="arabicPeriod"/>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a:p>
            <a:pPr marL="344488" indent="-344488">
              <a:lnSpc>
                <a:spcPct val="110000"/>
              </a:lnSpc>
              <a:spcAft>
                <a:spcPts val="600"/>
              </a:spcAft>
              <a:tabLst>
                <a:tab pos="398463" algn="l"/>
              </a:tabLst>
            </a:pPr>
            <a:endParaRPr lang="en-US" dirty="0"/>
          </a:p>
        </p:txBody>
      </p:sp>
    </p:spTree>
    <p:extLst>
      <p:ext uri="{BB962C8B-B14F-4D97-AF65-F5344CB8AC3E}">
        <p14:creationId xmlns:p14="http://schemas.microsoft.com/office/powerpoint/2010/main" val="3380397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4097</TotalTime>
  <Words>1929</Words>
  <Application>Microsoft Office PowerPoint</Application>
  <PresentationFormat>On-screen Show (4:3)</PresentationFormat>
  <Paragraphs>196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Times New Roman</vt:lpstr>
      <vt:lpstr>Office Theme</vt:lpstr>
      <vt:lpstr>PowerPoint Presentation</vt:lpstr>
      <vt:lpstr>Evaluation Focus</vt:lpstr>
      <vt:lpstr>PowerPoint Presentation</vt:lpstr>
      <vt:lpstr>PowerPoint Presentation</vt:lpstr>
      <vt:lpstr>Teacher Outcomes</vt:lpstr>
      <vt:lpstr>2019-2020  QuarkNet Teacher Survey</vt:lpstr>
      <vt:lpstr>Annual Updates </vt:lpstr>
      <vt:lpstr>Overview of Analyses Related to Teacher (and their Students) Outcomes </vt:lpstr>
      <vt:lpstr>Scale Scores  </vt:lpstr>
      <vt:lpstr> Type of Program Engagement   </vt:lpstr>
      <vt:lpstr>Exposure to Core Strategies</vt:lpstr>
      <vt:lpstr>Approach to Teaching </vt:lpstr>
      <vt:lpstr>Student Engagement </vt:lpstr>
      <vt:lpstr>In Summary</vt:lpstr>
      <vt:lpstr>Building on These Analyses </vt:lpstr>
      <vt:lpstr>Center Program Outcomes </vt:lpstr>
      <vt:lpstr>Center Feedback Template</vt:lpstr>
      <vt:lpstr>Center Feedback Process</vt:lpstr>
      <vt:lpstr>Center Feedback Process</vt:lpstr>
      <vt:lpstr>Multiple Sources ….</vt:lpstr>
      <vt:lpstr>Program and Evaluation Recommendations</vt:lpstr>
    </vt:vector>
  </TitlesOfParts>
  <Company>Fermilab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this go?</dc:title>
  <dc:creator>Marge Bardeen</dc:creator>
  <cp:lastModifiedBy>Kathryn Race</cp:lastModifiedBy>
  <cp:revision>340</cp:revision>
  <cp:lastPrinted>2020-10-13T14:07:10Z</cp:lastPrinted>
  <dcterms:created xsi:type="dcterms:W3CDTF">2012-03-16T12:43:17Z</dcterms:created>
  <dcterms:modified xsi:type="dcterms:W3CDTF">2020-10-13T14:15:24Z</dcterms:modified>
</cp:coreProperties>
</file>