
<file path=[Content_Types].xml><?xml version="1.0" encoding="utf-8"?>
<Types xmlns="http://schemas.openxmlformats.org/package/2006/content-types">
  <Default Extension="jpeg" ContentType="image/jpeg"/>
  <Default Extension="jpg" ContentType="image/jpeg"/>
  <Default Extension="pdf"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7"/>
  </p:notesMasterIdLst>
  <p:handoutMasterIdLst>
    <p:handoutMasterId r:id="rId28"/>
  </p:handoutMasterIdLst>
  <p:sldIdLst>
    <p:sldId id="290" r:id="rId2"/>
    <p:sldId id="264" r:id="rId3"/>
    <p:sldId id="305" r:id="rId4"/>
    <p:sldId id="307" r:id="rId5"/>
    <p:sldId id="423" r:id="rId6"/>
    <p:sldId id="424" r:id="rId7"/>
    <p:sldId id="351" r:id="rId8"/>
    <p:sldId id="413" r:id="rId9"/>
    <p:sldId id="430" r:id="rId10"/>
    <p:sldId id="410" r:id="rId11"/>
    <p:sldId id="441" r:id="rId12"/>
    <p:sldId id="363" r:id="rId13"/>
    <p:sldId id="365" r:id="rId14"/>
    <p:sldId id="432" r:id="rId15"/>
    <p:sldId id="434" r:id="rId16"/>
    <p:sldId id="433" r:id="rId17"/>
    <p:sldId id="425" r:id="rId18"/>
    <p:sldId id="426" r:id="rId19"/>
    <p:sldId id="427" r:id="rId20"/>
    <p:sldId id="435" r:id="rId21"/>
    <p:sldId id="436" r:id="rId22"/>
    <p:sldId id="438" r:id="rId23"/>
    <p:sldId id="439" r:id="rId24"/>
    <p:sldId id="440" r:id="rId25"/>
    <p:sldId id="437" r:id="rId26"/>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Race" initials="KR" lastIdx="1" clrIdx="0">
    <p:extLst>
      <p:ext uri="{19B8F6BF-5375-455C-9EA6-DF929625EA0E}">
        <p15:presenceInfo xmlns:p15="http://schemas.microsoft.com/office/powerpoint/2012/main" userId="8c290c7bed3d1d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33"/>
    <a:srgbClr val="CC0000"/>
    <a:srgbClr val="660000"/>
    <a:srgbClr val="990000"/>
    <a:srgbClr val="01E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7" autoAdjust="0"/>
    <p:restoredTop sz="96236" autoAdjust="0"/>
  </p:normalViewPr>
  <p:slideViewPr>
    <p:cSldViewPr snapToGrid="0" snapToObjects="1">
      <p:cViewPr varScale="1">
        <p:scale>
          <a:sx n="107" d="100"/>
          <a:sy n="107" d="100"/>
        </p:scale>
        <p:origin x="1556" y="64"/>
      </p:cViewPr>
      <p:guideLst>
        <p:guide orient="horz" pos="2160"/>
        <p:guide pos="2880"/>
      </p:guideLst>
    </p:cSldViewPr>
  </p:slideViewPr>
  <p:outlineViewPr>
    <p:cViewPr>
      <p:scale>
        <a:sx n="33" d="100"/>
        <a:sy n="33" d="100"/>
      </p:scale>
      <p:origin x="0" y="-14256"/>
    </p:cViewPr>
  </p:outlineViewPr>
  <p:notesTextViewPr>
    <p:cViewPr>
      <p:scale>
        <a:sx n="75" d="100"/>
        <a:sy n="75" d="100"/>
      </p:scale>
      <p:origin x="0" y="0"/>
    </p:cViewPr>
  </p:notesTextViewPr>
  <p:sorterViewPr>
    <p:cViewPr>
      <p:scale>
        <a:sx n="100" d="100"/>
        <a:sy n="100" d="100"/>
      </p:scale>
      <p:origin x="0" y="-3840"/>
    </p:cViewPr>
  </p:sorterViewPr>
  <p:notesViewPr>
    <p:cSldViewPr snapToGrid="0" snapToObjects="1">
      <p:cViewPr varScale="1">
        <p:scale>
          <a:sx n="84" d="100"/>
          <a:sy n="84" d="100"/>
        </p:scale>
        <p:origin x="3228"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17" tIns="45708" rIns="91417" bIns="4570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17" tIns="45708" rIns="91417" bIns="45708" rtlCol="0"/>
          <a:lstStyle>
            <a:lvl1pPr algn="r">
              <a:defRPr sz="1200"/>
            </a:lvl1pPr>
          </a:lstStyle>
          <a:p>
            <a:fld id="{202F101F-AAB6-4969-A03B-B63554355209}" type="datetimeFigureOut">
              <a:rPr lang="en-US" smtClean="0"/>
              <a:pPr/>
              <a:t>5/15/2023</a:t>
            </a:fld>
            <a:endParaRPr lang="en-US" dirty="0"/>
          </a:p>
        </p:txBody>
      </p:sp>
      <p:sp>
        <p:nvSpPr>
          <p:cNvPr id="4" name="Footer Placeholder 3"/>
          <p:cNvSpPr>
            <a:spLocks noGrp="1"/>
          </p:cNvSpPr>
          <p:nvPr>
            <p:ph type="ftr" sz="quarter" idx="2"/>
          </p:nvPr>
        </p:nvSpPr>
        <p:spPr>
          <a:xfrm>
            <a:off x="0" y="8846555"/>
            <a:ext cx="2971800" cy="465693"/>
          </a:xfrm>
          <a:prstGeom prst="rect">
            <a:avLst/>
          </a:prstGeom>
        </p:spPr>
        <p:txBody>
          <a:bodyPr vert="horz" lIns="91417" tIns="45708" rIns="91417"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5"/>
            <a:ext cx="2971800" cy="465693"/>
          </a:xfrm>
          <a:prstGeom prst="rect">
            <a:avLst/>
          </a:prstGeom>
        </p:spPr>
        <p:txBody>
          <a:bodyPr vert="horz" lIns="91417" tIns="45708" rIns="91417" bIns="45708" rtlCol="0" anchor="b"/>
          <a:lstStyle>
            <a:lvl1pPr algn="r">
              <a:defRPr sz="1200"/>
            </a:lvl1pPr>
          </a:lstStyle>
          <a:p>
            <a:fld id="{3D9C6DB9-64A8-455F-98DE-18730C0076BD}"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7310"/>
          </a:xfrm>
          <a:prstGeom prst="rect">
            <a:avLst/>
          </a:prstGeom>
        </p:spPr>
        <p:txBody>
          <a:bodyPr vert="horz" lIns="91417" tIns="45708" rIns="91417" bIns="45708" rtlCol="0"/>
          <a:lstStyle>
            <a:lvl1pPr algn="l">
              <a:defRPr sz="1200"/>
            </a:lvl1pPr>
          </a:lstStyle>
          <a:p>
            <a:endParaRPr lang="en-US" dirty="0"/>
          </a:p>
        </p:txBody>
      </p:sp>
      <p:sp>
        <p:nvSpPr>
          <p:cNvPr id="3" name="Date Placeholder 2"/>
          <p:cNvSpPr>
            <a:spLocks noGrp="1"/>
          </p:cNvSpPr>
          <p:nvPr>
            <p:ph type="dt" idx="1"/>
          </p:nvPr>
        </p:nvSpPr>
        <p:spPr>
          <a:xfrm>
            <a:off x="3884613" y="2"/>
            <a:ext cx="2971800" cy="467310"/>
          </a:xfrm>
          <a:prstGeom prst="rect">
            <a:avLst/>
          </a:prstGeom>
        </p:spPr>
        <p:txBody>
          <a:bodyPr vert="horz" lIns="91417" tIns="45708" rIns="91417" bIns="45708" rtlCol="0"/>
          <a:lstStyle>
            <a:lvl1pPr algn="r">
              <a:defRPr sz="1200"/>
            </a:lvl1pPr>
          </a:lstStyle>
          <a:p>
            <a:fld id="{DF552135-107C-F245-96A3-F0ADCDF59BF8}" type="datetimeFigureOut">
              <a:rPr lang="en-US" smtClean="0"/>
              <a:pPr/>
              <a:t>5/15/2023</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17" tIns="45708" rIns="91417" bIns="45708" rtlCol="0" anchor="ctr"/>
          <a:lstStyle/>
          <a:p>
            <a:endParaRPr lang="en-US" dirty="0"/>
          </a:p>
        </p:txBody>
      </p:sp>
      <p:sp>
        <p:nvSpPr>
          <p:cNvPr id="5" name="Notes Placeholder 4"/>
          <p:cNvSpPr>
            <a:spLocks noGrp="1"/>
          </p:cNvSpPr>
          <p:nvPr>
            <p:ph type="body" sz="quarter" idx="3"/>
          </p:nvPr>
        </p:nvSpPr>
        <p:spPr>
          <a:xfrm>
            <a:off x="685800" y="4482298"/>
            <a:ext cx="5486400" cy="3667335"/>
          </a:xfrm>
          <a:prstGeom prst="rect">
            <a:avLst/>
          </a:prstGeom>
        </p:spPr>
        <p:txBody>
          <a:bodyPr vert="horz" lIns="91417" tIns="45708" rIns="91417"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6"/>
            <a:ext cx="2971800" cy="467309"/>
          </a:xfrm>
          <a:prstGeom prst="rect">
            <a:avLst/>
          </a:prstGeom>
        </p:spPr>
        <p:txBody>
          <a:bodyPr vert="horz" lIns="91417" tIns="45708" rIns="91417"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6"/>
            <a:ext cx="2971800" cy="467309"/>
          </a:xfrm>
          <a:prstGeom prst="rect">
            <a:avLst/>
          </a:prstGeom>
        </p:spPr>
        <p:txBody>
          <a:bodyPr vert="horz" lIns="91417" tIns="45708" rIns="91417" bIns="45708" rtlCol="0" anchor="b"/>
          <a:lstStyle>
            <a:lvl1pPr algn="r">
              <a:defRPr sz="1200"/>
            </a:lvl1pPr>
          </a:lstStyle>
          <a:p>
            <a:fld id="{4AC9AB6C-5BD4-E246-B454-F37E6325D5A8}" type="slidenum">
              <a:rPr lang="en-US" smtClean="0"/>
              <a:pPr/>
              <a:t>‹#›</a:t>
            </a:fld>
            <a:endParaRPr lang="en-US" dirty="0"/>
          </a:p>
        </p:txBody>
      </p:sp>
    </p:spTree>
    <p:extLst>
      <p:ext uri="{BB962C8B-B14F-4D97-AF65-F5344CB8AC3E}">
        <p14:creationId xmlns:p14="http://schemas.microsoft.com/office/powerpoint/2010/main" val="4591851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Apologies to those who have seen previous presentations. This presentation represents the culmination of one-year of planning and four years of data collection. </a:t>
            </a:r>
          </a:p>
        </p:txBody>
      </p:sp>
      <p:sp>
        <p:nvSpPr>
          <p:cNvPr id="4" name="Slide Number Placeholder 3"/>
          <p:cNvSpPr>
            <a:spLocks noGrp="1"/>
          </p:cNvSpPr>
          <p:nvPr>
            <p:ph type="sldNum" sz="quarter" idx="10"/>
          </p:nvPr>
        </p:nvSpPr>
        <p:spPr/>
        <p:txBody>
          <a:bodyPr/>
          <a:lstStyle/>
          <a:p>
            <a:fld id="{4AC9AB6C-5BD4-E246-B454-F37E6325D5A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Statistical summary tables of these analyses can be shared if desired.</a:t>
            </a:r>
          </a:p>
        </p:txBody>
      </p:sp>
      <p:sp>
        <p:nvSpPr>
          <p:cNvPr id="4" name="Slide Number Placeholder 3"/>
          <p:cNvSpPr>
            <a:spLocks noGrp="1"/>
          </p:cNvSpPr>
          <p:nvPr>
            <p:ph type="sldNum" sz="quarter" idx="5"/>
          </p:nvPr>
        </p:nvSpPr>
        <p:spPr/>
        <p:txBody>
          <a:bodyPr/>
          <a:lstStyle/>
          <a:p>
            <a:fld id="{4AC9AB6C-5BD4-E246-B454-F37E6325D5A8}" type="slidenum">
              <a:rPr lang="en-US" smtClean="0"/>
              <a:pPr/>
              <a:t>12</a:t>
            </a:fld>
            <a:endParaRPr lang="en-US" dirty="0"/>
          </a:p>
        </p:txBody>
      </p:sp>
    </p:spTree>
    <p:extLst>
      <p:ext uri="{BB962C8B-B14F-4D97-AF65-F5344CB8AC3E}">
        <p14:creationId xmlns:p14="http://schemas.microsoft.com/office/powerpoint/2010/main" val="264888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Statistical summary tables are included in the Evaluation Report. </a:t>
            </a:r>
          </a:p>
        </p:txBody>
      </p:sp>
      <p:sp>
        <p:nvSpPr>
          <p:cNvPr id="4" name="Slide Number Placeholder 3"/>
          <p:cNvSpPr>
            <a:spLocks noGrp="1"/>
          </p:cNvSpPr>
          <p:nvPr>
            <p:ph type="sldNum" sz="quarter" idx="5"/>
          </p:nvPr>
        </p:nvSpPr>
        <p:spPr/>
        <p:txBody>
          <a:bodyPr/>
          <a:lstStyle/>
          <a:p>
            <a:fld id="{4AC9AB6C-5BD4-E246-B454-F37E6325D5A8}" type="slidenum">
              <a:rPr lang="en-US" smtClean="0"/>
              <a:pPr/>
              <a:t>13</a:t>
            </a:fld>
            <a:endParaRPr lang="en-US" dirty="0"/>
          </a:p>
        </p:txBody>
      </p:sp>
    </p:spTree>
    <p:extLst>
      <p:ext uri="{BB962C8B-B14F-4D97-AF65-F5344CB8AC3E}">
        <p14:creationId xmlns:p14="http://schemas.microsoft.com/office/powerpoint/2010/main" val="355748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14</a:t>
            </a:fld>
            <a:endParaRPr lang="en-US" dirty="0"/>
          </a:p>
        </p:txBody>
      </p:sp>
    </p:spTree>
    <p:extLst>
      <p:ext uri="{BB962C8B-B14F-4D97-AF65-F5344CB8AC3E}">
        <p14:creationId xmlns:p14="http://schemas.microsoft.com/office/powerpoint/2010/main" val="167543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the Data Activities Portfolio has not remained static during this grant period. In fact, the number of activities included in the DAP has doubled from the end of the last grant period to now. Also, many older activities have been revamped or modified to include more recent scientific findings or other  ways to implement. Teachers knowledge of the DAP has increased over the course of the current grant period as well as QuarkNet staff embedding  DAP activities presentations into workshop agendas and opportunities for teachers to engage in these. </a:t>
            </a:r>
          </a:p>
        </p:txBody>
      </p:sp>
      <p:sp>
        <p:nvSpPr>
          <p:cNvPr id="4" name="Slide Number Placeholder 3"/>
          <p:cNvSpPr>
            <a:spLocks noGrp="1"/>
          </p:cNvSpPr>
          <p:nvPr>
            <p:ph type="sldNum" sz="quarter" idx="5"/>
          </p:nvPr>
        </p:nvSpPr>
        <p:spPr/>
        <p:txBody>
          <a:bodyPr/>
          <a:lstStyle/>
          <a:p>
            <a:fld id="{4AC9AB6C-5BD4-E246-B454-F37E6325D5A8}" type="slidenum">
              <a:rPr lang="en-US" smtClean="0"/>
              <a:pPr/>
              <a:t>18</a:t>
            </a:fld>
            <a:endParaRPr lang="en-US" dirty="0"/>
          </a:p>
        </p:txBody>
      </p:sp>
    </p:spTree>
    <p:extLst>
      <p:ext uri="{BB962C8B-B14F-4D97-AF65-F5344CB8AC3E}">
        <p14:creationId xmlns:p14="http://schemas.microsoft.com/office/powerpoint/2010/main" val="339338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79513"/>
            <a:ext cx="4191000" cy="3143250"/>
          </a:xfrm>
        </p:spPr>
      </p:sp>
      <p:sp>
        <p:nvSpPr>
          <p:cNvPr id="3" name="Notes Placeholder 2"/>
          <p:cNvSpPr>
            <a:spLocks noGrp="1"/>
          </p:cNvSpPr>
          <p:nvPr>
            <p:ph type="body" idx="1"/>
          </p:nvPr>
        </p:nvSpPr>
        <p:spPr/>
        <p:txBody>
          <a:bodyPr>
            <a:normAutofit/>
          </a:bodyPr>
          <a:lstStyle/>
          <a:p>
            <a:r>
              <a:rPr lang="en-US" sz="1800" dirty="0">
                <a:latin typeface="Times New Roman" panose="02020603050405020304" pitchFamily="18" charset="0"/>
                <a:cs typeface="Times New Roman" panose="02020603050405020304" pitchFamily="18" charset="0"/>
              </a:rPr>
              <a:t>The three evaluation goals are: (1) Develop and use a Program Theory Model (PTM); </a:t>
            </a:r>
            <a:r>
              <a:rPr lang="en-US" sz="1800" dirty="0">
                <a:latin typeface="Times New Roman" panose="02020603050405020304" pitchFamily="18" charset="0"/>
                <a:ea typeface="Times New Roman" panose="02020603050405020304" pitchFamily="18" charset="0"/>
              </a:rPr>
              <a:t>(2) Assess program outcomes at the national and center levels through teacher-level outcomes; and, (3) Assess the sustainability of program centers, based on center-level and sustainability outcomes.</a:t>
            </a:r>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68">
              <a:defRPr/>
            </a:pPr>
            <a:r>
              <a:rPr lang="en-US" dirty="0">
                <a:latin typeface="Times New Roman" panose="02020603050405020304" pitchFamily="18" charset="0"/>
                <a:cs typeface="Times New Roman" panose="02020603050405020304" pitchFamily="18" charset="0"/>
              </a:rPr>
              <a:t>The complete Program Theory Model (PTM) is seven pages in full. The abbreviated model, shown here and in the next slide, is intended to provide an overview of the Theory of the QuarkNet program. It is seen as an “approximate fit,” of the program articulating the logical link between program core strategies and outcomes for teachers, their students and centers. In addition, the PTM is used to direct the evaluation. This first page shows the many partners associated with QuarkNet.</a:t>
            </a:r>
          </a:p>
        </p:txBody>
      </p:sp>
      <p:sp>
        <p:nvSpPr>
          <p:cNvPr id="4" name="Slide Number Placeholder 3"/>
          <p:cNvSpPr>
            <a:spLocks noGrp="1"/>
          </p:cNvSpPr>
          <p:nvPr>
            <p:ph type="sldNum" sz="quarter" idx="10"/>
          </p:nvPr>
        </p:nvSpPr>
        <p:spPr/>
        <p:txBody>
          <a:bodyPr/>
          <a:lstStyle/>
          <a:p>
            <a:fld id="{4AC9AB6C-5BD4-E246-B454-F37E6325D5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This</a:t>
            </a:r>
            <a:r>
              <a:rPr lang="en-US" baseline="0" dirty="0">
                <a:latin typeface="Times New Roman" panose="02020603050405020304" pitchFamily="18" charset="0"/>
                <a:cs typeface="Times New Roman" panose="02020603050405020304" pitchFamily="18" charset="0"/>
              </a:rPr>
              <a:t> second page overviews or maps the significant components of</a:t>
            </a:r>
            <a:r>
              <a:rPr lang="en-US" dirty="0">
                <a:latin typeface="Times New Roman" panose="02020603050405020304" pitchFamily="18" charset="0"/>
                <a:cs typeface="Times New Roman" panose="02020603050405020304" pitchFamily="18" charset="0"/>
              </a:rPr>
              <a:t> Q</a:t>
            </a:r>
            <a:r>
              <a:rPr lang="en-US" baseline="0" dirty="0">
                <a:latin typeface="Times New Roman" panose="02020603050405020304" pitchFamily="18" charset="0"/>
                <a:cs typeface="Times New Roman" panose="02020603050405020304" pitchFamily="18" charset="0"/>
              </a:rPr>
              <a:t>uarkNet providing a snap shot or profile of the program. Details of these components are outlined in the remaining pages of the PTM. </a:t>
            </a:r>
            <a:r>
              <a:rPr lang="en-US" dirty="0">
                <a:latin typeface="Times New Roman" panose="02020603050405020304" pitchFamily="18" charset="0"/>
                <a:cs typeface="Times New Roman" panose="02020603050405020304" pitchFamily="18" charset="0"/>
              </a:rPr>
              <a:t>If</a:t>
            </a:r>
            <a:r>
              <a:rPr lang="en-US" baseline="0" dirty="0">
                <a:latin typeface="Times New Roman" panose="02020603050405020304" pitchFamily="18" charset="0"/>
                <a:cs typeface="Times New Roman" panose="02020603050405020304" pitchFamily="18" charset="0"/>
              </a:rPr>
              <a:t> you use the PTM please reference it as </a:t>
            </a:r>
            <a:r>
              <a:rPr lang="en-US" i="1" baseline="0" dirty="0">
                <a:latin typeface="Times New Roman" panose="02020603050405020304" pitchFamily="18" charset="0"/>
                <a:cs typeface="Times New Roman" panose="02020603050405020304" pitchFamily="18" charset="0"/>
              </a:rPr>
              <a:t>QuarkNet Program Theory Model 2019. </a:t>
            </a:r>
            <a:r>
              <a:rPr lang="en-US" i="0" baseline="0" dirty="0">
                <a:latin typeface="Times New Roman" panose="02020603050405020304" pitchFamily="18" charset="0"/>
                <a:cs typeface="Times New Roman" panose="02020603050405020304" pitchFamily="18" charset="0"/>
              </a:rPr>
              <a:t>You can review the full PTM </a:t>
            </a:r>
            <a:r>
              <a:rPr lang="en-US" dirty="0">
                <a:latin typeface="Times New Roman" panose="02020603050405020304" pitchFamily="18" charset="0"/>
                <a:cs typeface="Times New Roman" panose="02020603050405020304" pitchFamily="18" charset="0"/>
              </a:rPr>
              <a:t>in the full evaluation report or at</a:t>
            </a:r>
            <a:r>
              <a:rPr lang="en-US" i="0"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https://quarknet.org/group/evaluation-team. The evaluation focuses on the components outlined in green boxes.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AC9AB6C-5BD4-E246-B454-F37E6325D5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source documents are included to provide further details and support for the Program Theory Model and to highlight the QuarkNet program as implemented. </a:t>
            </a:r>
          </a:p>
        </p:txBody>
      </p:sp>
      <p:sp>
        <p:nvSpPr>
          <p:cNvPr id="4" name="Slide Number Placeholder 3"/>
          <p:cNvSpPr>
            <a:spLocks noGrp="1"/>
          </p:cNvSpPr>
          <p:nvPr>
            <p:ph type="sldNum" sz="quarter" idx="5"/>
          </p:nvPr>
        </p:nvSpPr>
        <p:spPr/>
        <p:txBody>
          <a:bodyPr/>
          <a:lstStyle/>
          <a:p>
            <a:fld id="{4AC9AB6C-5BD4-E246-B454-F37E6325D5A8}" type="slidenum">
              <a:rPr lang="en-US" smtClean="0"/>
              <a:pPr/>
              <a:t>5</a:t>
            </a:fld>
            <a:endParaRPr lang="en-US" dirty="0"/>
          </a:p>
        </p:txBody>
      </p:sp>
    </p:spTree>
    <p:extLst>
      <p:ext uri="{BB962C8B-B14F-4D97-AF65-F5344CB8AC3E}">
        <p14:creationId xmlns:p14="http://schemas.microsoft.com/office/powerpoint/2010/main" val="182317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Using multiple sources of information when feasible, we search for patterns in the data. Information about Who is the QuarkNet Teacher? is provided in the Evaluation Report. </a:t>
            </a:r>
          </a:p>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6</a:t>
            </a:fld>
            <a:endParaRPr lang="en-US" dirty="0"/>
          </a:p>
        </p:txBody>
      </p:sp>
    </p:spTree>
    <p:extLst>
      <p:ext uri="{BB962C8B-B14F-4D97-AF65-F5344CB8AC3E}">
        <p14:creationId xmlns:p14="http://schemas.microsoft.com/office/powerpoint/2010/main" val="370082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All analyses are fully described in the evaluation report, </a:t>
            </a:r>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4AC9AB6C-5BD4-E246-B454-F37E6325D5A8}" type="slidenum">
              <a:rPr lang="en-US" smtClean="0"/>
              <a:pPr/>
              <a:t>7</a:t>
            </a:fld>
            <a:endParaRPr lang="en-US" dirty="0"/>
          </a:p>
        </p:txBody>
      </p:sp>
    </p:spTree>
    <p:extLst>
      <p:ext uri="{BB962C8B-B14F-4D97-AF65-F5344CB8AC3E}">
        <p14:creationId xmlns:p14="http://schemas.microsoft.com/office/powerpoint/2010/main" val="238578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latin typeface="Times New Roman" panose="02020603050405020304" pitchFamily="18" charset="0"/>
                <a:cs typeface="Times New Roman" panose="02020603050405020304" pitchFamily="18" charset="0"/>
              </a:rPr>
              <a:t>This one-page summary shows the relationship between program exposure and teacher (and their students) outcomes. Student Engagement is measured by teacher perceptions of this behavior. </a:t>
            </a:r>
          </a:p>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8</a:t>
            </a:fld>
            <a:endParaRPr lang="en-US" dirty="0"/>
          </a:p>
        </p:txBody>
      </p:sp>
    </p:spTree>
    <p:extLst>
      <p:ext uri="{BB962C8B-B14F-4D97-AF65-F5344CB8AC3E}">
        <p14:creationId xmlns:p14="http://schemas.microsoft.com/office/powerpoint/2010/main" val="373671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71575"/>
            <a:ext cx="4191000" cy="314325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Using strategies rather than activities to describe the program allows centers to implement those activities</a:t>
            </a:r>
            <a:r>
              <a:rPr lang="en-US" baseline="0" dirty="0">
                <a:latin typeface="Times New Roman" panose="02020603050405020304" pitchFamily="18" charset="0"/>
                <a:cs typeface="Times New Roman" panose="02020603050405020304" pitchFamily="18" charset="0"/>
              </a:rPr>
              <a:t> that best meet their needs; while offering a framework in which the consistency of the program can be assess; thus, it acknowledges program variation across centers and permits a framework to gauge and assess these variations. </a:t>
            </a:r>
            <a:r>
              <a:rPr lang="en-US" dirty="0"/>
              <a:t>Scale scores, rather than individual survey items, increase the reliability of these measures and provides confidence that when these vary we are measuring something that varies in a systematic way.  </a:t>
            </a:r>
          </a:p>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10</a:t>
            </a:fld>
            <a:endParaRPr lang="en-US" dirty="0"/>
          </a:p>
        </p:txBody>
      </p:sp>
    </p:spTree>
    <p:extLst>
      <p:ext uri="{BB962C8B-B14F-4D97-AF65-F5344CB8AC3E}">
        <p14:creationId xmlns:p14="http://schemas.microsoft.com/office/powerpoint/2010/main" val="364811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4425"/>
            <a:ext cx="7772400" cy="1470025"/>
          </a:xfrm>
        </p:spPr>
        <p:txBody>
          <a:bodyPr/>
          <a:lstStyle>
            <a:lvl1pPr algn="ctr">
              <a:defRPr/>
            </a:lvl1pPr>
          </a:lstStyle>
          <a:p>
            <a:r>
              <a:rPr lang="en-US" dirty="0"/>
              <a:t>Preliminary Evaluation Results</a:t>
            </a:r>
          </a:p>
        </p:txBody>
      </p:sp>
      <p:sp>
        <p:nvSpPr>
          <p:cNvPr id="3" name="Subtitle 2"/>
          <p:cNvSpPr>
            <a:spLocks noGrp="1"/>
          </p:cNvSpPr>
          <p:nvPr>
            <p:ph type="subTitle" idx="1" hasCustomPrompt="1"/>
          </p:nvPr>
        </p:nvSpPr>
        <p:spPr>
          <a:xfrm>
            <a:off x="1371600" y="340236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Kathryn Race</a:t>
            </a:r>
          </a:p>
          <a:p>
            <a:r>
              <a:rPr lang="en-US" dirty="0"/>
              <a:t>Race &amp; Associates, Ltd.</a:t>
            </a:r>
          </a:p>
          <a:p>
            <a:r>
              <a:rPr lang="en-US" dirty="0" err="1"/>
              <a:t>Race_Associates@msn.com</a:t>
            </a:r>
            <a:endParaRPr lang="en-US" dirty="0"/>
          </a:p>
        </p:txBody>
      </p:sp>
      <p:sp>
        <p:nvSpPr>
          <p:cNvPr id="4" name="Slide Number Placeholder 3">
            <a:extLst>
              <a:ext uri="{FF2B5EF4-FFF2-40B4-BE49-F238E27FC236}">
                <a16:creationId xmlns:a16="http://schemas.microsoft.com/office/drawing/2014/main" id="{E58B308A-0634-EBD6-71A1-A7A5366092FB}"/>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A8C09632-13B9-4860-B47A-AF9077A4A7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5B81B10-3779-EDD5-CABB-B0FCD65032C3}"/>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A8C09632-13B9-4860-B47A-AF9077A4A7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defRPr sz="2400"/>
            </a:lvl1pPr>
            <a:lvl2pPr>
              <a:defRPr sz="2400"/>
            </a:lvl2pPr>
            <a:lvl3pPr>
              <a:defRPr sz="2400"/>
            </a:lvl3pPr>
            <a:lvl4pPr>
              <a:defRPr sz="18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defRPr sz="2400"/>
            </a:lvl1pPr>
            <a:lvl2pPr>
              <a:defRPr sz="2400"/>
            </a:lvl2pPr>
            <a:lvl3pPr>
              <a:defRPr sz="2400"/>
            </a:lvl3pPr>
            <a:lvl4pPr>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5" name="Slide Number Placeholder 3">
            <a:extLst>
              <a:ext uri="{FF2B5EF4-FFF2-40B4-BE49-F238E27FC236}">
                <a16:creationId xmlns:a16="http://schemas.microsoft.com/office/drawing/2014/main" id="{047BB7F3-EF7A-14D0-25A0-3695375638AD}"/>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A8C09632-13B9-4860-B47A-AF9077A4A7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BDFFF518-1B0C-09C0-3AF8-5AB2F69E7B16}"/>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A8C09632-13B9-4860-B47A-AF9077A4A7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6"/>
          <a:srcRect/>
          <a:stretch>
            <a:fillRect/>
          </a:stretch>
        </p:blipFill>
        <p:spPr bwMode="auto">
          <a:xfrm>
            <a:off x="342900" y="307975"/>
            <a:ext cx="8480425" cy="1279525"/>
          </a:xfrm>
          <a:prstGeom prst="rect">
            <a:avLst/>
          </a:prstGeom>
          <a:noFill/>
          <a:ln w="25400">
            <a:noFill/>
            <a:miter lim="800000"/>
            <a:headEnd/>
            <a:tailEnd/>
          </a:ln>
        </p:spPr>
      </p:pic>
      <p:sp>
        <p:nvSpPr>
          <p:cNvPr id="2" name="Title Placeholder 1"/>
          <p:cNvSpPr>
            <a:spLocks noGrp="1"/>
          </p:cNvSpPr>
          <p:nvPr>
            <p:ph type="title"/>
          </p:nvPr>
        </p:nvSpPr>
        <p:spPr>
          <a:xfrm>
            <a:off x="2792062" y="594483"/>
            <a:ext cx="5894738" cy="675554"/>
          </a:xfrm>
          <a:prstGeom prst="rect">
            <a:avLst/>
          </a:prstGeom>
        </p:spPr>
        <p:txBody>
          <a:bodyPr vert="horz" lIns="91440" tIns="45720" rIns="91440" bIns="45720" rtlCol="0" anchor="ctr">
            <a:normAutofit/>
          </a:bodyPr>
          <a:lstStyle/>
          <a:p>
            <a:r>
              <a:rPr lang="en-US" dirty="0"/>
              <a:t>Evaluation Plan and </a:t>
            </a:r>
            <a:br>
              <a:rPr lang="en-US" dirty="0"/>
            </a:br>
            <a:r>
              <a:rPr lang="en-US" dirty="0"/>
              <a:t>Current Efforts </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p:nvSpPr>
        <p:spPr>
          <a:xfrm>
            <a:off x="1044771" y="495406"/>
            <a:ext cx="184666" cy="369332"/>
          </a:xfrm>
          <a:prstGeom prst="rect">
            <a:avLst/>
          </a:prstGeom>
          <a:noFill/>
        </p:spPr>
        <p:txBody>
          <a:bodyPr wrap="none" rtlCol="0">
            <a:spAutoFit/>
          </a:bodyPr>
          <a:lstStyle/>
          <a:p>
            <a:endParaRPr lang="en-US" dirty="0"/>
          </a:p>
        </p:txBody>
      </p:sp>
      <p:sp>
        <p:nvSpPr>
          <p:cNvPr id="12" name="Rectangle 11"/>
          <p:cNvSpPr/>
          <p:nvPr/>
        </p:nvSpPr>
        <p:spPr>
          <a:xfrm>
            <a:off x="4114800" y="274638"/>
            <a:ext cx="4572000" cy="276999"/>
          </a:xfrm>
          <a:prstGeom prst="rect">
            <a:avLst/>
          </a:prstGeom>
        </p:spPr>
        <p:txBody>
          <a:bodyPr>
            <a:spAutoFit/>
          </a:bodyPr>
          <a:lstStyle/>
          <a:p>
            <a:pPr algn="r" defTabSz="822325">
              <a:tabLst>
                <a:tab pos="754063" algn="l"/>
                <a:tab pos="4468813" algn="l"/>
              </a:tabLst>
              <a:defRPr/>
            </a:pPr>
            <a:r>
              <a:rPr lang="en-US" sz="1200" b="1" i="0" dirty="0">
                <a:solidFill>
                  <a:srgbClr val="CE000F"/>
                </a:solidFill>
                <a:latin typeface="Helvetica"/>
                <a:ea typeface="Helvetica" pitchFamily="-1" charset="0"/>
                <a:cs typeface="Helvetica"/>
                <a:sym typeface="Helvetica" pitchFamily="-1" charset="0"/>
              </a:rPr>
              <a:t>Helping Develop America’s STEM Workforce</a:t>
            </a:r>
          </a:p>
        </p:txBody>
      </p:sp>
      <p:sp>
        <p:nvSpPr>
          <p:cNvPr id="14" name="TextBox 13"/>
          <p:cNvSpPr txBox="1"/>
          <p:nvPr/>
        </p:nvSpPr>
        <p:spPr>
          <a:xfrm>
            <a:off x="5500423" y="6304002"/>
            <a:ext cx="3186377"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a:solidFill>
                  <a:srgbClr val="000099"/>
                </a:solidFill>
                <a:latin typeface="Arial"/>
                <a:cs typeface="Arial"/>
              </a:rPr>
              <a:t>K. Race, NSF Review, May 2023</a:t>
            </a:r>
          </a:p>
        </p:txBody>
      </p:sp>
      <p:sp>
        <p:nvSpPr>
          <p:cNvPr id="4" name="Slide Number Placeholder 3">
            <a:extLst>
              <a:ext uri="{FF2B5EF4-FFF2-40B4-BE49-F238E27FC236}">
                <a16:creationId xmlns:a16="http://schemas.microsoft.com/office/drawing/2014/main" id="{A663531D-656C-2CA6-EE7F-C546848F5CB6}"/>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r" defTabSz="457200" rtl="0" eaLnBrk="1" latinLnBrk="0" hangingPunct="1">
        <a:spcBef>
          <a:spcPct val="0"/>
        </a:spcBef>
        <a:buNone/>
        <a:defRPr sz="3200" b="1" i="0" kern="1200">
          <a:solidFill>
            <a:srgbClr val="000099"/>
          </a:solidFill>
          <a:latin typeface="Helvetica"/>
          <a:ea typeface="+mj-ea"/>
          <a:cs typeface="Helvetica"/>
        </a:defRPr>
      </a:lvl1pPr>
    </p:titleStyle>
    <p:bodyStyle>
      <a:lvl1pPr marL="342900" indent="-342900" algn="l" defTabSz="457200" rtl="0" eaLnBrk="1" latinLnBrk="0" hangingPunct="1">
        <a:spcBef>
          <a:spcPct val="20000"/>
        </a:spcBef>
        <a:buFontTx/>
        <a:buNone/>
        <a:defRPr sz="2400" b="1" i="0" kern="1200">
          <a:solidFill>
            <a:srgbClr val="000099"/>
          </a:solidFill>
          <a:latin typeface="Helvetica"/>
          <a:ea typeface="+mn-ea"/>
          <a:cs typeface="Helvetica"/>
        </a:defRPr>
      </a:lvl1pPr>
      <a:lvl2pPr marL="458788" indent="-233363" algn="l" defTabSz="457200" rtl="0" eaLnBrk="1" latinLnBrk="0" hangingPunct="1">
        <a:spcBef>
          <a:spcPct val="20000"/>
        </a:spcBef>
        <a:buClr>
          <a:srgbClr val="CC0000"/>
        </a:buClr>
        <a:buFont typeface="Arial"/>
        <a:buChar char="•"/>
        <a:defRPr sz="2400" b="1" i="0" kern="1200">
          <a:solidFill>
            <a:srgbClr val="000099"/>
          </a:solidFill>
          <a:latin typeface="Helvetica"/>
          <a:ea typeface="+mn-ea"/>
          <a:cs typeface="Helvetica"/>
        </a:defRPr>
      </a:lvl2pPr>
      <a:lvl3pPr marL="684213" indent="-225425" algn="l" defTabSz="457200" rtl="0" eaLnBrk="1" latinLnBrk="0" hangingPunct="1">
        <a:spcBef>
          <a:spcPct val="20000"/>
        </a:spcBef>
        <a:buClr>
          <a:srgbClr val="CC0033"/>
        </a:buClr>
        <a:buFont typeface="Arial"/>
        <a:buChar char="•"/>
        <a:defRPr sz="2400" b="1" i="0" kern="1200">
          <a:solidFill>
            <a:srgbClr val="000099"/>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ce_associates@ms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QuarkNet</a:t>
            </a:r>
          </a:p>
        </p:txBody>
      </p:sp>
      <p:sp>
        <p:nvSpPr>
          <p:cNvPr id="3" name="Content Placeholder 2"/>
          <p:cNvSpPr>
            <a:spLocks noGrp="1"/>
          </p:cNvSpPr>
          <p:nvPr>
            <p:ph idx="1"/>
          </p:nvPr>
        </p:nvSpPr>
        <p:spPr>
          <a:xfrm>
            <a:off x="457200" y="1600201"/>
            <a:ext cx="8229600" cy="4663316"/>
          </a:xfrm>
        </p:spPr>
        <p:txBody>
          <a:bodyPr>
            <a:normAutofit/>
          </a:bodyPr>
          <a:lstStyle/>
          <a:p>
            <a:pPr algn="ctr">
              <a:spcAft>
                <a:spcPts val="600"/>
              </a:spcAft>
            </a:pPr>
            <a:endParaRPr lang="en-US" sz="3600" dirty="0"/>
          </a:p>
          <a:p>
            <a:pPr algn="ctr">
              <a:spcAft>
                <a:spcPts val="600"/>
              </a:spcAft>
            </a:pPr>
            <a:r>
              <a:rPr lang="en-US" sz="3600" dirty="0"/>
              <a:t>Outcomes-based Evaluation:</a:t>
            </a:r>
          </a:p>
          <a:p>
            <a:pPr algn="ctr">
              <a:spcAft>
                <a:spcPts val="600"/>
              </a:spcAft>
            </a:pPr>
            <a:r>
              <a:rPr lang="en-US" sz="3600" dirty="0"/>
              <a:t>Results and Plans</a:t>
            </a:r>
            <a:endParaRPr lang="en-US" dirty="0"/>
          </a:p>
          <a:p>
            <a:pPr algn="ctr"/>
            <a:r>
              <a:rPr lang="en-US" dirty="0"/>
              <a:t>Kathryn Race</a:t>
            </a:r>
          </a:p>
          <a:p>
            <a:pPr algn="ctr"/>
            <a:r>
              <a:rPr lang="en-US" dirty="0"/>
              <a:t>Race &amp; Associates, Ltd.</a:t>
            </a:r>
          </a:p>
          <a:p>
            <a:pPr algn="ctr"/>
            <a:r>
              <a:rPr lang="en-US" dirty="0">
                <a:hlinkClick r:id="rId3"/>
              </a:rPr>
              <a:t>race_associates@msn.com</a:t>
            </a:r>
            <a:r>
              <a:rPr lang="en-US" dirty="0"/>
              <a:t> </a:t>
            </a:r>
          </a:p>
          <a:p>
            <a:pPr algn="ctr"/>
            <a:endParaRPr lang="en-US" dirty="0"/>
          </a:p>
          <a:p>
            <a:pPr algn="ctr"/>
            <a:endParaRPr lang="en-US" dirty="0"/>
          </a:p>
          <a:p>
            <a:pPr algn="ctr"/>
            <a:endParaRPr lang="en-US" dirty="0"/>
          </a:p>
          <a:p>
            <a:pPr algn="ctr"/>
            <a:endParaRPr lang="en-US" dirty="0"/>
          </a:p>
        </p:txBody>
      </p:sp>
      <p:sp>
        <p:nvSpPr>
          <p:cNvPr id="5" name="Slide Number Placeholder 3">
            <a:extLst>
              <a:ext uri="{FF2B5EF4-FFF2-40B4-BE49-F238E27FC236}">
                <a16:creationId xmlns:a16="http://schemas.microsoft.com/office/drawing/2014/main" id="{449593AD-AD38-F81F-29DE-9215ACA01754}"/>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18CF-1F6E-41B9-A4F6-A0C9F645430A}"/>
              </a:ext>
            </a:extLst>
          </p:cNvPr>
          <p:cNvSpPr>
            <a:spLocks noGrp="1"/>
          </p:cNvSpPr>
          <p:nvPr>
            <p:ph type="title"/>
          </p:nvPr>
        </p:nvSpPr>
        <p:spPr/>
        <p:txBody>
          <a:bodyPr/>
          <a:lstStyle/>
          <a:p>
            <a:r>
              <a:rPr lang="en-US" dirty="0"/>
              <a:t>Teacher-level Measures</a:t>
            </a:r>
          </a:p>
        </p:txBody>
      </p:sp>
      <p:sp>
        <p:nvSpPr>
          <p:cNvPr id="3" name="Content Placeholder 2">
            <a:extLst>
              <a:ext uri="{FF2B5EF4-FFF2-40B4-BE49-F238E27FC236}">
                <a16:creationId xmlns:a16="http://schemas.microsoft.com/office/drawing/2014/main" id="{06EE3FBD-AF91-4A67-AC78-4E53B3CD9302}"/>
              </a:ext>
            </a:extLst>
          </p:cNvPr>
          <p:cNvSpPr>
            <a:spLocks noGrp="1"/>
          </p:cNvSpPr>
          <p:nvPr>
            <p:ph idx="1"/>
          </p:nvPr>
        </p:nvSpPr>
        <p:spPr/>
        <p:txBody>
          <a:bodyPr>
            <a:normAutofit lnSpcReduction="10000"/>
          </a:bodyPr>
          <a:lstStyle/>
          <a:p>
            <a:pPr algn="ctr"/>
            <a:r>
              <a:rPr lang="en-US" dirty="0"/>
              <a:t>Program Exposure:	</a:t>
            </a:r>
          </a:p>
          <a:p>
            <a:r>
              <a:rPr lang="en-US" dirty="0"/>
              <a:t>    Core Strategies </a:t>
            </a:r>
          </a:p>
          <a:p>
            <a:pPr algn="ctr"/>
            <a:r>
              <a:rPr lang="en-US" dirty="0"/>
              <a:t>Outcomes:	</a:t>
            </a:r>
          </a:p>
          <a:p>
            <a:r>
              <a:rPr lang="en-US" dirty="0"/>
              <a:t>    Approach to Teaching</a:t>
            </a:r>
          </a:p>
          <a:p>
            <a:r>
              <a:rPr lang="en-US" dirty="0"/>
              <a:t>	QuarkNet’s Influence on Approach to Teaching</a:t>
            </a:r>
          </a:p>
          <a:p>
            <a:r>
              <a:rPr lang="en-US" dirty="0"/>
              <a:t>	Student Engagement (as perceived by teachers)</a:t>
            </a:r>
          </a:p>
          <a:p>
            <a:r>
              <a:rPr lang="en-US" dirty="0"/>
              <a:t>	QuarkNet’s Influence on Student Engagement</a:t>
            </a:r>
          </a:p>
          <a:p>
            <a:endParaRPr lang="en-US" dirty="0"/>
          </a:p>
          <a:p>
            <a:r>
              <a:rPr lang="en-US" dirty="0"/>
              <a:t>Each is measured by a score (based on full survey responses) – where the higher the score the more positive the perception.</a:t>
            </a:r>
          </a:p>
        </p:txBody>
      </p:sp>
      <p:sp>
        <p:nvSpPr>
          <p:cNvPr id="5" name="Slide Number Placeholder 3">
            <a:extLst>
              <a:ext uri="{FF2B5EF4-FFF2-40B4-BE49-F238E27FC236}">
                <a16:creationId xmlns:a16="http://schemas.microsoft.com/office/drawing/2014/main" id="{40424FA2-0802-3DA3-D988-427595140DDB}"/>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10</a:t>
            </a:fld>
            <a:endParaRPr lang="en-US" dirty="0"/>
          </a:p>
        </p:txBody>
      </p:sp>
    </p:spTree>
    <p:extLst>
      <p:ext uri="{BB962C8B-B14F-4D97-AF65-F5344CB8AC3E}">
        <p14:creationId xmlns:p14="http://schemas.microsoft.com/office/powerpoint/2010/main" val="306655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1B86-ACF4-A749-A7F1-40F630224D99}"/>
              </a:ext>
            </a:extLst>
          </p:cNvPr>
          <p:cNvSpPr>
            <a:spLocks noGrp="1"/>
          </p:cNvSpPr>
          <p:nvPr>
            <p:ph type="title"/>
          </p:nvPr>
        </p:nvSpPr>
        <p:spPr/>
        <p:txBody>
          <a:bodyPr/>
          <a:lstStyle/>
          <a:p>
            <a:r>
              <a:rPr lang="en-US" dirty="0"/>
              <a:t>Scale Scores</a:t>
            </a:r>
          </a:p>
        </p:txBody>
      </p:sp>
      <p:sp>
        <p:nvSpPr>
          <p:cNvPr id="3" name="Content Placeholder 2">
            <a:extLst>
              <a:ext uri="{FF2B5EF4-FFF2-40B4-BE49-F238E27FC236}">
                <a16:creationId xmlns:a16="http://schemas.microsoft.com/office/drawing/2014/main" id="{2A65D9B3-267D-5CD3-F7FF-C9581A9F2265}"/>
              </a:ext>
            </a:extLst>
          </p:cNvPr>
          <p:cNvSpPr>
            <a:spLocks noGrp="1"/>
          </p:cNvSpPr>
          <p:nvPr>
            <p:ph idx="1"/>
          </p:nvPr>
        </p:nvSpPr>
        <p:spPr/>
        <p:txBody>
          <a:bodyPr/>
          <a:lstStyle/>
          <a:p>
            <a:pPr algn="ctr"/>
            <a:r>
              <a:rPr lang="en-US" sz="1200" dirty="0"/>
              <a:t>Table 21 </a:t>
            </a:r>
          </a:p>
          <a:p>
            <a:pPr algn="ctr"/>
            <a:r>
              <a:rPr lang="en-US" sz="1200" dirty="0"/>
              <a:t>Building Scales for Analysis of Program Engagement and Outcomes</a:t>
            </a:r>
          </a:p>
          <a:p>
            <a:endParaRPr lang="en-US" dirty="0"/>
          </a:p>
        </p:txBody>
      </p:sp>
      <p:sp>
        <p:nvSpPr>
          <p:cNvPr id="4" name="Slide Number Placeholder 3">
            <a:extLst>
              <a:ext uri="{FF2B5EF4-FFF2-40B4-BE49-F238E27FC236}">
                <a16:creationId xmlns:a16="http://schemas.microsoft.com/office/drawing/2014/main" id="{502321BC-715D-6B12-CE0A-B695B00BB64F}"/>
              </a:ext>
            </a:extLst>
          </p:cNvPr>
          <p:cNvSpPr>
            <a:spLocks noGrp="1"/>
          </p:cNvSpPr>
          <p:nvPr>
            <p:ph type="sldNum" sz="quarter" idx="4"/>
          </p:nvPr>
        </p:nvSpPr>
        <p:spPr/>
        <p:txBody>
          <a:bodyPr/>
          <a:lstStyle/>
          <a:p>
            <a:fld id="{A8C09632-13B9-4860-B47A-AF9077A4A734}" type="slidenum">
              <a:rPr lang="en-US" smtClean="0"/>
              <a:pPr/>
              <a:t>11</a:t>
            </a:fld>
            <a:endParaRPr lang="en-US" dirty="0"/>
          </a:p>
        </p:txBody>
      </p:sp>
      <p:graphicFrame>
        <p:nvGraphicFramePr>
          <p:cNvPr id="9" name="Table 8">
            <a:extLst>
              <a:ext uri="{FF2B5EF4-FFF2-40B4-BE49-F238E27FC236}">
                <a16:creationId xmlns:a16="http://schemas.microsoft.com/office/drawing/2014/main" id="{FCF27EB8-B16A-BFC5-E034-216D99C62A9A}"/>
              </a:ext>
            </a:extLst>
          </p:cNvPr>
          <p:cNvGraphicFramePr>
            <a:graphicFrameLocks noGrp="1"/>
          </p:cNvGraphicFramePr>
          <p:nvPr>
            <p:extLst>
              <p:ext uri="{D42A27DB-BD31-4B8C-83A1-F6EECF244321}">
                <p14:modId xmlns:p14="http://schemas.microsoft.com/office/powerpoint/2010/main" val="1895302151"/>
              </p:ext>
            </p:extLst>
          </p:nvPr>
        </p:nvGraphicFramePr>
        <p:xfrm>
          <a:off x="457200" y="2155371"/>
          <a:ext cx="8094016" cy="4203866"/>
        </p:xfrm>
        <a:graphic>
          <a:graphicData uri="http://schemas.openxmlformats.org/drawingml/2006/table">
            <a:tbl>
              <a:tblPr firstRow="1" firstCol="1" lastRow="1" lastCol="1" bandRow="1" bandCol="1">
                <a:tableStyleId>{5C22544A-7EE6-4342-B048-85BDC9FD1C3A}</a:tableStyleId>
              </a:tblPr>
              <a:tblGrid>
                <a:gridCol w="1532635">
                  <a:extLst>
                    <a:ext uri="{9D8B030D-6E8A-4147-A177-3AD203B41FA5}">
                      <a16:colId xmlns:a16="http://schemas.microsoft.com/office/drawing/2014/main" val="3780946658"/>
                    </a:ext>
                  </a:extLst>
                </a:gridCol>
                <a:gridCol w="2452216">
                  <a:extLst>
                    <a:ext uri="{9D8B030D-6E8A-4147-A177-3AD203B41FA5}">
                      <a16:colId xmlns:a16="http://schemas.microsoft.com/office/drawing/2014/main" val="3628713847"/>
                    </a:ext>
                  </a:extLst>
                </a:gridCol>
                <a:gridCol w="638598">
                  <a:extLst>
                    <a:ext uri="{9D8B030D-6E8A-4147-A177-3AD203B41FA5}">
                      <a16:colId xmlns:a16="http://schemas.microsoft.com/office/drawing/2014/main" val="370486600"/>
                    </a:ext>
                  </a:extLst>
                </a:gridCol>
                <a:gridCol w="587510">
                  <a:extLst>
                    <a:ext uri="{9D8B030D-6E8A-4147-A177-3AD203B41FA5}">
                      <a16:colId xmlns:a16="http://schemas.microsoft.com/office/drawing/2014/main" val="3205757612"/>
                    </a:ext>
                  </a:extLst>
                </a:gridCol>
                <a:gridCol w="766317">
                  <a:extLst>
                    <a:ext uri="{9D8B030D-6E8A-4147-A177-3AD203B41FA5}">
                      <a16:colId xmlns:a16="http://schemas.microsoft.com/office/drawing/2014/main" val="4271449715"/>
                    </a:ext>
                  </a:extLst>
                </a:gridCol>
                <a:gridCol w="990253">
                  <a:extLst>
                    <a:ext uri="{9D8B030D-6E8A-4147-A177-3AD203B41FA5}">
                      <a16:colId xmlns:a16="http://schemas.microsoft.com/office/drawing/2014/main" val="3431040056"/>
                    </a:ext>
                  </a:extLst>
                </a:gridCol>
                <a:gridCol w="1126487">
                  <a:extLst>
                    <a:ext uri="{9D8B030D-6E8A-4147-A177-3AD203B41FA5}">
                      <a16:colId xmlns:a16="http://schemas.microsoft.com/office/drawing/2014/main" val="3952778157"/>
                    </a:ext>
                  </a:extLst>
                </a:gridCol>
              </a:tblGrid>
              <a:tr h="630580">
                <a:tc>
                  <a:txBody>
                    <a:bodyPr/>
                    <a:lstStyle/>
                    <a:p>
                      <a:pPr marL="0" marR="0" algn="ctr">
                        <a:spcBef>
                          <a:spcPts val="0"/>
                        </a:spcBef>
                        <a:spcAft>
                          <a:spcPts val="0"/>
                        </a:spcAft>
                      </a:pPr>
                      <a:r>
                        <a:rPr lang="en-US" sz="1200" kern="100" dirty="0">
                          <a:effectLst/>
                        </a:rPr>
                        <a:t>Scale</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What’s Measured</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 of Items</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N</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Mean</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kern="100" dirty="0">
                          <a:effectLst/>
                        </a:rPr>
                        <a:t> Standard  Deviation</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kern="100" dirty="0">
                          <a:effectLst/>
                        </a:rPr>
                        <a:t>  Cronbach’s</a:t>
                      </a:r>
                    </a:p>
                    <a:p>
                      <a:pPr marL="0" marR="0">
                        <a:spcBef>
                          <a:spcPts val="0"/>
                        </a:spcBef>
                        <a:spcAft>
                          <a:spcPts val="0"/>
                        </a:spcAft>
                      </a:pPr>
                      <a:r>
                        <a:rPr lang="en-US" sz="1200" kern="100" dirty="0">
                          <a:effectLst/>
                        </a:rPr>
                        <a:t>       Alpha</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839036"/>
                  </a:ext>
                </a:extLst>
              </a:tr>
              <a:tr h="630580">
                <a:tc>
                  <a:txBody>
                    <a:bodyPr/>
                    <a:lstStyle/>
                    <a:p>
                      <a:pPr marL="0" marR="0">
                        <a:spcBef>
                          <a:spcPts val="0"/>
                        </a:spcBef>
                        <a:spcAft>
                          <a:spcPts val="0"/>
                        </a:spcAft>
                      </a:pPr>
                      <a:r>
                        <a:rPr lang="en-US" sz="1200" kern="100">
                          <a:effectLst/>
                        </a:rPr>
                        <a:t>Core Strategies</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kern="100" dirty="0">
                          <a:effectLst/>
                        </a:rPr>
                        <a:t>Teachers’ perceived exposure to program core strategies articulated in PTM</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12</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kern="100" dirty="0">
                          <a:effectLst/>
                        </a:rPr>
                        <a:t>  464 </a:t>
                      </a:r>
                    </a:p>
                    <a:p>
                      <a:pPr marL="0" marR="0">
                        <a:spcBef>
                          <a:spcPts val="0"/>
                        </a:spcBef>
                        <a:spcAft>
                          <a:spcPts val="0"/>
                        </a:spcAft>
                      </a:pPr>
                      <a:r>
                        <a:rPr lang="en-US" sz="1200" kern="100" dirty="0">
                          <a:effectLst/>
                        </a:rPr>
                        <a:t> </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kern="100" dirty="0">
                          <a:effectLst/>
                        </a:rPr>
                        <a:t>   54.10</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6.97</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0.86</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3531783"/>
                  </a:ext>
                </a:extLst>
              </a:tr>
              <a:tr h="525483">
                <a:tc>
                  <a:txBody>
                    <a:bodyPr/>
                    <a:lstStyle/>
                    <a:p>
                      <a:pPr marL="0" marR="0">
                        <a:spcBef>
                          <a:spcPts val="0"/>
                        </a:spcBef>
                        <a:spcAft>
                          <a:spcPts val="0"/>
                        </a:spcAft>
                      </a:pPr>
                      <a:r>
                        <a:rPr lang="en-US" sz="1200" kern="100">
                          <a:effectLst/>
                        </a:rPr>
                        <a:t>Approach to Teaching</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kern="100" dirty="0">
                          <a:effectLst/>
                        </a:rPr>
                        <a:t>Perceived assessment of QN teacher outcomes  </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12</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447</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42.85</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8.38</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0.87</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8817504"/>
                  </a:ext>
                </a:extLst>
              </a:tr>
              <a:tr h="630580">
                <a:tc>
                  <a:txBody>
                    <a:bodyPr/>
                    <a:lstStyle/>
                    <a:p>
                      <a:pPr marL="0" marR="0">
                        <a:spcBef>
                          <a:spcPts val="0"/>
                        </a:spcBef>
                        <a:spcAft>
                          <a:spcPts val="0"/>
                        </a:spcAft>
                      </a:pPr>
                      <a:r>
                        <a:rPr lang="en-US" sz="1200" kern="100">
                          <a:effectLst/>
                        </a:rPr>
                        <a:t>QN’s Influence on Teaching</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kern="100">
                          <a:effectLst/>
                        </a:rPr>
                        <a:t>Perceived assessment of how QN has influenced teaching practices and content</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12</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402</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48.04</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a:effectLst/>
                        </a:rPr>
                        <a:t>9.51</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0.91</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6691793"/>
                  </a:ext>
                </a:extLst>
              </a:tr>
              <a:tr h="630580">
                <a:tc>
                  <a:txBody>
                    <a:bodyPr/>
                    <a:lstStyle/>
                    <a:p>
                      <a:pPr marL="0" marR="0">
                        <a:spcBef>
                          <a:spcPts val="0"/>
                        </a:spcBef>
                        <a:spcAft>
                          <a:spcPts val="0"/>
                        </a:spcAft>
                      </a:pPr>
                      <a:r>
                        <a:rPr lang="en-US" sz="1200" kern="100">
                          <a:effectLst/>
                        </a:rPr>
                        <a:t>Student Engagement (SE)</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kern="100" dirty="0">
                          <a:effectLst/>
                        </a:rPr>
                        <a:t>Teachers’ perceptions of student engagement in their classroom </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5</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425</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18.38</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3.66</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0.84</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6781280"/>
                  </a:ext>
                </a:extLst>
              </a:tr>
              <a:tr h="6305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00" dirty="0">
                          <a:effectLst/>
                        </a:rPr>
                        <a:t>QN’s Influence on SE</a:t>
                      </a:r>
                      <a:endParaRPr lang="en-US" sz="1200" kern="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00" dirty="0">
                          <a:effectLst/>
                          <a:latin typeface="+mj-lt"/>
                        </a:rPr>
                        <a:t>How QN has influenced this student </a:t>
                      </a:r>
                      <a:r>
                        <a:rPr lang="en-US" sz="1000" i="1" kern="100" dirty="0">
                          <a:effectLst/>
                          <a:latin typeface="+mj-lt"/>
                        </a:rPr>
                        <a:t>engagement</a:t>
                      </a:r>
                      <a:endParaRPr lang="en-US" sz="1000" i="1" kern="100" dirty="0">
                        <a:effectLst/>
                        <a:latin typeface="+mj-lt"/>
                        <a:ea typeface="Times New Roman" panose="02020603050405020304" pitchFamily="18" charset="0"/>
                      </a:endParaRPr>
                    </a:p>
                    <a:p>
                      <a:pPr marL="0" marR="0">
                        <a:spcBef>
                          <a:spcPts val="0"/>
                        </a:spcBef>
                        <a:spcAft>
                          <a:spcPts val="0"/>
                        </a:spcAft>
                      </a:pPr>
                      <a:endParaRPr lang="en-US" sz="1000" kern="1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5</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357</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19.63</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4.06</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kern="100" dirty="0">
                          <a:effectLst/>
                        </a:rPr>
                        <a:t>0.91</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0020686"/>
                  </a:ext>
                </a:extLst>
              </a:tr>
              <a:tr h="525483">
                <a:tc>
                  <a:txBody>
                    <a:bodyPr/>
                    <a:lstStyle/>
                    <a:p>
                      <a:pPr marL="0" marR="0">
                        <a:spcBef>
                          <a:spcPts val="0"/>
                        </a:spcBef>
                        <a:spcAft>
                          <a:spcPts val="0"/>
                        </a:spcAft>
                      </a:pP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i="1"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3354765879"/>
                  </a:ext>
                </a:extLst>
              </a:tr>
            </a:tbl>
          </a:graphicData>
        </a:graphic>
      </p:graphicFrame>
    </p:spTree>
    <p:extLst>
      <p:ext uri="{BB962C8B-B14F-4D97-AF65-F5344CB8AC3E}">
        <p14:creationId xmlns:p14="http://schemas.microsoft.com/office/powerpoint/2010/main" val="406936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E92-5823-4810-8A2F-53A16A8C9C07}"/>
              </a:ext>
            </a:extLst>
          </p:cNvPr>
          <p:cNvSpPr>
            <a:spLocks noGrp="1"/>
          </p:cNvSpPr>
          <p:nvPr>
            <p:ph type="title"/>
          </p:nvPr>
        </p:nvSpPr>
        <p:spPr/>
        <p:txBody>
          <a:bodyPr>
            <a:normAutofit fontScale="90000"/>
          </a:bodyPr>
          <a:lstStyle/>
          <a:p>
            <a:r>
              <a:rPr lang="en-US" dirty="0"/>
              <a:t>Exposure to Core Strategies: Assessment</a:t>
            </a:r>
          </a:p>
        </p:txBody>
      </p:sp>
      <p:sp>
        <p:nvSpPr>
          <p:cNvPr id="4" name="TextBox 3">
            <a:extLst>
              <a:ext uri="{FF2B5EF4-FFF2-40B4-BE49-F238E27FC236}">
                <a16:creationId xmlns:a16="http://schemas.microsoft.com/office/drawing/2014/main" id="{011B1C61-9133-4408-A878-37F88DC31623}"/>
              </a:ext>
            </a:extLst>
          </p:cNvPr>
          <p:cNvSpPr txBox="1"/>
          <p:nvPr/>
        </p:nvSpPr>
        <p:spPr>
          <a:xfrm>
            <a:off x="855118" y="1837143"/>
            <a:ext cx="7433763" cy="4832092"/>
          </a:xfrm>
          <a:prstGeom prst="rect">
            <a:avLst/>
          </a:prstGeom>
          <a:noFill/>
        </p:spPr>
        <p:txBody>
          <a:bodyPr wrap="square">
            <a:spAutoFit/>
          </a:bodyPr>
          <a:lstStyle/>
          <a:p>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Single-variable analyses suggest that:  </a:t>
            </a: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Engagement in QuarkNet (the type and degree of program engagement) is positively related to </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Core Strategies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scores; and, </a:t>
            </a:r>
            <a:endPar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U</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se of activities from the Data Activities Portfolio (</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Use of DAP</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 is positively related to QuarkNet engagement as well.</a:t>
            </a:r>
          </a:p>
          <a:p>
            <a:pPr marL="0" marR="0">
              <a:spcBef>
                <a:spcPts val="0"/>
              </a:spcBef>
              <a:spcAft>
                <a:spcPts val="0"/>
              </a:spcAft>
            </a:pPr>
            <a:endPar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0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5" name="Slide Number Placeholder 3">
            <a:extLst>
              <a:ext uri="{FF2B5EF4-FFF2-40B4-BE49-F238E27FC236}">
                <a16:creationId xmlns:a16="http://schemas.microsoft.com/office/drawing/2014/main" id="{67CBAFF1-8240-731E-428F-39917F052B04}"/>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12</a:t>
            </a:fld>
            <a:endParaRPr lang="en-US" dirty="0"/>
          </a:p>
        </p:txBody>
      </p:sp>
    </p:spTree>
    <p:extLst>
      <p:ext uri="{BB962C8B-B14F-4D97-AF65-F5344CB8AC3E}">
        <p14:creationId xmlns:p14="http://schemas.microsoft.com/office/powerpoint/2010/main" val="226673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91B4-4424-4B16-B62E-4533F65A36C5}"/>
              </a:ext>
            </a:extLst>
          </p:cNvPr>
          <p:cNvSpPr>
            <a:spLocks noGrp="1"/>
          </p:cNvSpPr>
          <p:nvPr>
            <p:ph type="title"/>
          </p:nvPr>
        </p:nvSpPr>
        <p:spPr/>
        <p:txBody>
          <a:bodyPr/>
          <a:lstStyle/>
          <a:p>
            <a:r>
              <a:rPr lang="en-US" dirty="0"/>
              <a:t>Approach to Teaching </a:t>
            </a:r>
          </a:p>
        </p:txBody>
      </p:sp>
      <p:sp>
        <p:nvSpPr>
          <p:cNvPr id="4" name="TextBox 3">
            <a:extLst>
              <a:ext uri="{FF2B5EF4-FFF2-40B4-BE49-F238E27FC236}">
                <a16:creationId xmlns:a16="http://schemas.microsoft.com/office/drawing/2014/main" id="{9052E0B7-2FE6-4568-8392-0DA00C8C155A}"/>
              </a:ext>
            </a:extLst>
          </p:cNvPr>
          <p:cNvSpPr txBox="1"/>
          <p:nvPr/>
        </p:nvSpPr>
        <p:spPr>
          <a:xfrm>
            <a:off x="423569" y="1433500"/>
            <a:ext cx="8052500" cy="4524315"/>
          </a:xfrm>
          <a:prstGeom prst="rect">
            <a:avLst/>
          </a:prstGeom>
          <a:noFill/>
        </p:spPr>
        <p:txBody>
          <a:bodyPr wrap="square">
            <a:spAutoFit/>
          </a:bodyPr>
          <a:lstStyle/>
          <a:p>
            <a:endParaRPr lang="en-US" sz="20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US" sz="20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In </a:t>
            </a:r>
            <a:r>
              <a:rPr lang="en-US" sz="20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hierarchical linear regression, based on 24 (31combined) centers </a:t>
            </a:r>
            <a:endParaRPr lang="en-US" sz="20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US" sz="2000"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Teacher outcomes (</a:t>
            </a:r>
            <a:r>
              <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A</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pproach to Teaching scores),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are </a:t>
            </a: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positively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related to </a:t>
            </a:r>
            <a:r>
              <a:rPr lang="en-US" sz="2400" i="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perceived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QuarkNet's Influence on Teaching</a:t>
            </a: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and Core Strategies scores, and – </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also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the QuarkNet Center </a:t>
            </a: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(as measured by Approach to Teaching center-level means).</a:t>
            </a:r>
            <a:endPar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000"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Centers play an important role in teacher outcomes</a:t>
            </a:r>
          </a:p>
          <a:p>
            <a:pPr marL="0" marR="0">
              <a:spcBef>
                <a:spcPts val="0"/>
              </a:spcBef>
              <a:spcAft>
                <a:spcPts val="0"/>
              </a:spcAft>
            </a:pPr>
            <a:endParaRPr lang="en-US" sz="2000" b="1"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5" name="Slide Number Placeholder 3">
            <a:extLst>
              <a:ext uri="{FF2B5EF4-FFF2-40B4-BE49-F238E27FC236}">
                <a16:creationId xmlns:a16="http://schemas.microsoft.com/office/drawing/2014/main" id="{DAF71087-A91E-8DEC-7E35-622F579C04C0}"/>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13</a:t>
            </a:fld>
            <a:endParaRPr lang="en-US" dirty="0"/>
          </a:p>
        </p:txBody>
      </p:sp>
    </p:spTree>
    <p:extLst>
      <p:ext uri="{BB962C8B-B14F-4D97-AF65-F5344CB8AC3E}">
        <p14:creationId xmlns:p14="http://schemas.microsoft.com/office/powerpoint/2010/main" val="74192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829B-1545-A3CA-8A5F-303749472F9D}"/>
              </a:ext>
            </a:extLst>
          </p:cNvPr>
          <p:cNvSpPr>
            <a:spLocks noGrp="1"/>
          </p:cNvSpPr>
          <p:nvPr>
            <p:ph type="title"/>
          </p:nvPr>
        </p:nvSpPr>
        <p:spPr/>
        <p:txBody>
          <a:bodyPr>
            <a:normAutofit fontScale="90000"/>
          </a:bodyPr>
          <a:lstStyle/>
          <a:p>
            <a:r>
              <a:rPr lang="en-US" dirty="0"/>
              <a:t>Approach to Teaching</a:t>
            </a:r>
            <a:br>
              <a:rPr lang="en-US" dirty="0"/>
            </a:br>
            <a:r>
              <a:rPr lang="en-US" sz="1200" dirty="0"/>
              <a:t>(slide 14)</a:t>
            </a:r>
            <a:endParaRPr lang="en-US" dirty="0"/>
          </a:p>
        </p:txBody>
      </p:sp>
      <p:sp>
        <p:nvSpPr>
          <p:cNvPr id="3" name="Slide Number Placeholder 2">
            <a:extLst>
              <a:ext uri="{FF2B5EF4-FFF2-40B4-BE49-F238E27FC236}">
                <a16:creationId xmlns:a16="http://schemas.microsoft.com/office/drawing/2014/main" id="{15908987-B495-2297-2802-B86AABB0C6F9}"/>
              </a:ext>
            </a:extLst>
          </p:cNvPr>
          <p:cNvSpPr>
            <a:spLocks noGrp="1"/>
          </p:cNvSpPr>
          <p:nvPr>
            <p:ph type="sldNum" sz="quarter" idx="4"/>
          </p:nvPr>
        </p:nvSpPr>
        <p:spPr/>
        <p:txBody>
          <a:bodyPr/>
          <a:lstStyle/>
          <a:p>
            <a:fld id="{A8C09632-13B9-4860-B47A-AF9077A4A734}" type="slidenum">
              <a:rPr lang="en-US" smtClean="0"/>
              <a:pPr/>
              <a:t>14</a:t>
            </a:fld>
            <a:endParaRPr lang="en-US" dirty="0"/>
          </a:p>
        </p:txBody>
      </p:sp>
      <p:pic>
        <p:nvPicPr>
          <p:cNvPr id="20" name="Picture 19">
            <a:extLst>
              <a:ext uri="{FF2B5EF4-FFF2-40B4-BE49-F238E27FC236}">
                <a16:creationId xmlns:a16="http://schemas.microsoft.com/office/drawing/2014/main" id="{F1A49EB2-5534-46D7-5663-3ED822A41C9E}"/>
              </a:ext>
            </a:extLst>
          </p:cNvPr>
          <p:cNvPicPr>
            <a:picLocks noChangeAspect="1"/>
          </p:cNvPicPr>
          <p:nvPr/>
        </p:nvPicPr>
        <p:blipFill>
          <a:blip r:embed="rId3"/>
          <a:stretch>
            <a:fillRect/>
          </a:stretch>
        </p:blipFill>
        <p:spPr>
          <a:xfrm>
            <a:off x="534389" y="1496290"/>
            <a:ext cx="8098971" cy="5172837"/>
          </a:xfrm>
          <a:prstGeom prst="rect">
            <a:avLst/>
          </a:prstGeom>
        </p:spPr>
      </p:pic>
    </p:spTree>
    <p:extLst>
      <p:ext uri="{BB962C8B-B14F-4D97-AF65-F5344CB8AC3E}">
        <p14:creationId xmlns:p14="http://schemas.microsoft.com/office/powerpoint/2010/main" val="287981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54F8-CF38-4EE4-8F43-58E8FA0F7876}"/>
              </a:ext>
            </a:extLst>
          </p:cNvPr>
          <p:cNvSpPr>
            <a:spLocks noGrp="1"/>
          </p:cNvSpPr>
          <p:nvPr>
            <p:ph type="title"/>
          </p:nvPr>
        </p:nvSpPr>
        <p:spPr/>
        <p:txBody>
          <a:bodyPr/>
          <a:lstStyle/>
          <a:p>
            <a:r>
              <a:rPr lang="en-US" dirty="0"/>
              <a:t>Student Engagement</a:t>
            </a:r>
          </a:p>
        </p:txBody>
      </p:sp>
      <p:sp>
        <p:nvSpPr>
          <p:cNvPr id="3" name="Slide Number Placeholder 2">
            <a:extLst>
              <a:ext uri="{FF2B5EF4-FFF2-40B4-BE49-F238E27FC236}">
                <a16:creationId xmlns:a16="http://schemas.microsoft.com/office/drawing/2014/main" id="{1671B563-B7AA-8209-9404-52D481C11547}"/>
              </a:ext>
            </a:extLst>
          </p:cNvPr>
          <p:cNvSpPr>
            <a:spLocks noGrp="1"/>
          </p:cNvSpPr>
          <p:nvPr>
            <p:ph type="sldNum" sz="quarter" idx="4"/>
          </p:nvPr>
        </p:nvSpPr>
        <p:spPr/>
        <p:txBody>
          <a:bodyPr/>
          <a:lstStyle/>
          <a:p>
            <a:fld id="{A8C09632-13B9-4860-B47A-AF9077A4A734}" type="slidenum">
              <a:rPr lang="en-US" smtClean="0">
                <a:solidFill>
                  <a:srgbClr val="000099"/>
                </a:solidFill>
              </a:rPr>
              <a:pPr/>
              <a:t>15</a:t>
            </a:fld>
            <a:endParaRPr lang="en-US" dirty="0">
              <a:solidFill>
                <a:srgbClr val="000099"/>
              </a:solidFill>
            </a:endParaRPr>
          </a:p>
        </p:txBody>
      </p:sp>
      <p:sp>
        <p:nvSpPr>
          <p:cNvPr id="5" name="TextBox 4">
            <a:extLst>
              <a:ext uri="{FF2B5EF4-FFF2-40B4-BE49-F238E27FC236}">
                <a16:creationId xmlns:a16="http://schemas.microsoft.com/office/drawing/2014/main" id="{686611B8-2449-7529-7E62-1435C1932FA8}"/>
              </a:ext>
            </a:extLst>
          </p:cNvPr>
          <p:cNvSpPr txBox="1"/>
          <p:nvPr/>
        </p:nvSpPr>
        <p:spPr>
          <a:xfrm>
            <a:off x="528452" y="1754424"/>
            <a:ext cx="8158348" cy="4124206"/>
          </a:xfrm>
          <a:prstGeom prst="rect">
            <a:avLst/>
          </a:prstGeom>
          <a:noFill/>
        </p:spPr>
        <p:txBody>
          <a:bodyPr wrap="square">
            <a:spAutoFit/>
          </a:bodyPr>
          <a:lstStyle/>
          <a:p>
            <a:r>
              <a:rPr lang="en-US" sz="16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In </a:t>
            </a:r>
            <a:r>
              <a:rPr lang="en-US" sz="16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hierarchical linear regression, based on 24 (31 combined) centers </a:t>
            </a:r>
            <a:endParaRPr lang="en-US" sz="16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US" sz="16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Student Outcomes (</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Student Engagemen</a:t>
            </a:r>
            <a:r>
              <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t scores </a:t>
            </a: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as perceived by their teachers) are positively related to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perceived QuarkNet’s Influence on Student Engagement, Approach to Teaching scores (teacher outcomes) and QuarkNet’s Influence on Teaching and – </a:t>
            </a:r>
            <a:r>
              <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a</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lso </a:t>
            </a:r>
            <a:r>
              <a:rPr lang="en-US" sz="2400"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the QuarkNet Center (as measured by </a:t>
            </a:r>
            <a:r>
              <a:rPr lang="en-US" sz="2400"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Center-level Student Engagement and QuarkNet Influence on Teaching mean scores) </a:t>
            </a:r>
          </a:p>
          <a:p>
            <a:pPr marL="0" marR="0">
              <a:spcBef>
                <a:spcPts val="0"/>
              </a:spcBef>
              <a:spcAft>
                <a:spcPts val="0"/>
              </a:spcAft>
            </a:pPr>
            <a:endParaRPr lang="en-US" sz="1800"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Centers play an important role in student outcomes</a:t>
            </a:r>
          </a:p>
        </p:txBody>
      </p:sp>
    </p:spTree>
    <p:extLst>
      <p:ext uri="{BB962C8B-B14F-4D97-AF65-F5344CB8AC3E}">
        <p14:creationId xmlns:p14="http://schemas.microsoft.com/office/powerpoint/2010/main" val="316324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1830-7C66-F877-0CB1-B001F3CB3DBD}"/>
              </a:ext>
            </a:extLst>
          </p:cNvPr>
          <p:cNvSpPr>
            <a:spLocks noGrp="1"/>
          </p:cNvSpPr>
          <p:nvPr>
            <p:ph type="title"/>
          </p:nvPr>
        </p:nvSpPr>
        <p:spPr/>
        <p:txBody>
          <a:bodyPr>
            <a:normAutofit fontScale="90000"/>
          </a:bodyPr>
          <a:lstStyle/>
          <a:p>
            <a:r>
              <a:rPr lang="en-US" dirty="0"/>
              <a:t>Student Engagement</a:t>
            </a:r>
            <a:br>
              <a:rPr lang="en-US" dirty="0"/>
            </a:br>
            <a:endParaRPr lang="en-US" sz="1200" dirty="0"/>
          </a:p>
        </p:txBody>
      </p:sp>
      <p:sp>
        <p:nvSpPr>
          <p:cNvPr id="3" name="Slide Number Placeholder 2">
            <a:extLst>
              <a:ext uri="{FF2B5EF4-FFF2-40B4-BE49-F238E27FC236}">
                <a16:creationId xmlns:a16="http://schemas.microsoft.com/office/drawing/2014/main" id="{056CDF32-3A8B-DED5-4D27-F677594FEEA3}"/>
              </a:ext>
            </a:extLst>
          </p:cNvPr>
          <p:cNvSpPr>
            <a:spLocks noGrp="1"/>
          </p:cNvSpPr>
          <p:nvPr>
            <p:ph type="sldNum" sz="quarter" idx="4"/>
          </p:nvPr>
        </p:nvSpPr>
        <p:spPr/>
        <p:txBody>
          <a:bodyPr/>
          <a:lstStyle/>
          <a:p>
            <a:fld id="{A8C09632-13B9-4860-B47A-AF9077A4A734}" type="slidenum">
              <a:rPr lang="en-US" smtClean="0">
                <a:solidFill>
                  <a:srgbClr val="000099"/>
                </a:solidFill>
              </a:rPr>
              <a:pPr/>
              <a:t>16</a:t>
            </a:fld>
            <a:endParaRPr lang="en-US" dirty="0">
              <a:solidFill>
                <a:srgbClr val="000099"/>
              </a:solidFill>
            </a:endParaRPr>
          </a:p>
        </p:txBody>
      </p:sp>
      <p:pic>
        <p:nvPicPr>
          <p:cNvPr id="8" name="Picture 7">
            <a:extLst>
              <a:ext uri="{FF2B5EF4-FFF2-40B4-BE49-F238E27FC236}">
                <a16:creationId xmlns:a16="http://schemas.microsoft.com/office/drawing/2014/main" id="{A1E41522-7A02-32FD-27C4-8FDE6EDB47B5}"/>
              </a:ext>
            </a:extLst>
          </p:cNvPr>
          <p:cNvPicPr>
            <a:picLocks noChangeAspect="1"/>
          </p:cNvPicPr>
          <p:nvPr/>
        </p:nvPicPr>
        <p:blipFill>
          <a:blip r:embed="rId2"/>
          <a:stretch>
            <a:fillRect/>
          </a:stretch>
        </p:blipFill>
        <p:spPr>
          <a:xfrm>
            <a:off x="807522" y="1520042"/>
            <a:ext cx="7650678" cy="4764172"/>
          </a:xfrm>
          <a:prstGeom prst="rect">
            <a:avLst/>
          </a:prstGeom>
        </p:spPr>
      </p:pic>
    </p:spTree>
    <p:extLst>
      <p:ext uri="{BB962C8B-B14F-4D97-AF65-F5344CB8AC3E}">
        <p14:creationId xmlns:p14="http://schemas.microsoft.com/office/powerpoint/2010/main" val="33763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385E-300D-3846-DA5F-6C8D4AF1B655}"/>
              </a:ext>
            </a:extLst>
          </p:cNvPr>
          <p:cNvSpPr>
            <a:spLocks noGrp="1"/>
          </p:cNvSpPr>
          <p:nvPr>
            <p:ph type="title"/>
          </p:nvPr>
        </p:nvSpPr>
        <p:spPr/>
        <p:txBody>
          <a:bodyPr>
            <a:normAutofit fontScale="90000"/>
          </a:bodyPr>
          <a:lstStyle/>
          <a:p>
            <a:r>
              <a:rPr lang="en-US" dirty="0"/>
              <a:t>Teacher and (their Students) Outcomes</a:t>
            </a:r>
          </a:p>
        </p:txBody>
      </p:sp>
      <p:sp>
        <p:nvSpPr>
          <p:cNvPr id="3" name="Content Placeholder 2">
            <a:extLst>
              <a:ext uri="{FF2B5EF4-FFF2-40B4-BE49-F238E27FC236}">
                <a16:creationId xmlns:a16="http://schemas.microsoft.com/office/drawing/2014/main" id="{D626D30B-812B-13FA-E1E1-9F38752D131B}"/>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889BEDBC-E075-E837-4542-61EA43F0E7E1}"/>
              </a:ext>
            </a:extLst>
          </p:cNvPr>
          <p:cNvPicPr>
            <a:picLocks noChangeAspect="1"/>
          </p:cNvPicPr>
          <p:nvPr/>
        </p:nvPicPr>
        <p:blipFill>
          <a:blip r:embed="rId2"/>
          <a:stretch>
            <a:fillRect/>
          </a:stretch>
        </p:blipFill>
        <p:spPr>
          <a:xfrm>
            <a:off x="118753" y="1425039"/>
            <a:ext cx="9025247" cy="5171704"/>
          </a:xfrm>
          <a:prstGeom prst="rect">
            <a:avLst/>
          </a:prstGeom>
        </p:spPr>
      </p:pic>
    </p:spTree>
    <p:extLst>
      <p:ext uri="{BB962C8B-B14F-4D97-AF65-F5344CB8AC3E}">
        <p14:creationId xmlns:p14="http://schemas.microsoft.com/office/powerpoint/2010/main" val="263248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ECEE-9745-9C69-D0FD-17EC61091863}"/>
              </a:ext>
            </a:extLst>
          </p:cNvPr>
          <p:cNvSpPr>
            <a:spLocks noGrp="1"/>
          </p:cNvSpPr>
          <p:nvPr>
            <p:ph type="title"/>
          </p:nvPr>
        </p:nvSpPr>
        <p:spPr/>
        <p:txBody>
          <a:bodyPr>
            <a:normAutofit fontScale="90000"/>
          </a:bodyPr>
          <a:lstStyle/>
          <a:p>
            <a:r>
              <a:rPr lang="en-US" dirty="0"/>
              <a:t>Reported Use of DAP Activities</a:t>
            </a:r>
          </a:p>
        </p:txBody>
      </p:sp>
      <p:sp>
        <p:nvSpPr>
          <p:cNvPr id="31" name="Content Placeholder 30">
            <a:extLst>
              <a:ext uri="{FF2B5EF4-FFF2-40B4-BE49-F238E27FC236}">
                <a16:creationId xmlns:a16="http://schemas.microsoft.com/office/drawing/2014/main" id="{38CDD068-6E00-DC15-4FA8-DAB3C1D484F8}"/>
              </a:ext>
            </a:extLst>
          </p:cNvPr>
          <p:cNvSpPr>
            <a:spLocks noGrp="1"/>
          </p:cNvSpPr>
          <p:nvPr>
            <p:ph idx="1"/>
          </p:nvPr>
        </p:nvSpPr>
        <p:spPr/>
        <p:txBody>
          <a:bodyPr/>
          <a:lstStyle/>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b="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0" dirty="0">
                <a:solidFill>
                  <a:schemeClr val="tx1"/>
                </a:solidFill>
                <a:effectLst/>
                <a:latin typeface="Times New Roman" panose="02020603050405020304" pitchFamily="18" charset="0"/>
                <a:ea typeface="Times New Roman" panose="02020603050405020304" pitchFamily="18" charset="0"/>
              </a:rPr>
              <a:t>                          Figure 14. Number of teachers who reported using Data Activities Portfolio (DAP) </a:t>
            </a:r>
          </a:p>
          <a:p>
            <a:pPr marL="0" marR="0">
              <a:spcBef>
                <a:spcPts val="0"/>
              </a:spcBef>
              <a:spcAft>
                <a:spcPts val="0"/>
              </a:spcAft>
            </a:pPr>
            <a:r>
              <a:rPr lang="en-US" sz="1400" b="0" dirty="0">
                <a:solidFill>
                  <a:schemeClr val="tx1"/>
                </a:solidFill>
                <a:latin typeface="Times New Roman" panose="02020603050405020304" pitchFamily="18" charset="0"/>
                <a:ea typeface="Times New Roman" panose="02020603050405020304" pitchFamily="18" charset="0"/>
              </a:rPr>
              <a:t>                          </a:t>
            </a:r>
            <a:r>
              <a:rPr lang="en-US" sz="1400" b="0" dirty="0">
                <a:solidFill>
                  <a:schemeClr val="tx1"/>
                </a:solidFill>
                <a:effectLst/>
                <a:latin typeface="Times New Roman" panose="02020603050405020304" pitchFamily="18" charset="0"/>
                <a:ea typeface="Times New Roman" panose="02020603050405020304" pitchFamily="18" charset="0"/>
              </a:rPr>
              <a:t>activities in their classroom for 24 (31 combined) QuarkNet Centers. [Total number </a:t>
            </a:r>
          </a:p>
          <a:p>
            <a:pPr marL="0" marR="0">
              <a:spcBef>
                <a:spcPts val="0"/>
              </a:spcBef>
              <a:spcAft>
                <a:spcPts val="0"/>
              </a:spcAft>
            </a:pPr>
            <a:r>
              <a:rPr lang="en-US" sz="1400" b="0" dirty="0">
                <a:solidFill>
                  <a:schemeClr val="tx1"/>
                </a:solidFill>
                <a:latin typeface="Times New Roman" panose="02020603050405020304" pitchFamily="18" charset="0"/>
                <a:ea typeface="Times New Roman" panose="02020603050405020304" pitchFamily="18" charset="0"/>
              </a:rPr>
              <a:t>                          </a:t>
            </a:r>
            <a:r>
              <a:rPr lang="en-US" sz="1400" b="0" dirty="0">
                <a:solidFill>
                  <a:schemeClr val="tx1"/>
                </a:solidFill>
                <a:effectLst/>
                <a:latin typeface="Times New Roman" panose="02020603050405020304" pitchFamily="18" charset="0"/>
                <a:ea typeface="Times New Roman" panose="02020603050405020304" pitchFamily="18" charset="0"/>
              </a:rPr>
              <a:t>of yes/no responses per center ranged from 11 to 41.] </a:t>
            </a:r>
            <a:r>
              <a:rPr lang="en-US" sz="1400" dirty="0">
                <a:solidFill>
                  <a:schemeClr val="tx1"/>
                </a:solidFill>
                <a:latin typeface="Times New Roman" panose="02020603050405020304" pitchFamily="18" charset="0"/>
                <a:ea typeface="Times New Roman" panose="02020603050405020304" pitchFamily="18" charset="0"/>
              </a:rPr>
              <a:t>(Slide 18)</a:t>
            </a:r>
            <a:endParaRPr lang="en-US" sz="1400" b="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pic>
        <p:nvPicPr>
          <p:cNvPr id="34" name="Picture 33">
            <a:extLst>
              <a:ext uri="{FF2B5EF4-FFF2-40B4-BE49-F238E27FC236}">
                <a16:creationId xmlns:a16="http://schemas.microsoft.com/office/drawing/2014/main" id="{811FDCE4-AFE1-A6D3-AFEC-64501B50FB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9575"/>
            <a:ext cx="5943600" cy="3498850"/>
          </a:xfrm>
          <a:prstGeom prst="rect">
            <a:avLst/>
          </a:prstGeom>
          <a:noFill/>
          <a:ln>
            <a:noFill/>
          </a:ln>
        </p:spPr>
      </p:pic>
    </p:spTree>
    <p:extLst>
      <p:ext uri="{BB962C8B-B14F-4D97-AF65-F5344CB8AC3E}">
        <p14:creationId xmlns:p14="http://schemas.microsoft.com/office/powerpoint/2010/main" val="204287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FE5B-6898-187F-6F83-503DDD817CB7}"/>
              </a:ext>
            </a:extLst>
          </p:cNvPr>
          <p:cNvSpPr>
            <a:spLocks noGrp="1"/>
          </p:cNvSpPr>
          <p:nvPr>
            <p:ph type="title"/>
          </p:nvPr>
        </p:nvSpPr>
        <p:spPr/>
        <p:txBody>
          <a:bodyPr/>
          <a:lstStyle/>
          <a:p>
            <a:r>
              <a:rPr lang="en-US" dirty="0"/>
              <a:t>Reported Use/Non-use DAP</a:t>
            </a:r>
          </a:p>
        </p:txBody>
      </p:sp>
      <p:sp>
        <p:nvSpPr>
          <p:cNvPr id="3" name="Content Placeholder 2">
            <a:extLst>
              <a:ext uri="{FF2B5EF4-FFF2-40B4-BE49-F238E27FC236}">
                <a16:creationId xmlns:a16="http://schemas.microsoft.com/office/drawing/2014/main" id="{461C1EAF-577C-AF1D-3C50-9D91FC335B0D}"/>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00" b="0" dirty="0">
                <a:solidFill>
                  <a:schemeClr val="tx1"/>
                </a:solidFill>
                <a:effectLst/>
                <a:latin typeface="Times New Roman" panose="02020603050405020304" pitchFamily="18" charset="0"/>
                <a:ea typeface="Times New Roman" panose="02020603050405020304" pitchFamily="18" charset="0"/>
              </a:rPr>
              <a:t>                              Figure 15. Comparison of use (and not used as yet) of Data Activities (DAP) activities by </a:t>
            </a:r>
          </a:p>
          <a:p>
            <a:pPr marL="0" marR="0">
              <a:spcBef>
                <a:spcPts val="0"/>
              </a:spcBef>
              <a:spcAft>
                <a:spcPts val="0"/>
              </a:spcAft>
            </a:pPr>
            <a:r>
              <a:rPr lang="en-US" sz="1200" b="0" dirty="0">
                <a:solidFill>
                  <a:schemeClr val="tx1"/>
                </a:solidFill>
                <a:latin typeface="Times New Roman" panose="02020603050405020304" pitchFamily="18" charset="0"/>
                <a:ea typeface="Times New Roman" panose="02020603050405020304" pitchFamily="18" charset="0"/>
              </a:rPr>
              <a:t>                              </a:t>
            </a:r>
            <a:r>
              <a:rPr lang="en-US" sz="1200" b="0" dirty="0">
                <a:solidFill>
                  <a:schemeClr val="tx1"/>
                </a:solidFill>
                <a:effectLst/>
                <a:latin typeface="Times New Roman" panose="02020603050405020304" pitchFamily="18" charset="0"/>
                <a:ea typeface="Times New Roman" panose="02020603050405020304" pitchFamily="18" charset="0"/>
              </a:rPr>
              <a:t>teachers within 24 (31 combined) QuarkNet Centers. [Total number of yes/no responses per </a:t>
            </a:r>
          </a:p>
          <a:p>
            <a:pPr marL="0">
              <a:spcBef>
                <a:spcPts val="0"/>
              </a:spcBef>
            </a:pPr>
            <a:r>
              <a:rPr lang="en-US" sz="1200" b="0" dirty="0">
                <a:solidFill>
                  <a:schemeClr val="tx1"/>
                </a:solidFill>
                <a:latin typeface="Times New Roman" panose="02020603050405020304" pitchFamily="18" charset="0"/>
                <a:ea typeface="Times New Roman" panose="02020603050405020304" pitchFamily="18" charset="0"/>
              </a:rPr>
              <a:t>		      </a:t>
            </a:r>
            <a:r>
              <a:rPr lang="en-US" sz="1200" b="0" dirty="0">
                <a:solidFill>
                  <a:schemeClr val="tx1"/>
                </a:solidFill>
                <a:effectLst/>
                <a:latin typeface="Times New Roman" panose="02020603050405020304" pitchFamily="18" charset="0"/>
                <a:ea typeface="Times New Roman" panose="02020603050405020304" pitchFamily="18" charset="0"/>
              </a:rPr>
              <a:t>center ranged from 11 to 41</a:t>
            </a:r>
            <a:r>
              <a:rPr lang="en-US" sz="1200" b="0">
                <a:solidFill>
                  <a:schemeClr val="tx1"/>
                </a:solidFill>
                <a:effectLst/>
                <a:latin typeface="Times New Roman" panose="02020603050405020304" pitchFamily="18" charset="0"/>
                <a:ea typeface="Times New Roman" panose="02020603050405020304" pitchFamily="18" charset="0"/>
              </a:rPr>
              <a:t>.] </a:t>
            </a:r>
            <a:r>
              <a:rPr lang="en-US" sz="1400">
                <a:solidFill>
                  <a:schemeClr val="tx1"/>
                </a:solidFill>
                <a:effectLst/>
                <a:latin typeface="Times New Roman" panose="02020603050405020304" pitchFamily="18" charset="0"/>
                <a:ea typeface="Times New Roman" panose="02020603050405020304" pitchFamily="18" charset="0"/>
              </a:rPr>
              <a:t>(</a:t>
            </a:r>
            <a:r>
              <a:rPr lang="en-US" sz="1400" dirty="0">
                <a:solidFill>
                  <a:schemeClr val="tx1"/>
                </a:solidFill>
                <a:effectLst/>
                <a:latin typeface="Times New Roman" panose="02020603050405020304" pitchFamily="18" charset="0"/>
                <a:ea typeface="Times New Roman" panose="02020603050405020304" pitchFamily="18" charset="0"/>
              </a:rPr>
              <a:t>Slide 19)</a:t>
            </a:r>
            <a:endParaRPr lang="en-US" sz="1400" b="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235DB9F6-A579-F5BF-55FD-84015B48CF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9575"/>
            <a:ext cx="5943600" cy="3466290"/>
          </a:xfrm>
          <a:prstGeom prst="rect">
            <a:avLst/>
          </a:prstGeom>
          <a:noFill/>
          <a:ln>
            <a:noFill/>
          </a:ln>
        </p:spPr>
      </p:pic>
    </p:spTree>
    <p:extLst>
      <p:ext uri="{BB962C8B-B14F-4D97-AF65-F5344CB8AC3E}">
        <p14:creationId xmlns:p14="http://schemas.microsoft.com/office/powerpoint/2010/main" val="25865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 to Evaluation</a:t>
            </a:r>
          </a:p>
        </p:txBody>
      </p:sp>
      <p:sp>
        <p:nvSpPr>
          <p:cNvPr id="3" name="Content Placeholder 2"/>
          <p:cNvSpPr>
            <a:spLocks noGrp="1"/>
          </p:cNvSpPr>
          <p:nvPr>
            <p:ph idx="1"/>
          </p:nvPr>
        </p:nvSpPr>
        <p:spPr>
          <a:xfrm>
            <a:off x="457200" y="1600200"/>
            <a:ext cx="8229600" cy="4663317"/>
          </a:xfrm>
        </p:spPr>
        <p:txBody>
          <a:bodyPr>
            <a:normAutofit fontScale="92500"/>
          </a:bodyPr>
          <a:lstStyle/>
          <a:p>
            <a:pPr algn="ctr">
              <a:spcAft>
                <a:spcPts val="600"/>
              </a:spcAft>
            </a:pPr>
            <a:r>
              <a:rPr lang="en-US" sz="2800" dirty="0"/>
              <a:t>Three Themes:</a:t>
            </a:r>
          </a:p>
          <a:p>
            <a:pPr marL="457200" indent="-457200">
              <a:lnSpc>
                <a:spcPct val="110000"/>
              </a:lnSpc>
              <a:spcAft>
                <a:spcPts val="600"/>
              </a:spcAft>
              <a:buAutoNum type="arabicPeriod"/>
              <a:tabLst>
                <a:tab pos="398463" algn="l"/>
              </a:tabLst>
            </a:pPr>
            <a:r>
              <a:rPr lang="en-US" sz="2800" dirty="0"/>
              <a:t>Develop (and use) of a Program Theory Model (PTM) </a:t>
            </a:r>
            <a:r>
              <a:rPr lang="en-US" b="0" dirty="0"/>
              <a:t>✔</a:t>
            </a:r>
          </a:p>
          <a:p>
            <a:pPr marL="457200" indent="-457200">
              <a:lnSpc>
                <a:spcPct val="110000"/>
              </a:lnSpc>
              <a:spcAft>
                <a:spcPts val="600"/>
              </a:spcAft>
              <a:buAutoNum type="arabicPeriod"/>
              <a:tabLst>
                <a:tab pos="398463" algn="l"/>
              </a:tabLst>
            </a:pPr>
            <a:r>
              <a:rPr lang="en-US" sz="2800" dirty="0">
                <a:solidFill>
                  <a:srgbClr val="CE000F"/>
                </a:solidFill>
                <a:ea typeface="Helvetica" pitchFamily="-1" charset="0"/>
                <a:sym typeface="Helvetica" pitchFamily="-1" charset="0"/>
              </a:rPr>
              <a:t>Teacher</a:t>
            </a:r>
            <a:r>
              <a:rPr lang="en-US" sz="2800" dirty="0"/>
              <a:t>-level Program Outcomes (based on PTM) at National- and Center-level -- </a:t>
            </a:r>
            <a:r>
              <a:rPr lang="en-US" sz="2800" i="1" dirty="0"/>
              <a:t>on going </a:t>
            </a:r>
            <a:endParaRPr lang="en-US" sz="2800" dirty="0"/>
          </a:p>
          <a:p>
            <a:pPr marL="457200" indent="-457200">
              <a:lnSpc>
                <a:spcPct val="110000"/>
              </a:lnSpc>
              <a:spcAft>
                <a:spcPts val="600"/>
              </a:spcAft>
              <a:buAutoNum type="arabicPeriod" startAt="3"/>
              <a:tabLst>
                <a:tab pos="398463" algn="l"/>
              </a:tabLst>
            </a:pPr>
            <a:r>
              <a:rPr lang="en-US" sz="2800" dirty="0">
                <a:solidFill>
                  <a:srgbClr val="CE000F"/>
                </a:solidFill>
                <a:sym typeface="Helvetica" pitchFamily="-1" charset="0"/>
              </a:rPr>
              <a:t>Center</a:t>
            </a:r>
            <a:r>
              <a:rPr lang="en-US" sz="2800" dirty="0"/>
              <a:t>-level Program Outcomes and Program Sustainability Assessment (based on PTM and Sustainability Framework – </a:t>
            </a:r>
            <a:r>
              <a:rPr lang="en-US" sz="2800" i="1" dirty="0"/>
              <a:t>on going</a:t>
            </a:r>
            <a:endParaRPr lang="en-US" sz="2800"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p:txBody>
      </p:sp>
      <p:sp>
        <p:nvSpPr>
          <p:cNvPr id="5" name="Slide Number Placeholder 3">
            <a:extLst>
              <a:ext uri="{FF2B5EF4-FFF2-40B4-BE49-F238E27FC236}">
                <a16:creationId xmlns:a16="http://schemas.microsoft.com/office/drawing/2014/main" id="{E3F35654-50E9-E46A-3DC4-A5D61AA36CED}"/>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2928-AF09-F3CB-2A3A-66F0473C1ED4}"/>
              </a:ext>
            </a:extLst>
          </p:cNvPr>
          <p:cNvSpPr>
            <a:spLocks noGrp="1"/>
          </p:cNvSpPr>
          <p:nvPr>
            <p:ph type="title"/>
          </p:nvPr>
        </p:nvSpPr>
        <p:spPr/>
        <p:txBody>
          <a:bodyPr>
            <a:normAutofit fontScale="90000"/>
          </a:bodyPr>
          <a:lstStyle/>
          <a:p>
            <a:r>
              <a:rPr lang="en-US" dirty="0"/>
              <a:t>Still Exploring: Building on Analyses</a:t>
            </a:r>
          </a:p>
        </p:txBody>
      </p:sp>
      <p:sp>
        <p:nvSpPr>
          <p:cNvPr id="3" name="Content Placeholder 2">
            <a:extLst>
              <a:ext uri="{FF2B5EF4-FFF2-40B4-BE49-F238E27FC236}">
                <a16:creationId xmlns:a16="http://schemas.microsoft.com/office/drawing/2014/main" id="{CDC1A6B0-93A8-A402-C452-258C456B3ADE}"/>
              </a:ext>
            </a:extLst>
          </p:cNvPr>
          <p:cNvSpPr>
            <a:spLocks noGrp="1"/>
          </p:cNvSpPr>
          <p:nvPr>
            <p:ph idx="1"/>
          </p:nvPr>
        </p:nvSpPr>
        <p:spPr/>
        <p:txBody>
          <a:bodyPr>
            <a:normAutofit fontScale="85000" lnSpcReduction="10000"/>
          </a:bodyPr>
          <a:lstStyle/>
          <a:p>
            <a:r>
              <a:rPr lang="en-US" dirty="0"/>
              <a:t>Through descriptive analyses: </a:t>
            </a:r>
          </a:p>
          <a:p>
            <a:r>
              <a:rPr lang="en-US" dirty="0"/>
              <a:t> Using responses from Update Surveys to explore how teachers are using DAP activities and QN content and materials in general </a:t>
            </a:r>
          </a:p>
          <a:p>
            <a:endParaRPr lang="en-US" dirty="0"/>
          </a:p>
          <a:p>
            <a:r>
              <a:rPr lang="en-US" dirty="0"/>
              <a:t>Suggest – that center-level differences in teacher and student outcomes may be due to:</a:t>
            </a:r>
          </a:p>
          <a:p>
            <a:r>
              <a:rPr lang="en-US" dirty="0"/>
              <a:t>Frequency in which DAP activities are embedded in workshops</a:t>
            </a:r>
          </a:p>
          <a:p>
            <a:r>
              <a:rPr lang="en-US" dirty="0"/>
              <a:t>     and time allocated for implementation plans and discussion</a:t>
            </a:r>
          </a:p>
          <a:p>
            <a:r>
              <a:rPr lang="en-US" dirty="0"/>
              <a:t>Centers working more closely with QN staff teachers </a:t>
            </a:r>
          </a:p>
          <a:p>
            <a:r>
              <a:rPr lang="en-US" dirty="0"/>
              <a:t>Reported use of DAP activities by teachers in descriptive analyses of their teaching practices over time (i.e., repeated responses to Update Survey over time)</a:t>
            </a:r>
          </a:p>
          <a:p>
            <a:endParaRPr lang="en-US" dirty="0"/>
          </a:p>
        </p:txBody>
      </p:sp>
      <p:sp>
        <p:nvSpPr>
          <p:cNvPr id="4" name="Slide Number Placeholder 3">
            <a:extLst>
              <a:ext uri="{FF2B5EF4-FFF2-40B4-BE49-F238E27FC236}">
                <a16:creationId xmlns:a16="http://schemas.microsoft.com/office/drawing/2014/main" id="{799872C0-F34D-DCD3-10FA-9AB4D14E89A2}"/>
              </a:ext>
            </a:extLst>
          </p:cNvPr>
          <p:cNvSpPr>
            <a:spLocks noGrp="1"/>
          </p:cNvSpPr>
          <p:nvPr>
            <p:ph type="sldNum" sz="quarter" idx="4"/>
          </p:nvPr>
        </p:nvSpPr>
        <p:spPr/>
        <p:txBody>
          <a:bodyPr/>
          <a:lstStyle/>
          <a:p>
            <a:fld id="{A8C09632-13B9-4860-B47A-AF9077A4A734}" type="slidenum">
              <a:rPr lang="en-US" smtClean="0">
                <a:solidFill>
                  <a:srgbClr val="000099"/>
                </a:solidFill>
              </a:rPr>
              <a:pPr/>
              <a:t>20</a:t>
            </a:fld>
            <a:endParaRPr lang="en-US" dirty="0">
              <a:solidFill>
                <a:srgbClr val="000099"/>
              </a:solidFill>
            </a:endParaRPr>
          </a:p>
        </p:txBody>
      </p:sp>
    </p:spTree>
    <p:extLst>
      <p:ext uri="{BB962C8B-B14F-4D97-AF65-F5344CB8AC3E}">
        <p14:creationId xmlns:p14="http://schemas.microsoft.com/office/powerpoint/2010/main" val="382772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6531-1092-7A6A-E39B-DE28C9F70CD9}"/>
              </a:ext>
            </a:extLst>
          </p:cNvPr>
          <p:cNvSpPr>
            <a:spLocks noGrp="1"/>
          </p:cNvSpPr>
          <p:nvPr>
            <p:ph type="title"/>
          </p:nvPr>
        </p:nvSpPr>
        <p:spPr/>
        <p:txBody>
          <a:bodyPr>
            <a:normAutofit fontScale="90000"/>
          </a:bodyPr>
          <a:lstStyle/>
          <a:p>
            <a:r>
              <a:rPr lang="en-US" dirty="0"/>
              <a:t>Program Engagement </a:t>
            </a:r>
            <a:br>
              <a:rPr lang="en-US" dirty="0"/>
            </a:br>
            <a:r>
              <a:rPr lang="en-US" dirty="0"/>
              <a:t>                and Teacher Outcomes</a:t>
            </a:r>
          </a:p>
        </p:txBody>
      </p:sp>
      <p:sp>
        <p:nvSpPr>
          <p:cNvPr id="3" name="Content Placeholder 2">
            <a:extLst>
              <a:ext uri="{FF2B5EF4-FFF2-40B4-BE49-F238E27FC236}">
                <a16:creationId xmlns:a16="http://schemas.microsoft.com/office/drawing/2014/main" id="{368E7B76-FB46-BE89-A4E6-A8507BC54F9E}"/>
              </a:ext>
            </a:extLst>
          </p:cNvPr>
          <p:cNvSpPr>
            <a:spLocks noGrp="1"/>
          </p:cNvSpPr>
          <p:nvPr>
            <p:ph idx="1"/>
          </p:nvPr>
        </p:nvSpPr>
        <p:spPr/>
        <p:txBody>
          <a:bodyPr/>
          <a:lstStyle/>
          <a:p>
            <a:r>
              <a:rPr lang="en-US" dirty="0"/>
              <a:t>The more QuarkNet teachers participate in QuarkNet, the more opportunities to engage in strategies that are core to the program.</a:t>
            </a:r>
          </a:p>
          <a:p>
            <a:r>
              <a:rPr lang="en-US" dirty="0"/>
              <a:t>These core strategies (and content) are reported as helping teachers achieve many teacher outcomes in their classrooms when possible. </a:t>
            </a:r>
          </a:p>
          <a:p>
            <a:r>
              <a:rPr lang="en-US" dirty="0"/>
              <a:t>Active engagement in DAP activities helps teachers implement these in their classrooms. </a:t>
            </a:r>
          </a:p>
          <a:p>
            <a:endParaRPr lang="en-US" i="1" dirty="0"/>
          </a:p>
          <a:p>
            <a:r>
              <a:rPr lang="en-US" i="1" dirty="0"/>
              <a:t>Centers play an important role in getting to teacher and student outcomes.</a:t>
            </a:r>
          </a:p>
          <a:p>
            <a:endParaRPr lang="en-US" dirty="0"/>
          </a:p>
        </p:txBody>
      </p:sp>
      <p:sp>
        <p:nvSpPr>
          <p:cNvPr id="4" name="Slide Number Placeholder 3">
            <a:extLst>
              <a:ext uri="{FF2B5EF4-FFF2-40B4-BE49-F238E27FC236}">
                <a16:creationId xmlns:a16="http://schemas.microsoft.com/office/drawing/2014/main" id="{6A95BAE7-E26A-5FA5-C4B3-05659287C09B}"/>
              </a:ext>
            </a:extLst>
          </p:cNvPr>
          <p:cNvSpPr>
            <a:spLocks noGrp="1"/>
          </p:cNvSpPr>
          <p:nvPr>
            <p:ph type="sldNum" sz="quarter" idx="4"/>
          </p:nvPr>
        </p:nvSpPr>
        <p:spPr/>
        <p:txBody>
          <a:bodyPr/>
          <a:lstStyle/>
          <a:p>
            <a:fld id="{A8C09632-13B9-4860-B47A-AF9077A4A734}" type="slidenum">
              <a:rPr lang="en-US" smtClean="0">
                <a:solidFill>
                  <a:srgbClr val="000099"/>
                </a:solidFill>
              </a:rPr>
              <a:pPr/>
              <a:t>21</a:t>
            </a:fld>
            <a:endParaRPr lang="en-US" dirty="0">
              <a:solidFill>
                <a:srgbClr val="000099"/>
              </a:solidFill>
            </a:endParaRPr>
          </a:p>
        </p:txBody>
      </p:sp>
    </p:spTree>
    <p:extLst>
      <p:ext uri="{BB962C8B-B14F-4D97-AF65-F5344CB8AC3E}">
        <p14:creationId xmlns:p14="http://schemas.microsoft.com/office/powerpoint/2010/main" val="424640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53AE-EBD7-3038-F36E-957F30A0D795}"/>
              </a:ext>
            </a:extLst>
          </p:cNvPr>
          <p:cNvSpPr>
            <a:spLocks noGrp="1"/>
          </p:cNvSpPr>
          <p:nvPr>
            <p:ph type="title"/>
          </p:nvPr>
        </p:nvSpPr>
        <p:spPr/>
        <p:txBody>
          <a:bodyPr/>
          <a:lstStyle/>
          <a:p>
            <a:r>
              <a:rPr lang="en-US" dirty="0"/>
              <a:t>Center-Level Outcomes</a:t>
            </a:r>
          </a:p>
        </p:txBody>
      </p:sp>
      <p:sp>
        <p:nvSpPr>
          <p:cNvPr id="3" name="Content Placeholder 2">
            <a:extLst>
              <a:ext uri="{FF2B5EF4-FFF2-40B4-BE49-F238E27FC236}">
                <a16:creationId xmlns:a16="http://schemas.microsoft.com/office/drawing/2014/main" id="{9337E89E-94D5-9668-524D-B367009AB382}"/>
              </a:ext>
            </a:extLst>
          </p:cNvPr>
          <p:cNvSpPr>
            <a:spLocks noGrp="1"/>
          </p:cNvSpPr>
          <p:nvPr>
            <p:ph idx="1"/>
          </p:nvPr>
        </p:nvSpPr>
        <p:spPr/>
        <p:txBody>
          <a:bodyPr>
            <a:normAutofit lnSpcReduction="10000"/>
          </a:bodyPr>
          <a:lstStyle/>
          <a:p>
            <a:r>
              <a:rPr lang="en-US" dirty="0"/>
              <a:t>Captured through a combined survey/review process by each center:</a:t>
            </a:r>
          </a:p>
          <a:p>
            <a:endParaRPr lang="en-US" dirty="0"/>
          </a:p>
          <a:p>
            <a:r>
              <a:rPr lang="en-US" dirty="0"/>
              <a:t>Complete an assessment form at the center-level</a:t>
            </a:r>
          </a:p>
          <a:p>
            <a:r>
              <a:rPr lang="en-US" dirty="0"/>
              <a:t>Based on consensus review among mentor, lead teacher, and/or fellows</a:t>
            </a:r>
          </a:p>
          <a:p>
            <a:r>
              <a:rPr lang="en-US" dirty="0"/>
              <a:t>Assess workshop engagement through NGSS science practices</a:t>
            </a:r>
          </a:p>
          <a:p>
            <a:r>
              <a:rPr lang="en-US" dirty="0"/>
              <a:t>Assess the center based on </a:t>
            </a:r>
            <a:r>
              <a:rPr lang="en-US" i="1" dirty="0"/>
              <a:t>Matrix of Effective Practices</a:t>
            </a:r>
          </a:p>
          <a:p>
            <a:r>
              <a:rPr lang="en-US" dirty="0"/>
              <a:t> </a:t>
            </a:r>
          </a:p>
          <a:p>
            <a:endParaRPr lang="en-US" dirty="0"/>
          </a:p>
        </p:txBody>
      </p:sp>
      <p:sp>
        <p:nvSpPr>
          <p:cNvPr id="4" name="Slide Number Placeholder 3">
            <a:extLst>
              <a:ext uri="{FF2B5EF4-FFF2-40B4-BE49-F238E27FC236}">
                <a16:creationId xmlns:a16="http://schemas.microsoft.com/office/drawing/2014/main" id="{06A5534D-F296-D2E0-3729-AB0EB31EC275}"/>
              </a:ext>
            </a:extLst>
          </p:cNvPr>
          <p:cNvSpPr>
            <a:spLocks noGrp="1"/>
          </p:cNvSpPr>
          <p:nvPr>
            <p:ph type="sldNum" sz="quarter" idx="4"/>
          </p:nvPr>
        </p:nvSpPr>
        <p:spPr/>
        <p:txBody>
          <a:bodyPr/>
          <a:lstStyle/>
          <a:p>
            <a:fld id="{A8C09632-13B9-4860-B47A-AF9077A4A734}" type="slidenum">
              <a:rPr lang="en-US" smtClean="0">
                <a:solidFill>
                  <a:srgbClr val="000099"/>
                </a:solidFill>
              </a:rPr>
              <a:pPr/>
              <a:t>22</a:t>
            </a:fld>
            <a:endParaRPr lang="en-US" dirty="0">
              <a:solidFill>
                <a:srgbClr val="000099"/>
              </a:solidFill>
            </a:endParaRPr>
          </a:p>
        </p:txBody>
      </p:sp>
    </p:spTree>
    <p:extLst>
      <p:ext uri="{BB962C8B-B14F-4D97-AF65-F5344CB8AC3E}">
        <p14:creationId xmlns:p14="http://schemas.microsoft.com/office/powerpoint/2010/main" val="150985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A1F-DCE0-F878-B4C9-68172C352605}"/>
              </a:ext>
            </a:extLst>
          </p:cNvPr>
          <p:cNvSpPr>
            <a:spLocks noGrp="1"/>
          </p:cNvSpPr>
          <p:nvPr>
            <p:ph type="title"/>
          </p:nvPr>
        </p:nvSpPr>
        <p:spPr/>
        <p:txBody>
          <a:bodyPr>
            <a:normAutofit fontScale="90000"/>
          </a:bodyPr>
          <a:lstStyle/>
          <a:p>
            <a:r>
              <a:rPr lang="en-US" dirty="0"/>
              <a:t>Teachers and Centers</a:t>
            </a:r>
            <a:br>
              <a:rPr lang="en-US" dirty="0"/>
            </a:br>
            <a:r>
              <a:rPr lang="en-US" dirty="0"/>
              <a:t>		   Tend to Agree, Examples</a:t>
            </a:r>
          </a:p>
        </p:txBody>
      </p:sp>
      <p:sp>
        <p:nvSpPr>
          <p:cNvPr id="3" name="Content Placeholder 2">
            <a:extLst>
              <a:ext uri="{FF2B5EF4-FFF2-40B4-BE49-F238E27FC236}">
                <a16:creationId xmlns:a16="http://schemas.microsoft.com/office/drawing/2014/main" id="{50714FD8-C389-58F4-8E62-C3144967BACF}"/>
              </a:ext>
            </a:extLst>
          </p:cNvPr>
          <p:cNvSpPr>
            <a:spLocks noGrp="1"/>
          </p:cNvSpPr>
          <p:nvPr>
            <p:ph idx="1"/>
          </p:nvPr>
        </p:nvSpPr>
        <p:spPr/>
        <p:txBody>
          <a:bodyPr>
            <a:normAutofit fontScale="92500" lnSpcReduction="20000"/>
          </a:bodyPr>
          <a:lstStyle/>
          <a:p>
            <a:r>
              <a:rPr lang="en-US" dirty="0"/>
              <a:t>Teachers report: the program helps them foster the active engagement of their students in their classroom.</a:t>
            </a:r>
          </a:p>
          <a:p>
            <a:endParaRPr lang="en-US" dirty="0"/>
          </a:p>
          <a:p>
            <a:r>
              <a:rPr lang="en-US" dirty="0"/>
              <a:t>Centers report: their teachers engage in QuarkNet as active learners (as students) and then as teachers often sharing classroom implementation experiences. </a:t>
            </a:r>
          </a:p>
          <a:p>
            <a:endParaRPr lang="en-US" dirty="0"/>
          </a:p>
          <a:p>
            <a:r>
              <a:rPr lang="en-US" dirty="0"/>
              <a:t>Teachers report: the QuarkNet experience creates opportunities for teachers to develop and maintain collegial relationships with other teachers, mentors and other scientists.</a:t>
            </a:r>
          </a:p>
          <a:p>
            <a:endParaRPr lang="en-US" dirty="0"/>
          </a:p>
          <a:p>
            <a:r>
              <a:rPr lang="en-US" dirty="0"/>
              <a:t>Centers report: their teachers often form collegial relationships with other teachers, mentors, and scientists that support the development of a learning community.  </a:t>
            </a:r>
          </a:p>
          <a:p>
            <a:endParaRPr lang="en-US" dirty="0"/>
          </a:p>
        </p:txBody>
      </p:sp>
      <p:sp>
        <p:nvSpPr>
          <p:cNvPr id="4" name="Slide Number Placeholder 3">
            <a:extLst>
              <a:ext uri="{FF2B5EF4-FFF2-40B4-BE49-F238E27FC236}">
                <a16:creationId xmlns:a16="http://schemas.microsoft.com/office/drawing/2014/main" id="{3FA78519-814D-20D0-1F12-B8B01A685B93}"/>
              </a:ext>
            </a:extLst>
          </p:cNvPr>
          <p:cNvSpPr>
            <a:spLocks noGrp="1"/>
          </p:cNvSpPr>
          <p:nvPr>
            <p:ph type="sldNum" sz="quarter" idx="4"/>
          </p:nvPr>
        </p:nvSpPr>
        <p:spPr/>
        <p:txBody>
          <a:bodyPr/>
          <a:lstStyle/>
          <a:p>
            <a:fld id="{A8C09632-13B9-4860-B47A-AF9077A4A734}" type="slidenum">
              <a:rPr lang="en-US" smtClean="0">
                <a:solidFill>
                  <a:srgbClr val="000099"/>
                </a:solidFill>
              </a:rPr>
              <a:pPr/>
              <a:t>23</a:t>
            </a:fld>
            <a:endParaRPr lang="en-US" dirty="0">
              <a:solidFill>
                <a:srgbClr val="000099"/>
              </a:solidFill>
            </a:endParaRPr>
          </a:p>
        </p:txBody>
      </p:sp>
    </p:spTree>
    <p:extLst>
      <p:ext uri="{BB962C8B-B14F-4D97-AF65-F5344CB8AC3E}">
        <p14:creationId xmlns:p14="http://schemas.microsoft.com/office/powerpoint/2010/main" val="356304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970D-C334-EE0F-5596-E9FC5FCCBC53}"/>
              </a:ext>
            </a:extLst>
          </p:cNvPr>
          <p:cNvSpPr>
            <a:spLocks noGrp="1"/>
          </p:cNvSpPr>
          <p:nvPr>
            <p:ph type="title"/>
          </p:nvPr>
        </p:nvSpPr>
        <p:spPr/>
        <p:txBody>
          <a:bodyPr/>
          <a:lstStyle/>
          <a:p>
            <a:r>
              <a:rPr lang="en-US" dirty="0"/>
              <a:t>Teacher/Center Responses</a:t>
            </a:r>
          </a:p>
        </p:txBody>
      </p:sp>
      <p:sp>
        <p:nvSpPr>
          <p:cNvPr id="4" name="Slide Number Placeholder 3">
            <a:extLst>
              <a:ext uri="{FF2B5EF4-FFF2-40B4-BE49-F238E27FC236}">
                <a16:creationId xmlns:a16="http://schemas.microsoft.com/office/drawing/2014/main" id="{32F23CA7-BF1C-91AE-8504-8EF8B9804438}"/>
              </a:ext>
            </a:extLst>
          </p:cNvPr>
          <p:cNvSpPr>
            <a:spLocks noGrp="1"/>
          </p:cNvSpPr>
          <p:nvPr>
            <p:ph type="sldNum" sz="quarter" idx="4"/>
          </p:nvPr>
        </p:nvSpPr>
        <p:spPr/>
        <p:txBody>
          <a:bodyPr/>
          <a:lstStyle/>
          <a:p>
            <a:fld id="{A8C09632-13B9-4860-B47A-AF9077A4A734}" type="slidenum">
              <a:rPr lang="en-US" smtClean="0">
                <a:solidFill>
                  <a:srgbClr val="000099"/>
                </a:solidFill>
              </a:rPr>
              <a:pPr/>
              <a:t>24</a:t>
            </a:fld>
            <a:endParaRPr lang="en-US" dirty="0">
              <a:solidFill>
                <a:srgbClr val="000099"/>
              </a:solidFill>
            </a:endParaRPr>
          </a:p>
        </p:txBody>
      </p:sp>
      <p:pic>
        <p:nvPicPr>
          <p:cNvPr id="12" name="Content Placeholder 11">
            <a:extLst>
              <a:ext uri="{FF2B5EF4-FFF2-40B4-BE49-F238E27FC236}">
                <a16:creationId xmlns:a16="http://schemas.microsoft.com/office/drawing/2014/main" id="{3954DFC3-60A6-6FDA-0CF1-0C83B91D4884}"/>
              </a:ext>
            </a:extLst>
          </p:cNvPr>
          <p:cNvPicPr>
            <a:picLocks noGrp="1" noChangeAspect="1"/>
          </p:cNvPicPr>
          <p:nvPr>
            <p:ph idx="1"/>
          </p:nvPr>
        </p:nvPicPr>
        <p:blipFill>
          <a:blip r:embed="rId2"/>
          <a:stretch>
            <a:fillRect/>
          </a:stretch>
        </p:blipFill>
        <p:spPr>
          <a:xfrm>
            <a:off x="1232926" y="1600200"/>
            <a:ext cx="6678147" cy="4525963"/>
          </a:xfrm>
        </p:spPr>
      </p:pic>
    </p:spTree>
    <p:extLst>
      <p:ext uri="{BB962C8B-B14F-4D97-AF65-F5344CB8AC3E}">
        <p14:creationId xmlns:p14="http://schemas.microsoft.com/office/powerpoint/2010/main" val="252209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E2E3-A1DC-A53C-38A6-56AB534E6DDB}"/>
              </a:ext>
            </a:extLst>
          </p:cNvPr>
          <p:cNvSpPr>
            <a:spLocks noGrp="1"/>
          </p:cNvSpPr>
          <p:nvPr>
            <p:ph type="title"/>
          </p:nvPr>
        </p:nvSpPr>
        <p:spPr/>
        <p:txBody>
          <a:bodyPr/>
          <a:lstStyle/>
          <a:p>
            <a:r>
              <a:rPr lang="en-US" dirty="0"/>
              <a:t>Evaluation Plans</a:t>
            </a:r>
          </a:p>
        </p:txBody>
      </p:sp>
      <p:sp>
        <p:nvSpPr>
          <p:cNvPr id="3" name="Content Placeholder 2">
            <a:extLst>
              <a:ext uri="{FF2B5EF4-FFF2-40B4-BE49-F238E27FC236}">
                <a16:creationId xmlns:a16="http://schemas.microsoft.com/office/drawing/2014/main" id="{D49DF87E-46C2-A494-F292-134D62DC1228}"/>
              </a:ext>
            </a:extLst>
          </p:cNvPr>
          <p:cNvSpPr>
            <a:spLocks noGrp="1"/>
          </p:cNvSpPr>
          <p:nvPr>
            <p:ph idx="1"/>
          </p:nvPr>
        </p:nvSpPr>
        <p:spPr/>
        <p:txBody>
          <a:bodyPr>
            <a:normAutofit fontScale="70000" lnSpcReduction="20000"/>
          </a:bodyPr>
          <a:lstStyle/>
          <a:p>
            <a:pPr marL="344488" indent="-344488">
              <a:lnSpc>
                <a:spcPct val="110000"/>
              </a:lnSpc>
              <a:spcAft>
                <a:spcPts val="600"/>
              </a:spcAft>
              <a:tabLst>
                <a:tab pos="398463" algn="l"/>
              </a:tabLst>
            </a:pPr>
            <a:r>
              <a:rPr lang="en-US" sz="2900" dirty="0"/>
              <a:t>Continue to focus on an outcomes-based evaluation that:</a:t>
            </a:r>
            <a:endParaRPr lang="en-US" dirty="0"/>
          </a:p>
          <a:p>
            <a:pPr marL="344488" indent="-344488">
              <a:lnSpc>
                <a:spcPct val="110000"/>
              </a:lnSpc>
              <a:spcAft>
                <a:spcPts val="600"/>
              </a:spcAft>
              <a:tabLst>
                <a:tab pos="398463" algn="l"/>
              </a:tabLst>
            </a:pPr>
            <a:r>
              <a:rPr lang="en-US" dirty="0"/>
              <a:t>Is guided by the Program Theory Model (</a:t>
            </a:r>
            <a:r>
              <a:rPr lang="en-US"/>
              <a:t>e.g., update </a:t>
            </a:r>
            <a:r>
              <a:rPr lang="en-US" dirty="0"/>
              <a:t>to include Coding Camp)</a:t>
            </a:r>
          </a:p>
          <a:p>
            <a:pPr marL="344488" indent="-344488">
              <a:lnSpc>
                <a:spcPct val="110000"/>
              </a:lnSpc>
              <a:spcAft>
                <a:spcPts val="600"/>
              </a:spcAft>
              <a:tabLst>
                <a:tab pos="398463" algn="l"/>
              </a:tabLst>
            </a:pPr>
            <a:r>
              <a:rPr lang="en-US" dirty="0"/>
              <a:t>Uses the Teacher Full Survey (slightly modified) and</a:t>
            </a:r>
          </a:p>
          <a:p>
            <a:pPr marL="344488" indent="-344488">
              <a:lnSpc>
                <a:spcPct val="110000"/>
              </a:lnSpc>
              <a:spcAft>
                <a:spcPts val="600"/>
              </a:spcAft>
              <a:tabLst>
                <a:tab pos="398463" algn="l"/>
              </a:tabLst>
            </a:pPr>
            <a:r>
              <a:rPr lang="en-US" dirty="0"/>
              <a:t>  the Update Survey </a:t>
            </a:r>
          </a:p>
          <a:p>
            <a:pPr marL="344488" indent="-344488">
              <a:lnSpc>
                <a:spcPct val="110000"/>
              </a:lnSpc>
              <a:spcAft>
                <a:spcPts val="600"/>
              </a:spcAft>
              <a:tabLst>
                <a:tab pos="398463" algn="l"/>
              </a:tabLst>
            </a:pPr>
            <a:r>
              <a:rPr lang="en-US" dirty="0"/>
              <a:t>Uses multiple sources of information when feasible and look for patterns in the data</a:t>
            </a:r>
          </a:p>
          <a:p>
            <a:pPr marL="344488" indent="-344488">
              <a:lnSpc>
                <a:spcPct val="110000"/>
              </a:lnSpc>
              <a:spcAft>
                <a:spcPts val="600"/>
              </a:spcAft>
              <a:tabLst>
                <a:tab pos="398463" algn="l"/>
              </a:tabLst>
            </a:pPr>
            <a:r>
              <a:rPr lang="en-US" dirty="0"/>
              <a:t>Expands descriptive analyses of teachers’ reported use of QN content and materials in their classrooms</a:t>
            </a:r>
          </a:p>
          <a:p>
            <a:pPr marL="344488" indent="-344488">
              <a:lnSpc>
                <a:spcPct val="110000"/>
              </a:lnSpc>
              <a:spcAft>
                <a:spcPts val="600"/>
              </a:spcAft>
              <a:tabLst>
                <a:tab pos="398463" algn="l"/>
              </a:tabLst>
            </a:pPr>
            <a:r>
              <a:rPr lang="en-US" dirty="0"/>
              <a:t>Simplifies the protocol used to gather center-level outcomes focused toward review/helping to restart a small group of centers </a:t>
            </a:r>
          </a:p>
          <a:p>
            <a:pPr marL="344488" indent="-344488">
              <a:lnSpc>
                <a:spcPct val="110000"/>
              </a:lnSpc>
              <a:spcAft>
                <a:spcPts val="600"/>
              </a:spcAft>
              <a:tabLst>
                <a:tab pos="398463" algn="l"/>
              </a:tabLst>
            </a:pPr>
            <a:endParaRPr lang="en-US" sz="2800" dirty="0"/>
          </a:p>
          <a:p>
            <a:pPr marL="344488" indent="-344488">
              <a:lnSpc>
                <a:spcPct val="110000"/>
              </a:lnSpc>
              <a:spcAft>
                <a:spcPts val="600"/>
              </a:spcAft>
              <a:tabLst>
                <a:tab pos="398463" algn="l"/>
              </a:tabLst>
            </a:pPr>
            <a:r>
              <a:rPr lang="en-US" sz="2800" dirty="0"/>
              <a:t>As confidence in results from these analyses grow, help QN staff work with centers</a:t>
            </a:r>
          </a:p>
          <a:p>
            <a:endParaRPr lang="en-US" dirty="0"/>
          </a:p>
        </p:txBody>
      </p:sp>
      <p:sp>
        <p:nvSpPr>
          <p:cNvPr id="4" name="Slide Number Placeholder 3">
            <a:extLst>
              <a:ext uri="{FF2B5EF4-FFF2-40B4-BE49-F238E27FC236}">
                <a16:creationId xmlns:a16="http://schemas.microsoft.com/office/drawing/2014/main" id="{70263F27-C75C-7371-7047-D9A1C6B7187D}"/>
              </a:ext>
            </a:extLst>
          </p:cNvPr>
          <p:cNvSpPr>
            <a:spLocks noGrp="1"/>
          </p:cNvSpPr>
          <p:nvPr>
            <p:ph type="sldNum" sz="quarter" idx="4"/>
          </p:nvPr>
        </p:nvSpPr>
        <p:spPr/>
        <p:txBody>
          <a:bodyPr/>
          <a:lstStyle/>
          <a:p>
            <a:fld id="{A8C09632-13B9-4860-B47A-AF9077A4A734}" type="slidenum">
              <a:rPr lang="en-US" smtClean="0">
                <a:solidFill>
                  <a:srgbClr val="000099"/>
                </a:solidFill>
              </a:rPr>
              <a:pPr/>
              <a:t>25</a:t>
            </a:fld>
            <a:endParaRPr lang="en-US" dirty="0">
              <a:solidFill>
                <a:srgbClr val="000099"/>
              </a:solidFill>
            </a:endParaRPr>
          </a:p>
        </p:txBody>
      </p:sp>
    </p:spTree>
    <p:extLst>
      <p:ext uri="{BB962C8B-B14F-4D97-AF65-F5344CB8AC3E}">
        <p14:creationId xmlns:p14="http://schemas.microsoft.com/office/powerpoint/2010/main" val="378119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QuarkNet PTM Master 1.jpg"/>
          <p:cNvPicPr>
            <a:picLocks noGrp="1" noChangeAspect="1"/>
          </p:cNvPicPr>
          <p:nvPr>
            <p:ph idx="1"/>
          </p:nvPr>
        </p:nvPicPr>
        <p:blipFill>
          <a:blip r:embed="rId3"/>
          <a:stretch>
            <a:fillRect/>
          </a:stretch>
        </p:blipFill>
        <p:spPr>
          <a:xfrm>
            <a:off x="0" y="-11151"/>
            <a:ext cx="9144000" cy="6669127"/>
          </a:xfrm>
        </p:spPr>
      </p:pic>
      <p:sp>
        <p:nvSpPr>
          <p:cNvPr id="5" name="Slide Number Placeholder 3">
            <a:extLst>
              <a:ext uri="{FF2B5EF4-FFF2-40B4-BE49-F238E27FC236}">
                <a16:creationId xmlns:a16="http://schemas.microsoft.com/office/drawing/2014/main" id="{A8F91ED9-D4F0-6A32-92EF-24B93B6667A8}"/>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QuarkNet PTM Master 2.jpg"/>
          <p:cNvPicPr>
            <a:picLocks noGrp="1" noChangeAspect="1"/>
          </p:cNvPicPr>
          <p:nvPr>
            <p:ph idx="1"/>
          </p:nvPr>
        </p:nvPicPr>
        <p:blipFill>
          <a:blip r:embed="rId3"/>
          <a:stretch>
            <a:fillRect/>
          </a:stretch>
        </p:blipFill>
        <p:spPr>
          <a:xfrm>
            <a:off x="1" y="-11151"/>
            <a:ext cx="9439274" cy="6669127"/>
          </a:xfrm>
        </p:spPr>
      </p:pic>
      <p:sp>
        <p:nvSpPr>
          <p:cNvPr id="5" name="Slide Number Placeholder 3">
            <a:extLst>
              <a:ext uri="{FF2B5EF4-FFF2-40B4-BE49-F238E27FC236}">
                <a16:creationId xmlns:a16="http://schemas.microsoft.com/office/drawing/2014/main" id="{263E54F1-DBF6-FEEC-EFBD-B62CB1CAC9F7}"/>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40C6-2FF4-89EA-4584-B1E6954032DF}"/>
              </a:ext>
            </a:extLst>
          </p:cNvPr>
          <p:cNvSpPr>
            <a:spLocks noGrp="1"/>
          </p:cNvSpPr>
          <p:nvPr>
            <p:ph type="title"/>
          </p:nvPr>
        </p:nvSpPr>
        <p:spPr/>
        <p:txBody>
          <a:bodyPr>
            <a:normAutofit fontScale="90000"/>
          </a:bodyPr>
          <a:lstStyle/>
          <a:p>
            <a:r>
              <a:rPr lang="en-US" dirty="0"/>
              <a:t>Multiple Sources of Information</a:t>
            </a:r>
          </a:p>
        </p:txBody>
      </p:sp>
      <p:sp>
        <p:nvSpPr>
          <p:cNvPr id="3" name="Content Placeholder 2">
            <a:extLst>
              <a:ext uri="{FF2B5EF4-FFF2-40B4-BE49-F238E27FC236}">
                <a16:creationId xmlns:a16="http://schemas.microsoft.com/office/drawing/2014/main" id="{72278165-93FE-0E2C-23CA-CF97E4E5638A}"/>
              </a:ext>
            </a:extLst>
          </p:cNvPr>
          <p:cNvSpPr>
            <a:spLocks noGrp="1"/>
          </p:cNvSpPr>
          <p:nvPr>
            <p:ph idx="1"/>
          </p:nvPr>
        </p:nvSpPr>
        <p:spPr/>
        <p:txBody>
          <a:bodyPr>
            <a:normAutofit fontScale="55000" lnSpcReduction="20000"/>
          </a:bodyPr>
          <a:lstStyle/>
          <a:p>
            <a:r>
              <a:rPr lang="en-US" dirty="0"/>
              <a:t>Workshop Agendas captured from QN website</a:t>
            </a:r>
          </a:p>
          <a:p>
            <a:r>
              <a:rPr lang="en-US" b="0" dirty="0"/>
              <a:t>    Used to create a workshop table which summarizes implemented workshops for each program year</a:t>
            </a:r>
          </a:p>
          <a:p>
            <a:r>
              <a:rPr lang="en-US" b="0" dirty="0"/>
              <a:t>    Focused on capturing which DAP activities are embedded in workshops, and time </a:t>
            </a:r>
          </a:p>
          <a:p>
            <a:r>
              <a:rPr lang="en-US" b="0" dirty="0"/>
              <a:t>       allocated for teacher implementation planning and discussion</a:t>
            </a:r>
          </a:p>
          <a:p>
            <a:endParaRPr lang="en-US" b="0" dirty="0"/>
          </a:p>
          <a:p>
            <a:r>
              <a:rPr lang="en-US" dirty="0"/>
              <a:t>Center Annual Reports posted on QN website</a:t>
            </a:r>
          </a:p>
          <a:p>
            <a:r>
              <a:rPr lang="en-US" dirty="0"/>
              <a:t>     </a:t>
            </a:r>
            <a:r>
              <a:rPr lang="en-US" b="0" dirty="0"/>
              <a:t>Provides summary of QuarkNet opportunities at each center each program year; reviewed to inform center-level activities beyond workshop (e.g., masterclass; in-school year meetings)</a:t>
            </a:r>
            <a:endParaRPr lang="en-US" dirty="0"/>
          </a:p>
          <a:p>
            <a:endParaRPr lang="en-US" dirty="0"/>
          </a:p>
          <a:p>
            <a:r>
              <a:rPr lang="en-US" dirty="0"/>
              <a:t>Data Activities Portfolio (DAP) activities summarized by alignment with</a:t>
            </a:r>
          </a:p>
          <a:p>
            <a:r>
              <a:rPr lang="en-US" b="0" dirty="0"/>
              <a:t>    NGSS Science Practices -- as </a:t>
            </a:r>
            <a:r>
              <a:rPr lang="en-US" b="0" i="1" dirty="0"/>
              <a:t>designed</a:t>
            </a:r>
            <a:r>
              <a:rPr lang="en-US" b="0" dirty="0"/>
              <a:t> and as </a:t>
            </a:r>
            <a:r>
              <a:rPr lang="en-US" b="0" i="1" dirty="0"/>
              <a:t>implemented</a:t>
            </a:r>
            <a:endParaRPr lang="en-US" b="0" dirty="0"/>
          </a:p>
          <a:p>
            <a:r>
              <a:rPr lang="en-US" b="0" dirty="0"/>
              <a:t>    Enduring Understandings </a:t>
            </a:r>
          </a:p>
          <a:p>
            <a:endParaRPr lang="en-US" dirty="0"/>
          </a:p>
          <a:p>
            <a:r>
              <a:rPr lang="en-US" dirty="0"/>
              <a:t>Virtual Workshop Visits by Evaluator</a:t>
            </a:r>
          </a:p>
          <a:p>
            <a:r>
              <a:rPr lang="en-US" b="0" dirty="0"/>
              <a:t>  Via Zoom, visits focused on teachers’ discussions of implementation plans during workshops (coordinated by QuarkNet staff and center mentor)</a:t>
            </a:r>
          </a:p>
          <a:p>
            <a:endParaRPr lang="en-US" dirty="0"/>
          </a:p>
          <a:p>
            <a:r>
              <a:rPr lang="en-US" sz="2900" dirty="0"/>
              <a:t>Uses to:</a:t>
            </a:r>
          </a:p>
          <a:p>
            <a:r>
              <a:rPr lang="en-US" sz="2900" dirty="0"/>
              <a:t>Compare </a:t>
            </a:r>
            <a:r>
              <a:rPr lang="en-US" sz="2900" i="1" dirty="0"/>
              <a:t>designed </a:t>
            </a:r>
            <a:r>
              <a:rPr lang="en-US" sz="2900" dirty="0"/>
              <a:t>to </a:t>
            </a:r>
            <a:r>
              <a:rPr lang="en-US" sz="2900" i="1" dirty="0"/>
              <a:t>implemented </a:t>
            </a:r>
            <a:r>
              <a:rPr lang="en-US" sz="2900" dirty="0"/>
              <a:t>program</a:t>
            </a:r>
          </a:p>
          <a:p>
            <a:r>
              <a:rPr lang="en-US" sz="2900" dirty="0"/>
              <a:t>Provide context and inform outcomes assessment</a:t>
            </a:r>
          </a:p>
          <a:p>
            <a:r>
              <a:rPr lang="en-US" sz="2900" dirty="0"/>
              <a:t>     </a:t>
            </a:r>
          </a:p>
        </p:txBody>
      </p:sp>
      <p:sp>
        <p:nvSpPr>
          <p:cNvPr id="5" name="Slide Number Placeholder 3">
            <a:extLst>
              <a:ext uri="{FF2B5EF4-FFF2-40B4-BE49-F238E27FC236}">
                <a16:creationId xmlns:a16="http://schemas.microsoft.com/office/drawing/2014/main" id="{F3486541-7008-1DA6-1B4C-68FA2F382CEC}"/>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5</a:t>
            </a:fld>
            <a:endParaRPr lang="en-US" dirty="0"/>
          </a:p>
        </p:txBody>
      </p:sp>
    </p:spTree>
    <p:extLst>
      <p:ext uri="{BB962C8B-B14F-4D97-AF65-F5344CB8AC3E}">
        <p14:creationId xmlns:p14="http://schemas.microsoft.com/office/powerpoint/2010/main" val="116586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BA1F-0C3A-21F3-1D35-7998973EA970}"/>
              </a:ext>
            </a:extLst>
          </p:cNvPr>
          <p:cNvSpPr>
            <a:spLocks noGrp="1"/>
          </p:cNvSpPr>
          <p:nvPr>
            <p:ph type="title"/>
          </p:nvPr>
        </p:nvSpPr>
        <p:spPr/>
        <p:txBody>
          <a:bodyPr/>
          <a:lstStyle/>
          <a:p>
            <a:r>
              <a:rPr lang="en-US" dirty="0"/>
              <a:t>Sources of Outcomes Data</a:t>
            </a:r>
          </a:p>
        </p:txBody>
      </p:sp>
      <p:sp>
        <p:nvSpPr>
          <p:cNvPr id="3" name="Content Placeholder 2">
            <a:extLst>
              <a:ext uri="{FF2B5EF4-FFF2-40B4-BE49-F238E27FC236}">
                <a16:creationId xmlns:a16="http://schemas.microsoft.com/office/drawing/2014/main" id="{2225E549-B104-0A75-4403-F8C6CED7667A}"/>
              </a:ext>
            </a:extLst>
          </p:cNvPr>
          <p:cNvSpPr>
            <a:spLocks noGrp="1"/>
          </p:cNvSpPr>
          <p:nvPr>
            <p:ph idx="1"/>
          </p:nvPr>
        </p:nvSpPr>
        <p:spPr/>
        <p:txBody>
          <a:bodyPr>
            <a:normAutofit fontScale="85000" lnSpcReduction="20000"/>
          </a:bodyPr>
          <a:lstStyle/>
          <a:p>
            <a:r>
              <a:rPr lang="en-US" dirty="0"/>
              <a:t>Teacher Full Survey </a:t>
            </a:r>
            <a:r>
              <a:rPr lang="en-US" b="0" dirty="0"/>
              <a:t>(unique count of 483 teachers)</a:t>
            </a:r>
            <a:endParaRPr lang="en-US" dirty="0"/>
          </a:p>
          <a:p>
            <a:r>
              <a:rPr lang="en-US" b="0" dirty="0"/>
              <a:t> Highlights information about who is the QN teacher</a:t>
            </a:r>
          </a:p>
          <a:p>
            <a:r>
              <a:rPr lang="en-US" b="0" dirty="0"/>
              <a:t>  Primary focus: Quantitative analysis of teacher- and student– outcomes (to be explained next)</a:t>
            </a:r>
          </a:p>
          <a:p>
            <a:endParaRPr lang="en-US" dirty="0"/>
          </a:p>
          <a:p>
            <a:r>
              <a:rPr lang="en-US" dirty="0"/>
              <a:t>Update Survey </a:t>
            </a:r>
            <a:r>
              <a:rPr lang="en-US" b="0" dirty="0"/>
              <a:t>(362 completed – 327 linked to full survey) </a:t>
            </a:r>
            <a:endParaRPr lang="en-US" dirty="0"/>
          </a:p>
          <a:p>
            <a:r>
              <a:rPr lang="en-US" dirty="0"/>
              <a:t> </a:t>
            </a:r>
            <a:r>
              <a:rPr lang="en-US" b="0" dirty="0"/>
              <a:t>Follow up (completed annually) responses linked to full survey</a:t>
            </a:r>
            <a:endParaRPr lang="en-US" dirty="0"/>
          </a:p>
          <a:p>
            <a:pPr marL="227013" indent="-227013"/>
            <a:r>
              <a:rPr lang="en-US" dirty="0"/>
              <a:t> </a:t>
            </a:r>
            <a:r>
              <a:rPr lang="en-US" b="0" dirty="0"/>
              <a:t>Primary focus: How/what/why QN content and materials are used in the classrooms (e.g., DAP activities)</a:t>
            </a:r>
            <a:endParaRPr lang="en-US" dirty="0"/>
          </a:p>
          <a:p>
            <a:endParaRPr lang="en-US" dirty="0"/>
          </a:p>
          <a:p>
            <a:r>
              <a:rPr lang="en-US" dirty="0"/>
              <a:t>Center Feedback Form: Center-level Outcomes </a:t>
            </a:r>
          </a:p>
          <a:p>
            <a:r>
              <a:rPr lang="en-US" dirty="0"/>
              <a:t>  </a:t>
            </a:r>
            <a:r>
              <a:rPr lang="en-US" b="0" dirty="0"/>
              <a:t>Used to corroborate (or not) teacher-level responses</a:t>
            </a:r>
          </a:p>
          <a:p>
            <a:pPr marL="227013" indent="-227013"/>
            <a:r>
              <a:rPr lang="en-US" b="0" dirty="0"/>
              <a:t>  Assessed through alignment with NGSS practices and alignment with </a:t>
            </a:r>
            <a:r>
              <a:rPr lang="en-US" b="0" i="1" dirty="0"/>
              <a:t>Matrix of Effective Practices (</a:t>
            </a:r>
            <a:r>
              <a:rPr lang="en-US" sz="1800" dirty="0">
                <a:effectLst/>
                <a:latin typeface="Times New Roman" panose="02020603050405020304" pitchFamily="18" charset="0"/>
                <a:ea typeface="Times New Roman" panose="02020603050405020304" pitchFamily="18" charset="0"/>
              </a:rPr>
              <a:t>M.J. Young &amp; Associates, September, 2017)</a:t>
            </a:r>
            <a:endParaRPr lang="en-US" i="1" dirty="0"/>
          </a:p>
          <a:p>
            <a:endParaRPr lang="en-US" dirty="0"/>
          </a:p>
          <a:p>
            <a:endParaRPr lang="en-US" dirty="0"/>
          </a:p>
          <a:p>
            <a:endParaRPr lang="en-US" dirty="0"/>
          </a:p>
          <a:p>
            <a:endParaRPr lang="en-US" dirty="0"/>
          </a:p>
        </p:txBody>
      </p:sp>
      <p:sp>
        <p:nvSpPr>
          <p:cNvPr id="5" name="Slide Number Placeholder 3">
            <a:extLst>
              <a:ext uri="{FF2B5EF4-FFF2-40B4-BE49-F238E27FC236}">
                <a16:creationId xmlns:a16="http://schemas.microsoft.com/office/drawing/2014/main" id="{21249B78-941F-A156-EC06-E22AF7E3B416}"/>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6</a:t>
            </a:fld>
            <a:endParaRPr lang="en-US" dirty="0"/>
          </a:p>
        </p:txBody>
      </p:sp>
    </p:spTree>
    <p:extLst>
      <p:ext uri="{BB962C8B-B14F-4D97-AF65-F5344CB8AC3E}">
        <p14:creationId xmlns:p14="http://schemas.microsoft.com/office/powerpoint/2010/main" val="283635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EBC4-CD00-4BD4-BA26-D70F4A96B29E}"/>
              </a:ext>
            </a:extLst>
          </p:cNvPr>
          <p:cNvSpPr>
            <a:spLocks noGrp="1"/>
          </p:cNvSpPr>
          <p:nvPr>
            <p:ph type="title"/>
          </p:nvPr>
        </p:nvSpPr>
        <p:spPr>
          <a:xfrm>
            <a:off x="764088" y="594483"/>
            <a:ext cx="7922712" cy="675554"/>
          </a:xfrm>
        </p:spPr>
        <p:txBody>
          <a:bodyPr>
            <a:normAutofit fontScale="90000"/>
          </a:bodyPr>
          <a:lstStyle/>
          <a:p>
            <a:pPr algn="ctr"/>
            <a:r>
              <a:rPr lang="en-US" sz="3100" b="1" dirty="0">
                <a:effectLst/>
                <a:latin typeface="Times New Roman" panose="02020603050405020304" pitchFamily="18" charset="0"/>
                <a:ea typeface="Times New Roman" panose="02020603050405020304" pitchFamily="18" charset="0"/>
              </a:rPr>
              <a:t>Overview of Analyses Related to Teacher (and their Students) Outcomes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4" name="Content Placeholder 33">
            <a:extLst>
              <a:ext uri="{FF2B5EF4-FFF2-40B4-BE49-F238E27FC236}">
                <a16:creationId xmlns:a16="http://schemas.microsoft.com/office/drawing/2014/main" id="{4CEDA4A0-0E38-4030-A110-E9467A5E37BB}"/>
              </a:ext>
            </a:extLst>
          </p:cNvPr>
          <p:cNvSpPr>
            <a:spLocks noGrp="1"/>
          </p:cNvSpPr>
          <p:nvPr>
            <p:ph idx="1"/>
          </p:nvPr>
        </p:nvSpPr>
        <p:spPr>
          <a:xfrm flipV="1">
            <a:off x="764088" y="6126163"/>
            <a:ext cx="8049677" cy="137354"/>
          </a:xfrm>
        </p:spPr>
        <p:txBody>
          <a:bodyPr>
            <a:normAutofit fontScale="25000" lnSpcReduction="20000"/>
          </a:bodyPr>
          <a:lstStyle/>
          <a:p>
            <a:endParaRPr lang="en-US" dirty="0"/>
          </a:p>
        </p:txBody>
      </p:sp>
      <p:sp>
        <p:nvSpPr>
          <p:cNvPr id="3" name="Rectangle 35">
            <a:extLst>
              <a:ext uri="{FF2B5EF4-FFF2-40B4-BE49-F238E27FC236}">
                <a16:creationId xmlns:a16="http://schemas.microsoft.com/office/drawing/2014/main" id="{BF5E8EEF-667C-45CE-8398-9129BC180779}"/>
              </a:ext>
            </a:extLst>
          </p:cNvPr>
          <p:cNvSpPr>
            <a:spLocks noChangeArrowheads="1"/>
          </p:cNvSpPr>
          <p:nvPr/>
        </p:nvSpPr>
        <p:spPr bwMode="auto">
          <a:xfrm>
            <a:off x="1683572" y="0"/>
            <a:ext cx="123841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9" name="Rectangle 47">
            <a:extLst>
              <a:ext uri="{FF2B5EF4-FFF2-40B4-BE49-F238E27FC236}">
                <a16:creationId xmlns:a16="http://schemas.microsoft.com/office/drawing/2014/main" id="{852F8429-E03A-47DD-9AF6-81A8E1536B06}"/>
              </a:ext>
            </a:extLst>
          </p:cNvPr>
          <p:cNvSpPr>
            <a:spLocks noChangeArrowheads="1"/>
          </p:cNvSpPr>
          <p:nvPr/>
        </p:nvSpPr>
        <p:spPr bwMode="auto">
          <a:xfrm>
            <a:off x="1912172" y="4479925"/>
            <a:ext cx="123841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108" name="Group 70">
            <a:extLst>
              <a:ext uri="{FF2B5EF4-FFF2-40B4-BE49-F238E27FC236}">
                <a16:creationId xmlns:a16="http://schemas.microsoft.com/office/drawing/2014/main" id="{EABF1999-A5E1-4742-8A3B-CF0CA0FF177D}"/>
              </a:ext>
            </a:extLst>
          </p:cNvPr>
          <p:cNvGrpSpPr>
            <a:grpSpLocks noChangeAspect="1"/>
          </p:cNvGrpSpPr>
          <p:nvPr/>
        </p:nvGrpSpPr>
        <p:grpSpPr bwMode="auto">
          <a:xfrm>
            <a:off x="1221287" y="1270037"/>
            <a:ext cx="7703638" cy="4142422"/>
            <a:chOff x="3959" y="1097"/>
            <a:chExt cx="7685" cy="5224"/>
          </a:xfrm>
        </p:grpSpPr>
        <p:sp>
          <p:nvSpPr>
            <p:cNvPr id="109" name="AutoShape 71">
              <a:extLst>
                <a:ext uri="{FF2B5EF4-FFF2-40B4-BE49-F238E27FC236}">
                  <a16:creationId xmlns:a16="http://schemas.microsoft.com/office/drawing/2014/main" id="{DA8485E4-B8B8-4285-AD52-787BF9386AAF}"/>
                </a:ext>
              </a:extLst>
            </p:cNvPr>
            <p:cNvSpPr>
              <a:spLocks noChangeAspect="1" noChangeArrowheads="1"/>
            </p:cNvSpPr>
            <p:nvPr/>
          </p:nvSpPr>
          <p:spPr bwMode="auto">
            <a:xfrm>
              <a:off x="3959" y="1097"/>
              <a:ext cx="7685" cy="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72">
              <a:extLst>
                <a:ext uri="{FF2B5EF4-FFF2-40B4-BE49-F238E27FC236}">
                  <a16:creationId xmlns:a16="http://schemas.microsoft.com/office/drawing/2014/main" id="{0AC17E98-322C-493F-A614-3C066C818C09}"/>
                </a:ext>
              </a:extLst>
            </p:cNvPr>
            <p:cNvSpPr>
              <a:spLocks noChangeArrowheads="1"/>
            </p:cNvSpPr>
            <p:nvPr/>
          </p:nvSpPr>
          <p:spPr bwMode="auto">
            <a:xfrm>
              <a:off x="6055" y="2311"/>
              <a:ext cx="858"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rPr>
                <a:t>Exposure to   </a:t>
              </a:r>
              <a:r>
                <a:rPr kumimoji="0" lang="en-US" altLang="en-US" sz="1100" b="0" i="1" u="none" strike="noStrike" cap="none" normalizeH="0" baseline="0" dirty="0">
                  <a:ln>
                    <a:noFill/>
                  </a:ln>
                  <a:solidFill>
                    <a:schemeClr val="tx1"/>
                  </a:solidFill>
                  <a:effectLst/>
                  <a:latin typeface="Times New Roman" panose="02020603050405020304" pitchFamily="18" charset="0"/>
                </a:rPr>
                <a:t>  Implemented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Times New Roman" panose="02020603050405020304" pitchFamily="18" charset="0"/>
                </a:rPr>
                <a:t>Core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latin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Times New Roman" panose="02020603050405020304" pitchFamily="18" charset="0"/>
                </a:rPr>
                <a:t> Strategies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73">
              <a:extLst>
                <a:ext uri="{FF2B5EF4-FFF2-40B4-BE49-F238E27FC236}">
                  <a16:creationId xmlns:a16="http://schemas.microsoft.com/office/drawing/2014/main" id="{DBF01471-F3F4-4D47-A5DB-C4A7DFC3E23E}"/>
                </a:ext>
              </a:extLst>
            </p:cNvPr>
            <p:cNvSpPr>
              <a:spLocks noChangeArrowheads="1"/>
            </p:cNvSpPr>
            <p:nvPr/>
          </p:nvSpPr>
          <p:spPr bwMode="auto">
            <a:xfrm>
              <a:off x="4455" y="2215"/>
              <a:ext cx="1200" cy="516"/>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Data Camp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2" name="Rectangle 74">
              <a:extLst>
                <a:ext uri="{FF2B5EF4-FFF2-40B4-BE49-F238E27FC236}">
                  <a16:creationId xmlns:a16="http://schemas.microsoft.com/office/drawing/2014/main" id="{F2E2F5C3-A264-4A18-8BA0-02747A234E52}"/>
                </a:ext>
              </a:extLst>
            </p:cNvPr>
            <p:cNvSpPr>
              <a:spLocks noChangeArrowheads="1"/>
            </p:cNvSpPr>
            <p:nvPr/>
          </p:nvSpPr>
          <p:spPr bwMode="auto">
            <a:xfrm>
              <a:off x="4455" y="2814"/>
              <a:ext cx="1200" cy="402"/>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Workshops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75">
              <a:extLst>
                <a:ext uri="{FF2B5EF4-FFF2-40B4-BE49-F238E27FC236}">
                  <a16:creationId xmlns:a16="http://schemas.microsoft.com/office/drawing/2014/main" id="{6010100C-8374-44BE-93D2-C2A1B143465D}"/>
                </a:ext>
              </a:extLst>
            </p:cNvPr>
            <p:cNvSpPr>
              <a:spLocks noChangeArrowheads="1"/>
            </p:cNvSpPr>
            <p:nvPr/>
          </p:nvSpPr>
          <p:spPr bwMode="auto">
            <a:xfrm>
              <a:off x="4455" y="3417"/>
              <a:ext cx="1200" cy="400"/>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Masterclasses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Line 76">
              <a:extLst>
                <a:ext uri="{FF2B5EF4-FFF2-40B4-BE49-F238E27FC236}">
                  <a16:creationId xmlns:a16="http://schemas.microsoft.com/office/drawing/2014/main" id="{3E0B1CA1-93E5-4748-9114-75ED2B730F37}"/>
                </a:ext>
              </a:extLst>
            </p:cNvPr>
            <p:cNvSpPr>
              <a:spLocks noChangeShapeType="1"/>
            </p:cNvSpPr>
            <p:nvPr/>
          </p:nvSpPr>
          <p:spPr bwMode="auto">
            <a:xfrm>
              <a:off x="5755" y="2914"/>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77">
              <a:extLst>
                <a:ext uri="{FF2B5EF4-FFF2-40B4-BE49-F238E27FC236}">
                  <a16:creationId xmlns:a16="http://schemas.microsoft.com/office/drawing/2014/main" id="{A45389FD-4873-469F-B415-26AD1A46E205}"/>
                </a:ext>
              </a:extLst>
            </p:cNvPr>
            <p:cNvSpPr>
              <a:spLocks noChangeShapeType="1"/>
            </p:cNvSpPr>
            <p:nvPr/>
          </p:nvSpPr>
          <p:spPr bwMode="auto">
            <a:xfrm>
              <a:off x="5732" y="2442"/>
              <a:ext cx="20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78">
              <a:extLst>
                <a:ext uri="{FF2B5EF4-FFF2-40B4-BE49-F238E27FC236}">
                  <a16:creationId xmlns:a16="http://schemas.microsoft.com/office/drawing/2014/main" id="{63799F79-DAD2-4F1F-ABD1-18D08283B8FC}"/>
                </a:ext>
              </a:extLst>
            </p:cNvPr>
            <p:cNvSpPr>
              <a:spLocks noChangeShapeType="1"/>
            </p:cNvSpPr>
            <p:nvPr/>
          </p:nvSpPr>
          <p:spPr bwMode="auto">
            <a:xfrm>
              <a:off x="5755" y="3517"/>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Rectangle 79">
              <a:extLst>
                <a:ext uri="{FF2B5EF4-FFF2-40B4-BE49-F238E27FC236}">
                  <a16:creationId xmlns:a16="http://schemas.microsoft.com/office/drawing/2014/main" id="{DE32555C-8B03-42F6-8CE3-0CD9E409C368}"/>
                </a:ext>
              </a:extLst>
            </p:cNvPr>
            <p:cNvSpPr>
              <a:spLocks noChangeArrowheads="1"/>
            </p:cNvSpPr>
            <p:nvPr/>
          </p:nvSpPr>
          <p:spPr bwMode="auto">
            <a:xfrm>
              <a:off x="7255" y="2145"/>
              <a:ext cx="1400" cy="1673"/>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Approach to Teaching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Line 80">
              <a:extLst>
                <a:ext uri="{FF2B5EF4-FFF2-40B4-BE49-F238E27FC236}">
                  <a16:creationId xmlns:a16="http://schemas.microsoft.com/office/drawing/2014/main" id="{AB220CCB-16B0-4530-94E2-325A04C2F792}"/>
                </a:ext>
              </a:extLst>
            </p:cNvPr>
            <p:cNvSpPr>
              <a:spLocks noChangeShapeType="1"/>
            </p:cNvSpPr>
            <p:nvPr/>
          </p:nvSpPr>
          <p:spPr bwMode="auto">
            <a:xfrm>
              <a:off x="6955" y="3015"/>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81">
              <a:extLst>
                <a:ext uri="{FF2B5EF4-FFF2-40B4-BE49-F238E27FC236}">
                  <a16:creationId xmlns:a16="http://schemas.microsoft.com/office/drawing/2014/main" id="{F37A60BF-AA44-49C5-A770-AA3DDED91218}"/>
                </a:ext>
              </a:extLst>
            </p:cNvPr>
            <p:cNvSpPr>
              <a:spLocks noChangeArrowheads="1"/>
            </p:cNvSpPr>
            <p:nvPr/>
          </p:nvSpPr>
          <p:spPr bwMode="auto">
            <a:xfrm>
              <a:off x="9155" y="2145"/>
              <a:ext cx="1200" cy="1673"/>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Student Engagement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Line 82">
              <a:extLst>
                <a:ext uri="{FF2B5EF4-FFF2-40B4-BE49-F238E27FC236}">
                  <a16:creationId xmlns:a16="http://schemas.microsoft.com/office/drawing/2014/main" id="{CFC3C63B-A613-40E8-A07B-03948ECC1B7E}"/>
                </a:ext>
              </a:extLst>
            </p:cNvPr>
            <p:cNvSpPr>
              <a:spLocks noChangeShapeType="1"/>
            </p:cNvSpPr>
            <p:nvPr/>
          </p:nvSpPr>
          <p:spPr bwMode="auto">
            <a:xfrm>
              <a:off x="8655" y="3015"/>
              <a:ext cx="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83">
              <a:extLst>
                <a:ext uri="{FF2B5EF4-FFF2-40B4-BE49-F238E27FC236}">
                  <a16:creationId xmlns:a16="http://schemas.microsoft.com/office/drawing/2014/main" id="{A830E278-E99F-49ED-A67A-4708D21D9FEA}"/>
                </a:ext>
              </a:extLst>
            </p:cNvPr>
            <p:cNvSpPr>
              <a:spLocks noChangeArrowheads="1"/>
            </p:cNvSpPr>
            <p:nvPr/>
          </p:nvSpPr>
          <p:spPr bwMode="auto">
            <a:xfrm>
              <a:off x="6755" y="4220"/>
              <a:ext cx="1400" cy="1206"/>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Use of  DAP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Line 84">
              <a:extLst>
                <a:ext uri="{FF2B5EF4-FFF2-40B4-BE49-F238E27FC236}">
                  <a16:creationId xmlns:a16="http://schemas.microsoft.com/office/drawing/2014/main" id="{5F2BC7C7-DB94-461D-BAAB-3B31706D39DA}"/>
                </a:ext>
              </a:extLst>
            </p:cNvPr>
            <p:cNvSpPr>
              <a:spLocks noChangeShapeType="1"/>
            </p:cNvSpPr>
            <p:nvPr/>
          </p:nvSpPr>
          <p:spPr bwMode="auto">
            <a:xfrm>
              <a:off x="5732" y="2442"/>
              <a:ext cx="4" cy="1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85">
              <a:extLst>
                <a:ext uri="{FF2B5EF4-FFF2-40B4-BE49-F238E27FC236}">
                  <a16:creationId xmlns:a16="http://schemas.microsoft.com/office/drawing/2014/main" id="{69EA7735-88E5-4932-8F11-7A4247585B9E}"/>
                </a:ext>
              </a:extLst>
            </p:cNvPr>
            <p:cNvSpPr>
              <a:spLocks noChangeArrowheads="1"/>
            </p:cNvSpPr>
            <p:nvPr/>
          </p:nvSpPr>
          <p:spPr bwMode="auto">
            <a:xfrm>
              <a:off x="4107" y="1403"/>
              <a:ext cx="2660" cy="402"/>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Program Exposure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Rectangle 86">
              <a:extLst>
                <a:ext uri="{FF2B5EF4-FFF2-40B4-BE49-F238E27FC236}">
                  <a16:creationId xmlns:a16="http://schemas.microsoft.com/office/drawing/2014/main" id="{FB1CB6C5-6E96-4F1C-AD8C-59CB2742004D}"/>
                </a:ext>
              </a:extLst>
            </p:cNvPr>
            <p:cNvSpPr>
              <a:spLocks noChangeArrowheads="1"/>
            </p:cNvSpPr>
            <p:nvPr/>
          </p:nvSpPr>
          <p:spPr bwMode="auto">
            <a:xfrm>
              <a:off x="7210" y="1308"/>
              <a:ext cx="1401" cy="718"/>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Teacher Outcomes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5" name="Rectangle 87">
              <a:extLst>
                <a:ext uri="{FF2B5EF4-FFF2-40B4-BE49-F238E27FC236}">
                  <a16:creationId xmlns:a16="http://schemas.microsoft.com/office/drawing/2014/main" id="{9AB59F1F-B88A-46F1-82B4-954837014EDD}"/>
                </a:ext>
              </a:extLst>
            </p:cNvPr>
            <p:cNvSpPr>
              <a:spLocks noChangeArrowheads="1"/>
            </p:cNvSpPr>
            <p:nvPr/>
          </p:nvSpPr>
          <p:spPr bwMode="auto">
            <a:xfrm>
              <a:off x="9155" y="1308"/>
              <a:ext cx="1300" cy="718"/>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rPr>
                <a:t>Student Outcomes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6" name="Line 88">
              <a:extLst>
                <a:ext uri="{FF2B5EF4-FFF2-40B4-BE49-F238E27FC236}">
                  <a16:creationId xmlns:a16="http://schemas.microsoft.com/office/drawing/2014/main" id="{AA782B23-6E3D-453E-BA11-E5D371AEC8D1}"/>
                </a:ext>
              </a:extLst>
            </p:cNvPr>
            <p:cNvSpPr>
              <a:spLocks noChangeShapeType="1"/>
            </p:cNvSpPr>
            <p:nvPr/>
          </p:nvSpPr>
          <p:spPr bwMode="auto">
            <a:xfrm>
              <a:off x="6855" y="1608"/>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89">
              <a:extLst>
                <a:ext uri="{FF2B5EF4-FFF2-40B4-BE49-F238E27FC236}">
                  <a16:creationId xmlns:a16="http://schemas.microsoft.com/office/drawing/2014/main" id="{E7A195A9-9C0F-47BC-A18E-BE59182193E4}"/>
                </a:ext>
              </a:extLst>
            </p:cNvPr>
            <p:cNvSpPr>
              <a:spLocks noChangeShapeType="1"/>
            </p:cNvSpPr>
            <p:nvPr/>
          </p:nvSpPr>
          <p:spPr bwMode="auto">
            <a:xfrm>
              <a:off x="8755" y="1608"/>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90">
              <a:extLst>
                <a:ext uri="{FF2B5EF4-FFF2-40B4-BE49-F238E27FC236}">
                  <a16:creationId xmlns:a16="http://schemas.microsoft.com/office/drawing/2014/main" id="{06DEFCC2-06E4-4067-A058-B32F417A5947}"/>
                </a:ext>
              </a:extLst>
            </p:cNvPr>
            <p:cNvSpPr>
              <a:spLocks noChangeShapeType="1"/>
            </p:cNvSpPr>
            <p:nvPr/>
          </p:nvSpPr>
          <p:spPr bwMode="auto">
            <a:xfrm>
              <a:off x="6455" y="3818"/>
              <a:ext cx="0"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91">
              <a:extLst>
                <a:ext uri="{FF2B5EF4-FFF2-40B4-BE49-F238E27FC236}">
                  <a16:creationId xmlns:a16="http://schemas.microsoft.com/office/drawing/2014/main" id="{A8A1DD78-FBCC-4138-91BD-9A8A204136BF}"/>
                </a:ext>
              </a:extLst>
            </p:cNvPr>
            <p:cNvSpPr>
              <a:spLocks noChangeShapeType="1"/>
            </p:cNvSpPr>
            <p:nvPr/>
          </p:nvSpPr>
          <p:spPr bwMode="auto">
            <a:xfrm>
              <a:off x="7755" y="3818"/>
              <a:ext cx="0" cy="4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92">
              <a:extLst>
                <a:ext uri="{FF2B5EF4-FFF2-40B4-BE49-F238E27FC236}">
                  <a16:creationId xmlns:a16="http://schemas.microsoft.com/office/drawing/2014/main" id="{F4F5F89C-497E-44AF-B5C6-C79E22007EFB}"/>
                </a:ext>
              </a:extLst>
            </p:cNvPr>
            <p:cNvSpPr>
              <a:spLocks noChangeShapeType="1"/>
            </p:cNvSpPr>
            <p:nvPr/>
          </p:nvSpPr>
          <p:spPr bwMode="auto">
            <a:xfrm>
              <a:off x="5732" y="4817"/>
              <a:ext cx="10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93">
              <a:extLst>
                <a:ext uri="{FF2B5EF4-FFF2-40B4-BE49-F238E27FC236}">
                  <a16:creationId xmlns:a16="http://schemas.microsoft.com/office/drawing/2014/main" id="{ED6BF11B-E56F-4E20-AECE-2E0AA7B3E27D}"/>
                </a:ext>
              </a:extLst>
            </p:cNvPr>
            <p:cNvSpPr>
              <a:spLocks noChangeShapeType="1"/>
            </p:cNvSpPr>
            <p:nvPr/>
          </p:nvSpPr>
          <p:spPr bwMode="auto">
            <a:xfrm>
              <a:off x="8155" y="4823"/>
              <a:ext cx="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94">
              <a:extLst>
                <a:ext uri="{FF2B5EF4-FFF2-40B4-BE49-F238E27FC236}">
                  <a16:creationId xmlns:a16="http://schemas.microsoft.com/office/drawing/2014/main" id="{776A5E29-5565-4950-ADC0-96C33CB7E2C1}"/>
                </a:ext>
              </a:extLst>
            </p:cNvPr>
            <p:cNvSpPr>
              <a:spLocks noChangeShapeType="1"/>
            </p:cNvSpPr>
            <p:nvPr/>
          </p:nvSpPr>
          <p:spPr bwMode="auto">
            <a:xfrm flipV="1">
              <a:off x="9655" y="3818"/>
              <a:ext cx="1"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95">
              <a:extLst>
                <a:ext uri="{FF2B5EF4-FFF2-40B4-BE49-F238E27FC236}">
                  <a16:creationId xmlns:a16="http://schemas.microsoft.com/office/drawing/2014/main" id="{10A19063-5DDB-49BB-BBC9-32C75216EBFC}"/>
                </a:ext>
              </a:extLst>
            </p:cNvPr>
            <p:cNvSpPr>
              <a:spLocks noChangeArrowheads="1"/>
            </p:cNvSpPr>
            <p:nvPr/>
          </p:nvSpPr>
          <p:spPr bwMode="auto">
            <a:xfrm>
              <a:off x="4402" y="5708"/>
              <a:ext cx="4285" cy="4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Centers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96">
              <a:extLst>
                <a:ext uri="{FF2B5EF4-FFF2-40B4-BE49-F238E27FC236}">
                  <a16:creationId xmlns:a16="http://schemas.microsoft.com/office/drawing/2014/main" id="{28C94795-DE8A-413B-980E-8C74D0683EDE}"/>
                </a:ext>
              </a:extLst>
            </p:cNvPr>
            <p:cNvSpPr>
              <a:spLocks noChangeShapeType="1"/>
            </p:cNvSpPr>
            <p:nvPr/>
          </p:nvSpPr>
          <p:spPr bwMode="auto">
            <a:xfrm flipV="1">
              <a:off x="4107" y="2442"/>
              <a:ext cx="0" cy="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97">
              <a:extLst>
                <a:ext uri="{FF2B5EF4-FFF2-40B4-BE49-F238E27FC236}">
                  <a16:creationId xmlns:a16="http://schemas.microsoft.com/office/drawing/2014/main" id="{1C5E0D1A-8FF4-4478-B72F-999ABFF64FB0}"/>
                </a:ext>
              </a:extLst>
            </p:cNvPr>
            <p:cNvSpPr>
              <a:spLocks noChangeShapeType="1"/>
            </p:cNvSpPr>
            <p:nvPr/>
          </p:nvSpPr>
          <p:spPr bwMode="auto">
            <a:xfrm>
              <a:off x="4107" y="2442"/>
              <a:ext cx="29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98">
              <a:extLst>
                <a:ext uri="{FF2B5EF4-FFF2-40B4-BE49-F238E27FC236}">
                  <a16:creationId xmlns:a16="http://schemas.microsoft.com/office/drawing/2014/main" id="{9CAD07F9-4B2A-4E91-8D4F-3250A4288BF4}"/>
                </a:ext>
              </a:extLst>
            </p:cNvPr>
            <p:cNvSpPr>
              <a:spLocks noChangeShapeType="1"/>
            </p:cNvSpPr>
            <p:nvPr/>
          </p:nvSpPr>
          <p:spPr bwMode="auto">
            <a:xfrm>
              <a:off x="4107" y="3036"/>
              <a:ext cx="29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99">
              <a:extLst>
                <a:ext uri="{FF2B5EF4-FFF2-40B4-BE49-F238E27FC236}">
                  <a16:creationId xmlns:a16="http://schemas.microsoft.com/office/drawing/2014/main" id="{D4FFA02D-0CC5-4C7D-BAC1-1B08B69E093A}"/>
                </a:ext>
              </a:extLst>
            </p:cNvPr>
            <p:cNvSpPr>
              <a:spLocks noChangeShapeType="1"/>
            </p:cNvSpPr>
            <p:nvPr/>
          </p:nvSpPr>
          <p:spPr bwMode="auto">
            <a:xfrm>
              <a:off x="4255" y="3036"/>
              <a:ext cx="1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100">
              <a:extLst>
                <a:ext uri="{FF2B5EF4-FFF2-40B4-BE49-F238E27FC236}">
                  <a16:creationId xmlns:a16="http://schemas.microsoft.com/office/drawing/2014/main" id="{C28759DF-583D-42D3-BEB2-E1611BCEE321}"/>
                </a:ext>
              </a:extLst>
            </p:cNvPr>
            <p:cNvSpPr>
              <a:spLocks noChangeShapeType="1"/>
            </p:cNvSpPr>
            <p:nvPr/>
          </p:nvSpPr>
          <p:spPr bwMode="auto">
            <a:xfrm>
              <a:off x="4107" y="3630"/>
              <a:ext cx="29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01">
              <a:extLst>
                <a:ext uri="{FF2B5EF4-FFF2-40B4-BE49-F238E27FC236}">
                  <a16:creationId xmlns:a16="http://schemas.microsoft.com/office/drawing/2014/main" id="{4791BA31-A4C2-45A1-A28A-7B6C106E11DF}"/>
                </a:ext>
              </a:extLst>
            </p:cNvPr>
            <p:cNvSpPr>
              <a:spLocks noChangeShapeType="1"/>
            </p:cNvSpPr>
            <p:nvPr/>
          </p:nvSpPr>
          <p:spPr bwMode="auto">
            <a:xfrm flipH="1">
              <a:off x="4107" y="6005"/>
              <a:ext cx="29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102">
              <a:extLst>
                <a:ext uri="{FF2B5EF4-FFF2-40B4-BE49-F238E27FC236}">
                  <a16:creationId xmlns:a16="http://schemas.microsoft.com/office/drawing/2014/main" id="{FE520B29-6E77-4458-88E8-C8CD1A1504C9}"/>
                </a:ext>
              </a:extLst>
            </p:cNvPr>
            <p:cNvSpPr>
              <a:spLocks noChangeShapeType="1"/>
            </p:cNvSpPr>
            <p:nvPr/>
          </p:nvSpPr>
          <p:spPr bwMode="auto">
            <a:xfrm flipV="1">
              <a:off x="8393" y="3778"/>
              <a:ext cx="0" cy="19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03">
              <a:extLst>
                <a:ext uri="{FF2B5EF4-FFF2-40B4-BE49-F238E27FC236}">
                  <a16:creationId xmlns:a16="http://schemas.microsoft.com/office/drawing/2014/main" id="{367BA00E-28CD-4772-A380-AC498873A7A6}"/>
                </a:ext>
              </a:extLst>
            </p:cNvPr>
            <p:cNvSpPr>
              <a:spLocks noChangeShapeType="1"/>
            </p:cNvSpPr>
            <p:nvPr/>
          </p:nvSpPr>
          <p:spPr bwMode="auto">
            <a:xfrm flipV="1">
              <a:off x="5732" y="2442"/>
              <a:ext cx="1" cy="2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Slide Number Placeholder 3">
            <a:extLst>
              <a:ext uri="{FF2B5EF4-FFF2-40B4-BE49-F238E27FC236}">
                <a16:creationId xmlns:a16="http://schemas.microsoft.com/office/drawing/2014/main" id="{11DC815E-10FD-4F48-851D-F61DE675315A}"/>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7</a:t>
            </a:fld>
            <a:endParaRPr lang="en-US" dirty="0"/>
          </a:p>
        </p:txBody>
      </p:sp>
    </p:spTree>
    <p:extLst>
      <p:ext uri="{BB962C8B-B14F-4D97-AF65-F5344CB8AC3E}">
        <p14:creationId xmlns:p14="http://schemas.microsoft.com/office/powerpoint/2010/main" val="168818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AC750-398C-F180-CA24-C170EBE08883}"/>
              </a:ext>
            </a:extLst>
          </p:cNvPr>
          <p:cNvSpPr>
            <a:spLocks noGrp="1"/>
          </p:cNvSpPr>
          <p:nvPr>
            <p:ph type="ctrTitle"/>
          </p:nvPr>
        </p:nvSpPr>
        <p:spPr/>
        <p:txBody>
          <a:bodyPr/>
          <a:lstStyle/>
          <a:p>
            <a:endParaRPr lang="en-US" dirty="0"/>
          </a:p>
        </p:txBody>
      </p:sp>
      <p:sp>
        <p:nvSpPr>
          <p:cNvPr id="4" name="Subtitle 3">
            <a:extLst>
              <a:ext uri="{FF2B5EF4-FFF2-40B4-BE49-F238E27FC236}">
                <a16:creationId xmlns:a16="http://schemas.microsoft.com/office/drawing/2014/main" id="{45EDF5D6-0E14-73FA-71B8-0779B9E45171}"/>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D0F17A4-3D7C-45A8-9080-BBB0970524AF}"/>
              </a:ext>
            </a:extLst>
          </p:cNvPr>
          <p:cNvPicPr>
            <a:picLocks noChangeAspect="1"/>
          </p:cNvPicPr>
          <p:nvPr/>
        </p:nvPicPr>
        <p:blipFill>
          <a:blip r:embed="rId3"/>
          <a:stretch>
            <a:fillRect/>
          </a:stretch>
        </p:blipFill>
        <p:spPr>
          <a:xfrm>
            <a:off x="4095750" y="2952750"/>
            <a:ext cx="952500" cy="952500"/>
          </a:xfrm>
          <a:prstGeom prst="rect">
            <a:avLst/>
          </a:prstGeom>
        </p:spPr>
      </p:pic>
      <p:pic>
        <p:nvPicPr>
          <p:cNvPr id="8" name="Picture 7">
            <a:extLst>
              <a:ext uri="{FF2B5EF4-FFF2-40B4-BE49-F238E27FC236}">
                <a16:creationId xmlns:a16="http://schemas.microsoft.com/office/drawing/2014/main" id="{DAFCE97E-C420-97F6-39D3-150140EA6153}"/>
              </a:ext>
            </a:extLst>
          </p:cNvPr>
          <p:cNvPicPr>
            <a:picLocks noChangeAspect="1"/>
          </p:cNvPicPr>
          <p:nvPr/>
        </p:nvPicPr>
        <p:blipFill>
          <a:blip r:embed="rId4"/>
          <a:stretch>
            <a:fillRect/>
          </a:stretch>
        </p:blipFill>
        <p:spPr>
          <a:xfrm>
            <a:off x="0" y="0"/>
            <a:ext cx="9144000" cy="6858000"/>
          </a:xfrm>
          <a:prstGeom prst="rect">
            <a:avLst/>
          </a:prstGeom>
        </p:spPr>
      </p:pic>
      <p:sp>
        <p:nvSpPr>
          <p:cNvPr id="5" name="Slide Number Placeholder 3">
            <a:extLst>
              <a:ext uri="{FF2B5EF4-FFF2-40B4-BE49-F238E27FC236}">
                <a16:creationId xmlns:a16="http://schemas.microsoft.com/office/drawing/2014/main" id="{110227CD-10DD-FD06-FED1-7D4F9DF8765D}"/>
              </a:ext>
            </a:extLst>
          </p:cNvPr>
          <p:cNvSpPr>
            <a:spLocks noGrp="1"/>
          </p:cNvSpPr>
          <p:nvPr>
            <p:ph type="sldNum" sz="quarter" idx="4"/>
          </p:nvPr>
        </p:nvSpPr>
        <p:spPr>
          <a:xfrm>
            <a:off x="457200" y="6304002"/>
            <a:ext cx="2057400" cy="365125"/>
          </a:xfrm>
          <a:prstGeom prst="rect">
            <a:avLst/>
          </a:prstGeom>
        </p:spPr>
        <p:txBody>
          <a:bodyPr vert="horz" lIns="91440" tIns="45720" rIns="91440" bIns="45720" rtlCol="0" anchor="ctr"/>
          <a:lstStyle>
            <a:lvl1pPr algn="l">
              <a:defRPr sz="1800">
                <a:solidFill>
                  <a:srgbClr val="000099"/>
                </a:solidFill>
              </a:defRPr>
            </a:lvl1pPr>
          </a:lstStyle>
          <a:p>
            <a:fld id="{A8C09632-13B9-4860-B47A-AF9077A4A734}" type="slidenum">
              <a:rPr lang="en-US" smtClean="0"/>
              <a:pPr/>
              <a:t>8</a:t>
            </a:fld>
            <a:endParaRPr lang="en-US" dirty="0"/>
          </a:p>
        </p:txBody>
      </p:sp>
    </p:spTree>
    <p:extLst>
      <p:ext uri="{BB962C8B-B14F-4D97-AF65-F5344CB8AC3E}">
        <p14:creationId xmlns:p14="http://schemas.microsoft.com/office/powerpoint/2010/main" val="246076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24F4-2188-5E2F-927B-29A06EEE336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250D613-AF0D-2DE9-6BB3-CF97EFBADE2A}"/>
              </a:ext>
            </a:extLst>
          </p:cNvPr>
          <p:cNvSpPr>
            <a:spLocks noGrp="1"/>
          </p:cNvSpPr>
          <p:nvPr>
            <p:ph type="sldNum" sz="quarter" idx="4"/>
          </p:nvPr>
        </p:nvSpPr>
        <p:spPr/>
        <p:txBody>
          <a:bodyPr/>
          <a:lstStyle/>
          <a:p>
            <a:fld id="{A8C09632-13B9-4860-B47A-AF9077A4A734}" type="slidenum">
              <a:rPr lang="en-US" smtClean="0"/>
              <a:pPr/>
              <a:t>9</a:t>
            </a:fld>
            <a:endParaRPr lang="en-US" dirty="0"/>
          </a:p>
        </p:txBody>
      </p:sp>
      <p:pic>
        <p:nvPicPr>
          <p:cNvPr id="12" name="Content Placeholder 11">
            <a:extLst>
              <a:ext uri="{FF2B5EF4-FFF2-40B4-BE49-F238E27FC236}">
                <a16:creationId xmlns:a16="http://schemas.microsoft.com/office/drawing/2014/main" id="{9FDE7900-3345-3FE2-FE00-891A2C7D4C94}"/>
              </a:ext>
            </a:extLst>
          </p:cNvPr>
          <p:cNvPicPr>
            <a:picLocks noGrp="1" noChangeAspect="1"/>
          </p:cNvPicPr>
          <p:nvPr>
            <p:ph idx="1"/>
          </p:nvPr>
        </p:nvPicPr>
        <p:blipFill>
          <a:blip r:embed="rId2"/>
          <a:stretch>
            <a:fillRect/>
          </a:stretch>
        </p:blipFill>
        <p:spPr>
          <a:xfrm>
            <a:off x="0" y="0"/>
            <a:ext cx="8861815" cy="7178039"/>
          </a:xfrm>
        </p:spPr>
      </p:pic>
    </p:spTree>
    <p:extLst>
      <p:ext uri="{BB962C8B-B14F-4D97-AF65-F5344CB8AC3E}">
        <p14:creationId xmlns:p14="http://schemas.microsoft.com/office/powerpoint/2010/main" val="3354498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5536</TotalTime>
  <Words>1969</Words>
  <Application>Microsoft Office PowerPoint</Application>
  <PresentationFormat>On-screen Show (4:3)</PresentationFormat>
  <Paragraphs>282</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Times New Roman</vt:lpstr>
      <vt:lpstr>Office Theme</vt:lpstr>
      <vt:lpstr>QuarkNet</vt:lpstr>
      <vt:lpstr>Approach to Evaluation</vt:lpstr>
      <vt:lpstr>PowerPoint Presentation</vt:lpstr>
      <vt:lpstr>PowerPoint Presentation</vt:lpstr>
      <vt:lpstr>Multiple Sources of Information</vt:lpstr>
      <vt:lpstr>Sources of Outcomes Data</vt:lpstr>
      <vt:lpstr>Overview of Analyses Related to Teacher (and their Students) Outcomes </vt:lpstr>
      <vt:lpstr>PowerPoint Presentation</vt:lpstr>
      <vt:lpstr>PowerPoint Presentation</vt:lpstr>
      <vt:lpstr>Teacher-level Measures</vt:lpstr>
      <vt:lpstr>Scale Scores</vt:lpstr>
      <vt:lpstr>Exposure to Core Strategies: Assessment</vt:lpstr>
      <vt:lpstr>Approach to Teaching </vt:lpstr>
      <vt:lpstr>Approach to Teaching (slide 14)</vt:lpstr>
      <vt:lpstr>Student Engagement</vt:lpstr>
      <vt:lpstr>Student Engagement </vt:lpstr>
      <vt:lpstr>Teacher and (their Students) Outcomes</vt:lpstr>
      <vt:lpstr>Reported Use of DAP Activities</vt:lpstr>
      <vt:lpstr>Reported Use/Non-use DAP</vt:lpstr>
      <vt:lpstr>Still Exploring: Building on Analyses</vt:lpstr>
      <vt:lpstr>Program Engagement                  and Teacher Outcomes</vt:lpstr>
      <vt:lpstr>Center-Level Outcomes</vt:lpstr>
      <vt:lpstr>Teachers and Centers      Tend to Agree, Examples</vt:lpstr>
      <vt:lpstr>Teacher/Center Responses</vt:lpstr>
      <vt:lpstr>Evaluation Plans</vt:lpstr>
    </vt:vector>
  </TitlesOfParts>
  <Company>Fermilab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this go?</dc:title>
  <dc:creator>Marge Bardeen</dc:creator>
  <cp:lastModifiedBy>Kathryn Race</cp:lastModifiedBy>
  <cp:revision>430</cp:revision>
  <cp:lastPrinted>2023-05-05T19:27:47Z</cp:lastPrinted>
  <dcterms:created xsi:type="dcterms:W3CDTF">2012-03-16T12:43:17Z</dcterms:created>
  <dcterms:modified xsi:type="dcterms:W3CDTF">2023-05-15T14:50:07Z</dcterms:modified>
</cp:coreProperties>
</file>