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5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33"/>
    <a:srgbClr val="CC0000"/>
    <a:srgbClr val="000099"/>
    <a:srgbClr val="660000"/>
    <a:srgbClr val="990000"/>
    <a:srgbClr val="01E2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C1A621-8991-4962-BAA7-D1759BA05ECB}" v="13" dt="2023-01-05T17:38:44.3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/>
    <p:restoredTop sz="94648"/>
  </p:normalViewPr>
  <p:slideViewPr>
    <p:cSldViewPr snapToGrid="0" snapToObjects="1">
      <p:cViewPr varScale="1">
        <p:scale>
          <a:sx n="81" d="100"/>
          <a:sy n="81" d="100"/>
        </p:scale>
        <p:origin x="150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mith, Jeremy B." userId="3360437c-9986-4dfb-8d6b-8e19b780e6fa" providerId="ADAL" clId="{D1C1A621-8991-4962-BAA7-D1759BA05ECB}"/>
    <pc:docChg chg="undo custSel addSld modSld">
      <pc:chgData name="Smith, Jeremy B." userId="3360437c-9986-4dfb-8d6b-8e19b780e6fa" providerId="ADAL" clId="{D1C1A621-8991-4962-BAA7-D1759BA05ECB}" dt="2023-01-05T17:38:44.382" v="234" actId="1076"/>
      <pc:docMkLst>
        <pc:docMk/>
      </pc:docMkLst>
      <pc:sldChg chg="modSp mod">
        <pc:chgData name="Smith, Jeremy B." userId="3360437c-9986-4dfb-8d6b-8e19b780e6fa" providerId="ADAL" clId="{D1C1A621-8991-4962-BAA7-D1759BA05ECB}" dt="2023-01-05T17:34:01.394" v="208" actId="6549"/>
        <pc:sldMkLst>
          <pc:docMk/>
          <pc:sldMk cId="0" sldId="259"/>
        </pc:sldMkLst>
        <pc:spChg chg="mod">
          <ac:chgData name="Smith, Jeremy B." userId="3360437c-9986-4dfb-8d6b-8e19b780e6fa" providerId="ADAL" clId="{D1C1A621-8991-4962-BAA7-D1759BA05ECB}" dt="2023-01-05T17:34:01.394" v="208" actId="6549"/>
          <ac:spMkLst>
            <pc:docMk/>
            <pc:sldMk cId="0" sldId="259"/>
            <ac:spMk id="3" creationId="{00000000-0000-0000-0000-000000000000}"/>
          </ac:spMkLst>
        </pc:spChg>
      </pc:sldChg>
      <pc:sldChg chg="modSp mod">
        <pc:chgData name="Smith, Jeremy B." userId="3360437c-9986-4dfb-8d6b-8e19b780e6fa" providerId="ADAL" clId="{D1C1A621-8991-4962-BAA7-D1759BA05ECB}" dt="2023-01-05T17:28:35.122" v="124" actId="20577"/>
        <pc:sldMkLst>
          <pc:docMk/>
          <pc:sldMk cId="0" sldId="262"/>
        </pc:sldMkLst>
        <pc:spChg chg="mod">
          <ac:chgData name="Smith, Jeremy B." userId="3360437c-9986-4dfb-8d6b-8e19b780e6fa" providerId="ADAL" clId="{D1C1A621-8991-4962-BAA7-D1759BA05ECB}" dt="2023-01-05T17:28:35.122" v="124" actId="20577"/>
          <ac:spMkLst>
            <pc:docMk/>
            <pc:sldMk cId="0" sldId="262"/>
            <ac:spMk id="3" creationId="{00000000-0000-0000-0000-000000000000}"/>
          </ac:spMkLst>
        </pc:spChg>
      </pc:sldChg>
      <pc:sldChg chg="modSp mod">
        <pc:chgData name="Smith, Jeremy B." userId="3360437c-9986-4dfb-8d6b-8e19b780e6fa" providerId="ADAL" clId="{D1C1A621-8991-4962-BAA7-D1759BA05ECB}" dt="2023-01-05T17:23:33.968" v="23" actId="207"/>
        <pc:sldMkLst>
          <pc:docMk/>
          <pc:sldMk cId="0" sldId="264"/>
        </pc:sldMkLst>
        <pc:spChg chg="mod">
          <ac:chgData name="Smith, Jeremy B." userId="3360437c-9986-4dfb-8d6b-8e19b780e6fa" providerId="ADAL" clId="{D1C1A621-8991-4962-BAA7-D1759BA05ECB}" dt="2023-01-05T17:23:33.968" v="23" actId="207"/>
          <ac:spMkLst>
            <pc:docMk/>
            <pc:sldMk cId="0" sldId="264"/>
            <ac:spMk id="3" creationId="{00000000-0000-0000-0000-000000000000}"/>
          </ac:spMkLst>
        </pc:spChg>
      </pc:sldChg>
      <pc:sldChg chg="addSp modSp new mod">
        <pc:chgData name="Smith, Jeremy B." userId="3360437c-9986-4dfb-8d6b-8e19b780e6fa" providerId="ADAL" clId="{D1C1A621-8991-4962-BAA7-D1759BA05ECB}" dt="2023-01-05T17:38:44.382" v="234" actId="1076"/>
        <pc:sldMkLst>
          <pc:docMk/>
          <pc:sldMk cId="2381046770" sldId="265"/>
        </pc:sldMkLst>
        <pc:spChg chg="mod">
          <ac:chgData name="Smith, Jeremy B." userId="3360437c-9986-4dfb-8d6b-8e19b780e6fa" providerId="ADAL" clId="{D1C1A621-8991-4962-BAA7-D1759BA05ECB}" dt="2023-01-05T17:38:03.904" v="232" actId="20577"/>
          <ac:spMkLst>
            <pc:docMk/>
            <pc:sldMk cId="2381046770" sldId="265"/>
            <ac:spMk id="2" creationId="{A84F0178-0503-7956-61DC-7CBE2B876FA2}"/>
          </ac:spMkLst>
        </pc:spChg>
        <pc:spChg chg="mod">
          <ac:chgData name="Smith, Jeremy B." userId="3360437c-9986-4dfb-8d6b-8e19b780e6fa" providerId="ADAL" clId="{D1C1A621-8991-4962-BAA7-D1759BA05ECB}" dt="2023-01-05T17:37:38.038" v="214" actId="14100"/>
          <ac:spMkLst>
            <pc:docMk/>
            <pc:sldMk cId="2381046770" sldId="265"/>
            <ac:spMk id="3" creationId="{DB6A6CF5-83F3-4488-3D77-3B69ACDA7750}"/>
          </ac:spMkLst>
        </pc:spChg>
        <pc:picChg chg="add mod">
          <ac:chgData name="Smith, Jeremy B." userId="3360437c-9986-4dfb-8d6b-8e19b780e6fa" providerId="ADAL" clId="{D1C1A621-8991-4962-BAA7-D1759BA05ECB}" dt="2023-01-05T17:38:44.382" v="234" actId="1076"/>
          <ac:picMkLst>
            <pc:docMk/>
            <pc:sldMk cId="2381046770" sldId="265"/>
            <ac:picMk id="1026" creationId="{4D1BB255-2340-A536-20F4-BD98C27CAACA}"/>
          </ac:picMkLst>
        </pc:picChg>
        <pc:picChg chg="add mod">
          <ac:chgData name="Smith, Jeremy B." userId="3360437c-9986-4dfb-8d6b-8e19b780e6fa" providerId="ADAL" clId="{D1C1A621-8991-4962-BAA7-D1759BA05ECB}" dt="2023-01-05T17:38:29.319" v="233" actId="14100"/>
          <ac:picMkLst>
            <pc:docMk/>
            <pc:sldMk cId="2381046770" sldId="265"/>
            <ac:picMk id="1027" creationId="{20546215-0AA2-EEE5-152C-41B041E0C93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42900" y="307975"/>
            <a:ext cx="8480425" cy="12795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92062" y="594483"/>
            <a:ext cx="5894738" cy="675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Overall Question for Review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044771" y="4954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114800" y="27463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822325">
              <a:tabLst>
                <a:tab pos="754063" algn="l"/>
                <a:tab pos="4468813" algn="l"/>
              </a:tabLst>
              <a:defRPr/>
            </a:pPr>
            <a:r>
              <a:rPr lang="en-US" sz="1200" b="1" i="0" dirty="0">
                <a:solidFill>
                  <a:srgbClr val="CE000F"/>
                </a:solidFill>
                <a:latin typeface="Helvetica"/>
                <a:ea typeface="Helvetica" pitchFamily="-1" charset="0"/>
                <a:cs typeface="Helvetica"/>
                <a:sym typeface="Helvetica" pitchFamily="-1" charset="0"/>
              </a:rPr>
              <a:t>Helping Develop America’s Technological Workforce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5500423" y="6304002"/>
            <a:ext cx="31863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99"/>
                </a:solidFill>
                <a:latin typeface="Arial"/>
                <a:cs typeface="Arial"/>
              </a:rPr>
              <a:t>Smith, Ad Board Meeting, Jan. 2023</a:t>
            </a:r>
          </a:p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r" defTabSz="457200" rtl="0" eaLnBrk="1" latinLnBrk="0" hangingPunct="1">
        <a:spcBef>
          <a:spcPct val="0"/>
        </a:spcBef>
        <a:buNone/>
        <a:defRPr sz="3200" b="1" i="0" kern="1200">
          <a:solidFill>
            <a:srgbClr val="000099"/>
          </a:solidFill>
          <a:latin typeface="Helvetica"/>
          <a:ea typeface="+mj-ea"/>
          <a:cs typeface="Helvetica"/>
        </a:defRPr>
      </a:lvl1pPr>
    </p:titleStyle>
    <p:bodyStyle>
      <a:lvl1pPr marL="12700" indent="-12700" algn="l" defTabSz="457200" rtl="0" eaLnBrk="1" latinLnBrk="0" hangingPunct="1">
        <a:spcBef>
          <a:spcPts val="0"/>
        </a:spcBef>
        <a:spcAft>
          <a:spcPts val="1200"/>
        </a:spcAft>
        <a:buFontTx/>
        <a:buNone/>
        <a:tabLst/>
        <a:defRPr lang="en-US" sz="2400" b="1" i="0" kern="1200" baseline="0" smtClean="0">
          <a:solidFill>
            <a:srgbClr val="000099"/>
          </a:solidFill>
          <a:effectLst/>
          <a:latin typeface="Helvetica"/>
          <a:ea typeface="+mn-ea"/>
          <a:cs typeface="Helvetica"/>
        </a:defRPr>
      </a:lvl1pPr>
      <a:lvl2pPr marL="458788" indent="-233363" algn="l" defTabSz="457200" rtl="0" eaLnBrk="1" latinLnBrk="0" hangingPunct="1">
        <a:spcBef>
          <a:spcPct val="20000"/>
        </a:spcBef>
        <a:buClr>
          <a:srgbClr val="CC0000"/>
        </a:buClr>
        <a:buFont typeface="Arial"/>
        <a:buChar char="•"/>
        <a:defRPr sz="2400" b="1" i="0" kern="1200" baseline="0">
          <a:solidFill>
            <a:srgbClr val="000099"/>
          </a:solidFill>
          <a:latin typeface="Helvetica"/>
          <a:ea typeface="+mn-ea"/>
          <a:cs typeface="Helvetica"/>
        </a:defRPr>
      </a:lvl2pPr>
      <a:lvl3pPr marL="684213" indent="-225425" algn="l" defTabSz="457200" rtl="0" eaLnBrk="1" latinLnBrk="0" hangingPunct="1">
        <a:spcBef>
          <a:spcPct val="20000"/>
        </a:spcBef>
        <a:buClr>
          <a:srgbClr val="CC0033"/>
        </a:buClr>
        <a:buFont typeface="Arial"/>
        <a:buChar char="•"/>
        <a:defRPr sz="2400" b="1" i="0" kern="1200">
          <a:solidFill>
            <a:srgbClr val="000099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Camp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3895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800" dirty="0"/>
              <a:t>Summary</a:t>
            </a:r>
          </a:p>
          <a:p>
            <a:pPr marL="0" indent="0"/>
            <a:r>
              <a:rPr lang="en-US" u="sng" dirty="0"/>
              <a:t>Coordinates</a:t>
            </a:r>
            <a:r>
              <a:rPr lang="en-US" dirty="0"/>
              <a:t>: Fermilab visit for 1-week, mid-July</a:t>
            </a:r>
          </a:p>
          <a:p>
            <a:pPr marL="0" indent="0"/>
            <a:r>
              <a:rPr lang="en-US" u="sng" dirty="0"/>
              <a:t>Dataset</a:t>
            </a:r>
            <a:r>
              <a:rPr lang="en-US" dirty="0"/>
              <a:t>: CMS Run 1 </a:t>
            </a:r>
          </a:p>
          <a:p>
            <a:pPr marL="0" indent="0"/>
            <a:r>
              <a:rPr lang="en-US" u="sng" dirty="0"/>
              <a:t>Tasks:</a:t>
            </a:r>
          </a:p>
          <a:p>
            <a:pPr marL="804863" lvl="1" indent="-341313">
              <a:buFont typeface="Arial" panose="020B0604020202020204" pitchFamily="34" charset="0"/>
              <a:buChar char="•"/>
            </a:pPr>
            <a:r>
              <a:rPr lang="en-US" dirty="0"/>
              <a:t>Create mass plots showing particle resonances</a:t>
            </a:r>
          </a:p>
          <a:p>
            <a:pPr marL="446088" lvl="1" indent="0">
              <a:buNone/>
            </a:pPr>
            <a:r>
              <a:rPr lang="en-US" dirty="0"/>
              <a:t>			(“</a:t>
            </a:r>
            <a:r>
              <a:rPr lang="en-US" dirty="0">
                <a:solidFill>
                  <a:srgbClr val="C00000"/>
                </a:solidFill>
              </a:rPr>
              <a:t>student hat</a:t>
            </a:r>
            <a:r>
              <a:rPr lang="en-US" dirty="0"/>
              <a:t>”)</a:t>
            </a:r>
          </a:p>
          <a:p>
            <a:pPr marL="788988" lvl="1" indent="-342900">
              <a:buFont typeface="Arial" panose="020B0604020202020204" pitchFamily="34" charset="0"/>
              <a:buChar char="•"/>
            </a:pPr>
            <a:r>
              <a:rPr lang="en-US" dirty="0"/>
              <a:t>Develop implementation plan for classroom, using QN resources from the Data Activities Portfolio</a:t>
            </a:r>
          </a:p>
          <a:p>
            <a:pPr marL="446088" lvl="1" indent="0">
              <a:buNone/>
            </a:pPr>
            <a:r>
              <a:rPr lang="en-US" dirty="0"/>
              <a:t>			(“</a:t>
            </a:r>
            <a:r>
              <a:rPr lang="en-US" dirty="0">
                <a:solidFill>
                  <a:srgbClr val="C00000"/>
                </a:solidFill>
              </a:rPr>
              <a:t>teacher hat</a:t>
            </a:r>
            <a:r>
              <a:rPr lang="en-US" dirty="0"/>
              <a:t>”) </a:t>
            </a:r>
          </a:p>
          <a:p>
            <a:pPr marL="446088" lvl="1" indent="0">
              <a:buNone/>
            </a:pPr>
            <a:endParaRPr lang="en-US" dirty="0"/>
          </a:p>
          <a:p>
            <a:pPr marL="0" indent="0"/>
            <a:r>
              <a:rPr lang="en-US" u="sng" dirty="0"/>
              <a:t>Extras</a:t>
            </a:r>
            <a:r>
              <a:rPr lang="en-US" dirty="0"/>
              <a:t>: Talks, tours, site visits, collab sessions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F0178-0503-7956-61DC-7CBE2B876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 Campers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D1BB255-2340-A536-20F4-BD98C27CA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573" y="3029529"/>
            <a:ext cx="4156265" cy="31080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20546215-0AA2-EEE5-152C-41B041E0C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22" y="1508760"/>
            <a:ext cx="3846097" cy="51281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046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Camp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2793"/>
          </a:xfrm>
        </p:spPr>
        <p:txBody>
          <a:bodyPr>
            <a:normAutofit fontScale="92500"/>
          </a:bodyPr>
          <a:lstStyle/>
          <a:p>
            <a:pPr marL="0" indent="0" algn="ctr">
              <a:buClr>
                <a:srgbClr val="CC0033"/>
              </a:buClr>
            </a:pPr>
            <a:r>
              <a:rPr lang="en-US" sz="2800" dirty="0"/>
              <a:t>Results / Goals</a:t>
            </a:r>
          </a:p>
          <a:p>
            <a:pPr marL="0" indent="0">
              <a:buClr>
                <a:srgbClr val="CC0033"/>
              </a:buClr>
            </a:pPr>
            <a:r>
              <a:rPr lang="en-US" dirty="0"/>
              <a:t>Positive feedback from 20 of 21 in final survey; generally positive feedback in daily surveys</a:t>
            </a:r>
          </a:p>
          <a:p>
            <a:pPr marL="0" indent="0">
              <a:spcAft>
                <a:spcPts val="600"/>
              </a:spcAft>
              <a:buClr>
                <a:srgbClr val="CC0033"/>
              </a:buClr>
            </a:pPr>
            <a:r>
              <a:rPr lang="en-US" dirty="0"/>
              <a:t>Proposed changes:</a:t>
            </a:r>
          </a:p>
          <a:p>
            <a:pPr marL="796926" lvl="1" indent="-350838">
              <a:buClr>
                <a:srgbClr val="CC0033"/>
              </a:buClr>
              <a:buFont typeface="Arial" charset="0"/>
              <a:buChar char="•"/>
            </a:pPr>
            <a:r>
              <a:rPr lang="en-US" u="sng" dirty="0"/>
              <a:t>Varied goalposts</a:t>
            </a:r>
            <a:r>
              <a:rPr lang="en-US" dirty="0"/>
              <a:t> </a:t>
            </a:r>
            <a:r>
              <a:rPr lang="en-US" b="0" dirty="0"/>
              <a:t>in student hat</a:t>
            </a:r>
          </a:p>
          <a:p>
            <a:pPr marL="446088" lvl="1" indent="0">
              <a:buClr>
                <a:srgbClr val="CC0033"/>
              </a:buClr>
              <a:buNone/>
            </a:pPr>
            <a:r>
              <a:rPr lang="en-US" b="0" dirty="0"/>
              <a:t>	     </a:t>
            </a:r>
            <a:r>
              <a:rPr lang="en-US" b="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b="0" i="1" dirty="0">
                <a:solidFill>
                  <a:schemeClr val="bg1">
                    <a:lumMod val="65000"/>
                  </a:schemeClr>
                </a:solidFill>
              </a:rPr>
              <a:t>i.e. not all must do mass plot</a:t>
            </a:r>
            <a:r>
              <a:rPr lang="en-US" b="0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marL="796926" lvl="1" indent="-350838">
              <a:buClr>
                <a:srgbClr val="CC0033"/>
              </a:buClr>
              <a:buFont typeface="Arial" charset="0"/>
              <a:buChar char="•"/>
            </a:pPr>
            <a:r>
              <a:rPr lang="en-US" b="0" dirty="0"/>
              <a:t>Greater emphasis on </a:t>
            </a:r>
            <a:r>
              <a:rPr lang="en-US" u="sng" dirty="0"/>
              <a:t>fluid grouping</a:t>
            </a:r>
            <a:r>
              <a:rPr lang="en-US" dirty="0"/>
              <a:t> &amp; </a:t>
            </a:r>
            <a:r>
              <a:rPr lang="en-US" u="sng" dirty="0"/>
              <a:t>lane-changes</a:t>
            </a:r>
          </a:p>
          <a:p>
            <a:pPr marL="446088" lvl="1" indent="0">
              <a:buClr>
                <a:srgbClr val="CC0033"/>
              </a:buClr>
              <a:buNone/>
            </a:pPr>
            <a:r>
              <a:rPr lang="en-US" dirty="0"/>
              <a:t>	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   </a:t>
            </a:r>
            <a:r>
              <a:rPr lang="en-US" b="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b="0" i="1" dirty="0">
                <a:solidFill>
                  <a:schemeClr val="bg1">
                    <a:lumMod val="65000"/>
                  </a:schemeClr>
                </a:solidFill>
              </a:rPr>
              <a:t>grouping turns out to be super important</a:t>
            </a:r>
            <a:r>
              <a:rPr lang="en-US" b="0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marL="788988" lvl="1" indent="-342900">
              <a:buClr>
                <a:srgbClr val="CC0033"/>
              </a:buClr>
            </a:pPr>
            <a:r>
              <a:rPr lang="en-US" u="sng" dirty="0"/>
              <a:t>Springboard</a:t>
            </a:r>
            <a:r>
              <a:rPr lang="en-US" dirty="0"/>
              <a:t> </a:t>
            </a:r>
            <a:r>
              <a:rPr lang="en-US" b="0" dirty="0"/>
              <a:t>for coding camps, less overlap</a:t>
            </a:r>
          </a:p>
          <a:p>
            <a:pPr marL="788988" lvl="1" indent="-342900">
              <a:buClr>
                <a:srgbClr val="CC0033"/>
              </a:buClr>
            </a:pPr>
            <a:r>
              <a:rPr lang="en-US" u="sng" dirty="0"/>
              <a:t>Push</a:t>
            </a:r>
            <a:r>
              <a:rPr lang="en-US" dirty="0"/>
              <a:t> </a:t>
            </a:r>
            <a:r>
              <a:rPr lang="en-US" b="0" dirty="0"/>
              <a:t>high-flyers more</a:t>
            </a:r>
            <a:r>
              <a:rPr lang="en-US" dirty="0"/>
              <a:t>, </a:t>
            </a:r>
            <a:r>
              <a:rPr lang="en-US" u="sng" dirty="0"/>
              <a:t>support</a:t>
            </a:r>
            <a:r>
              <a:rPr lang="en-US" dirty="0"/>
              <a:t> </a:t>
            </a:r>
            <a:r>
              <a:rPr lang="en-US" b="0" dirty="0"/>
              <a:t>beginners more</a:t>
            </a:r>
          </a:p>
          <a:p>
            <a:pPr marL="446088" lvl="1" indent="0">
              <a:buClr>
                <a:srgbClr val="CC0033"/>
              </a:buClr>
              <a:buNone/>
            </a:pPr>
            <a:r>
              <a:rPr lang="en-US" dirty="0"/>
              <a:t>	</a:t>
            </a:r>
            <a:r>
              <a:rPr lang="en-US" b="0" dirty="0"/>
              <a:t>    </a:t>
            </a:r>
            <a:r>
              <a:rPr lang="en-US" b="0" i="1" dirty="0">
                <a:solidFill>
                  <a:schemeClr val="bg1">
                    <a:lumMod val="65000"/>
                  </a:schemeClr>
                </a:solidFill>
              </a:rPr>
              <a:t>(don’t clip wings or push out of nest)</a:t>
            </a:r>
            <a:endParaRPr lang="en-US" b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152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Helvetica</vt:lpstr>
      <vt:lpstr>Office Theme</vt:lpstr>
      <vt:lpstr>Data Camp</vt:lpstr>
      <vt:lpstr>2022 Campers</vt:lpstr>
      <vt:lpstr>Data Camp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does this go?</dc:title>
  <dc:creator>Marge Bardeen</dc:creator>
  <cp:lastModifiedBy>Shane Wood</cp:lastModifiedBy>
  <cp:revision>59</cp:revision>
  <dcterms:created xsi:type="dcterms:W3CDTF">2012-03-16T12:43:17Z</dcterms:created>
  <dcterms:modified xsi:type="dcterms:W3CDTF">2023-01-19T16:35:56Z</dcterms:modified>
</cp:coreProperties>
</file>