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8" r:id="rId4"/>
    <p:sldId id="257" r:id="rId5"/>
    <p:sldId id="281" r:id="rId6"/>
    <p:sldId id="259" r:id="rId7"/>
    <p:sldId id="279" r:id="rId8"/>
    <p:sldId id="260" r:id="rId9"/>
    <p:sldId id="277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4" r:id="rId20"/>
    <p:sldId id="270" r:id="rId21"/>
    <p:sldId id="280" r:id="rId22"/>
    <p:sldId id="276" r:id="rId23"/>
    <p:sldId id="275" r:id="rId24"/>
    <p:sldId id="271" r:id="rId25"/>
    <p:sldId id="272" r:id="rId26"/>
    <p:sldId id="273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28D8-66C8-C96B-BF70-DD9ABBCC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E7DEE-E966-6EF6-4B82-04C9470A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7B72-D71C-EF09-47B4-43EAFAA1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EEE9-7EFB-CBF3-3424-420C4272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52D79-BCFE-EB83-B05C-B2D9F8DD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61E1-BAFF-C72F-E3FB-8B2CA630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E377E-2A56-AB75-C81A-A2E3A1382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0C1F4-B6E8-0489-35DC-E9E6113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AF22-09D3-AB28-03B8-4ABF8B97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1935B-BEEB-A3AE-B7F6-969D2BD5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C47BC-FF5C-FEFA-356C-890637B17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B7607-1BE4-1E15-0460-DDEA4FD7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489-A0A1-C024-9568-881E45EC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4133-679C-DC9F-DEC9-2A0869DB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40A14-93E6-A069-2CAF-80575C1A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3B60-B60B-C4FE-306D-4FBED84C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0016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EC7C-0C1F-4361-67C5-114C0A96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7C21-FDED-0B96-1152-7EB300C7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0D68-5764-5853-4F6B-5F43F896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A6BB-5E83-C2CD-00CE-E493ACC3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77C3-12AB-856C-3060-6AFD7896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0F2CD-9498-43E8-8F55-BEAC70DB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BCFF-356B-E3A4-8E8D-22847B37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76F4-BDBE-9319-F9F2-01E1EA79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7D5F-B2C4-84B1-6AD6-6413B68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B792-C1B7-F235-9971-D56D4B14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4409-F5C9-0139-1016-9BAC88864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8F940-EC9A-8738-01E6-F8D00C0A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07A18-85C3-4160-F08E-F004D2B3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464A3-25B5-A7B2-6859-7AEA3134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CE57-D3E3-F945-7E2A-5848C5C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E549-93B4-0756-7CEF-C8277D7C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ADA70-45CB-38EE-0A60-FE871F01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60E39-C890-3D4A-8EB6-8F5C0629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8363D-3AD6-0178-6E13-9D25C8272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25A48-1F78-ED2D-AB0B-12FF926E8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D1DB7-74FF-C475-98ED-29064EBC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DF9FA-B42C-7F7A-92B0-2CDF3B8D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DB4CE-434B-8F2B-F3B0-C76F45FC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098D-D400-BF6B-B94D-F2AD72A0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1624C-5B7D-0E2D-2983-13FB6F91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2259F-AC8D-3EA2-6CAC-41E2CDBE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411C-012D-10F6-3EBD-6BC1B1A6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DA5E0-E035-6839-FC9B-104000CA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01F80-74F4-9A0D-3178-5DD667E7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21227-E34D-EBEB-BB09-E452F13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EDD6-35EB-10DB-A6E4-516F5449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7B29-A2F2-E0DF-3592-37A700C3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527F3-5598-CE31-837E-C72928535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5DE22-0A7B-16A8-8527-E0C9261F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B013D-5137-7840-DF87-7550D16A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E79DE-EFF4-7BBB-E416-FA50BB6C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85C0-76A9-56D6-1BCF-1FA069AA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B7247-F8CE-6D28-96AA-E7DBD83A8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3C795-4434-97CB-4F6C-6D197D8AF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C97A9-82D6-09E0-F2C8-FD4BE962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5E7DD-8887-72F8-513C-44DC3EF7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F899B-0BA3-AA6E-05D2-C708A4E8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47B3C-2798-E15F-40FC-19366628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6A0D8-5626-D44D-A7A1-D852C3149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F889E-0578-D2EF-7273-18B248C0A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D395-7891-4544-9C08-9F120B3E878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6868-CBAD-E396-BB4B-DB4A380D0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A1EEE-D0CB-7736-EDB8-49AD21488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2622-EE3B-45FD-B6AD-A16B15E2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4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74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7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3.png"/><Relationship Id="rId4" Type="http://schemas.openxmlformats.org/officeDocument/2006/relationships/image" Target="../media/image78.jpg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0.png"/></Relationships>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84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83.jp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91E0-2633-C243-B64A-76FD8231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471" y="1306841"/>
            <a:ext cx="6832879" cy="332909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Quarknet</a:t>
            </a:r>
            <a:r>
              <a:rPr lang="en-US" b="1" dirty="0">
                <a:solidFill>
                  <a:srgbClr val="0000FF"/>
                </a:solidFill>
              </a:rPr>
              <a:t> 2022</a:t>
            </a:r>
            <a:br>
              <a:rPr lang="en-US" dirty="0"/>
            </a:br>
            <a:r>
              <a:rPr lang="en-US" dirty="0"/>
              <a:t>The Standard Model,</a:t>
            </a:r>
            <a:br>
              <a:rPr lang="en-US" dirty="0"/>
            </a:br>
            <a:r>
              <a:rPr lang="en-US" dirty="0"/>
              <a:t>Higgs Boson, Multiquark states,</a:t>
            </a:r>
            <a:br>
              <a:rPr lang="en-US" dirty="0"/>
            </a:br>
            <a:r>
              <a:rPr lang="en-US" dirty="0"/>
              <a:t> Neutrinos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F8800-F09A-84DB-3571-DDA1EF73A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66" y="4940984"/>
            <a:ext cx="4757683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S. Blusk</a:t>
            </a:r>
          </a:p>
          <a:p>
            <a:r>
              <a:rPr lang="en-US" sz="3600" dirty="0"/>
              <a:t>Syracuse University</a:t>
            </a:r>
          </a:p>
          <a:p>
            <a:r>
              <a:rPr lang="en-US" sz="3600" dirty="0"/>
              <a:t>Aug 9,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D4979-D46E-EB9E-25C6-1E76BEE73806}"/>
              </a:ext>
            </a:extLst>
          </p:cNvPr>
          <p:cNvGrpSpPr/>
          <p:nvPr/>
        </p:nvGrpSpPr>
        <p:grpSpPr>
          <a:xfrm>
            <a:off x="6752493" y="173910"/>
            <a:ext cx="4290646" cy="3543980"/>
            <a:chOff x="7757077" y="1762214"/>
            <a:chExt cx="4019591" cy="3001305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AE77ABA-011C-2023-282A-169AD721A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5" t="37182" r="24397" b="2368"/>
            <a:stretch/>
          </p:blipFill>
          <p:spPr>
            <a:xfrm>
              <a:off x="7757077" y="1762214"/>
              <a:ext cx="3510456" cy="300130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02EAD7-A95F-1C42-6B4A-25EDCD4F9CEA}"/>
                </a:ext>
              </a:extLst>
            </p:cNvPr>
            <p:cNvSpPr/>
            <p:nvPr/>
          </p:nvSpPr>
          <p:spPr>
            <a:xfrm>
              <a:off x="10078497" y="3850783"/>
              <a:ext cx="1698171" cy="4499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E75C6-E8E0-E18A-CB62-6138994CB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34417" r="2402" b="24157"/>
          <a:stretch/>
        </p:blipFill>
        <p:spPr>
          <a:xfrm>
            <a:off x="8766670" y="4258514"/>
            <a:ext cx="3314905" cy="22604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2AE71-3AAE-990A-1CE9-7602FE5066AE}"/>
              </a:ext>
            </a:extLst>
          </p:cNvPr>
          <p:cNvCxnSpPr>
            <a:cxnSpLocks/>
          </p:cNvCxnSpPr>
          <p:nvPr/>
        </p:nvCxnSpPr>
        <p:spPr>
          <a:xfrm>
            <a:off x="7445829" y="2180492"/>
            <a:ext cx="1330889" cy="2604435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CD81F2-BC8F-1B1C-B8EF-785A54B29417}"/>
                  </a:ext>
                </a:extLst>
              </p:cNvPr>
              <p:cNvSpPr txBox="1"/>
              <p:nvPr/>
            </p:nvSpPr>
            <p:spPr>
              <a:xfrm>
                <a:off x="10462877" y="4122652"/>
                <a:ext cx="585579" cy="51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800" b="1" cap="none" spc="0" baseline="-250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CD81F2-BC8F-1B1C-B8EF-785A54B2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877" y="4122652"/>
                <a:ext cx="585579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0F4A-4BDE-1298-7604-00855F4339DE}"/>
                  </a:ext>
                </a:extLst>
              </p:cNvPr>
              <p:cNvSpPr txBox="1"/>
              <p:nvPr/>
            </p:nvSpPr>
            <p:spPr>
              <a:xfrm>
                <a:off x="10424122" y="5109660"/>
                <a:ext cx="585579" cy="558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sz="2800" b="1" cap="none" spc="0" baseline="-250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0F4A-4BDE-1298-7604-00855F433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22" y="5109660"/>
                <a:ext cx="585579" cy="558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8AB45A-F237-35ED-2F31-B0F63F2879E0}"/>
                  </a:ext>
                </a:extLst>
              </p:cNvPr>
              <p:cNvSpPr txBox="1"/>
              <p:nvPr/>
            </p:nvSpPr>
            <p:spPr>
              <a:xfrm>
                <a:off x="10499671" y="6005690"/>
                <a:ext cx="585579" cy="51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sz="2800" b="1" cap="none" spc="0" baseline="-250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8AB45A-F237-35ED-2F31-B0F63F28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671" y="6005690"/>
                <a:ext cx="585579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04F2869-885F-017E-BDA6-2FAAAA92FA9D}"/>
              </a:ext>
            </a:extLst>
          </p:cNvPr>
          <p:cNvSpPr txBox="1"/>
          <p:nvPr/>
        </p:nvSpPr>
        <p:spPr>
          <a:xfrm>
            <a:off x="7862675" y="38786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8492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3EEE-D722-0C92-A953-DB289597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Higgs (2): Mass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B1DF8CC-4392-9695-6763-BF6AC114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5" b="3056"/>
          <a:stretch/>
        </p:blipFill>
        <p:spPr>
          <a:xfrm>
            <a:off x="190109" y="1074475"/>
            <a:ext cx="2774155" cy="2645607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0063BA4-9FD7-3C1B-3239-46DF5FA65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b="3759"/>
          <a:stretch/>
        </p:blipFill>
        <p:spPr>
          <a:xfrm>
            <a:off x="3276240" y="992252"/>
            <a:ext cx="2923594" cy="2796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718D5-82FD-DFE9-2F5D-A5D06AC36BED}"/>
              </a:ext>
            </a:extLst>
          </p:cNvPr>
          <p:cNvSpPr txBox="1"/>
          <p:nvPr/>
        </p:nvSpPr>
        <p:spPr>
          <a:xfrm>
            <a:off x="7721552" y="799270"/>
            <a:ext cx="4280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Higgs boson is unstable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almost all particles), and decays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7C0BB03-7DC0-A4BA-6DB6-5766D2EA7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9"/>
          <a:stretch/>
        </p:blipFill>
        <p:spPr>
          <a:xfrm>
            <a:off x="8354728" y="1777181"/>
            <a:ext cx="3318753" cy="3487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C5DB2-EC31-21FD-A383-FB32278EB7FA}"/>
              </a:ext>
            </a:extLst>
          </p:cNvPr>
          <p:cNvSpPr txBox="1"/>
          <p:nvPr/>
        </p:nvSpPr>
        <p:spPr>
          <a:xfrm>
            <a:off x="978997" y="146451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03FF8-3CD1-C981-D84E-567BEE01923B}"/>
              </a:ext>
            </a:extLst>
          </p:cNvPr>
          <p:cNvSpPr txBox="1"/>
          <p:nvPr/>
        </p:nvSpPr>
        <p:spPr>
          <a:xfrm>
            <a:off x="4910295" y="2230973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AF79E-AF7B-6167-A2CB-64A1F64EC35D}"/>
              </a:ext>
            </a:extLst>
          </p:cNvPr>
          <p:cNvSpPr txBox="1"/>
          <p:nvPr/>
        </p:nvSpPr>
        <p:spPr>
          <a:xfrm>
            <a:off x="6233396" y="109518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24CF7C-0CC3-4AFD-3D74-169C94CB13DE}"/>
                  </a:ext>
                </a:extLst>
              </p:cNvPr>
              <p:cNvSpPr txBox="1"/>
              <p:nvPr/>
            </p:nvSpPr>
            <p:spPr>
              <a:xfrm>
                <a:off x="1112173" y="610437"/>
                <a:ext cx="1267335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𝜸𝜸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24CF7C-0CC3-4AFD-3D74-169C94CB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73" y="610437"/>
                <a:ext cx="1267335" cy="377667"/>
              </a:xfrm>
              <a:prstGeom prst="rect">
                <a:avLst/>
              </a:prstGeom>
              <a:blipFill>
                <a:blip r:embed="rId5"/>
                <a:stretch>
                  <a:fillRect l="-4808" r="-480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F1920-BA10-94AC-40BA-2C8E59AF78EE}"/>
                  </a:ext>
                </a:extLst>
              </p:cNvPr>
              <p:cNvSpPr txBox="1"/>
              <p:nvPr/>
            </p:nvSpPr>
            <p:spPr>
              <a:xfrm>
                <a:off x="3792945" y="599033"/>
                <a:ext cx="223529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F1920-BA10-94AC-40BA-2C8E59AF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945" y="599033"/>
                <a:ext cx="2235291" cy="377667"/>
              </a:xfrm>
              <a:prstGeom prst="rect">
                <a:avLst/>
              </a:prstGeom>
              <a:blipFill>
                <a:blip r:embed="rId6"/>
                <a:stretch>
                  <a:fillRect l="-24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00D51-7FF8-52C1-883F-AFF05EDC5127}"/>
              </a:ext>
            </a:extLst>
          </p:cNvPr>
          <p:cNvSpPr txBox="1"/>
          <p:nvPr/>
        </p:nvSpPr>
        <p:spPr>
          <a:xfrm>
            <a:off x="9144000" y="6138479"/>
            <a:ext cx="274530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plots in ATLAS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B42F4F-F5C7-57D2-4001-16C4530C46CC}"/>
              </a:ext>
            </a:extLst>
          </p:cNvPr>
          <p:cNvGrpSpPr/>
          <p:nvPr/>
        </p:nvGrpSpPr>
        <p:grpSpPr>
          <a:xfrm>
            <a:off x="0" y="2080323"/>
            <a:ext cx="7554809" cy="4777676"/>
            <a:chOff x="0" y="2080323"/>
            <a:chExt cx="7554809" cy="47776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764876-DE26-455B-9F4F-2CEB37783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871" b="49298"/>
            <a:stretch/>
          </p:blipFill>
          <p:spPr>
            <a:xfrm>
              <a:off x="0" y="3857255"/>
              <a:ext cx="6430945" cy="30007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03128E-E414-1250-659E-3D246A5EAAF6}"/>
                </a:ext>
              </a:extLst>
            </p:cNvPr>
            <p:cNvSpPr txBox="1"/>
            <p:nvPr/>
          </p:nvSpPr>
          <p:spPr>
            <a:xfrm>
              <a:off x="6028236" y="5298712"/>
              <a:ext cx="15265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CMS </a:t>
              </a:r>
              <a:b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Nature 607 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DF31D4-0694-2A32-09C5-15F9A9A4DEEF}"/>
                </a:ext>
              </a:extLst>
            </p:cNvPr>
            <p:cNvSpPr txBox="1"/>
            <p:nvPr/>
          </p:nvSpPr>
          <p:spPr>
            <a:xfrm>
              <a:off x="1368969" y="473441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BD68C8-9F67-5EE3-7144-04FA0E8D2B2A}"/>
                </a:ext>
              </a:extLst>
            </p:cNvPr>
            <p:cNvSpPr txBox="1"/>
            <p:nvPr/>
          </p:nvSpPr>
          <p:spPr>
            <a:xfrm>
              <a:off x="4217916" y="4658077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4A369B7E-94E9-0B41-C206-B80CB72F3A16}"/>
                </a:ext>
              </a:extLst>
            </p:cNvPr>
            <p:cNvSpPr/>
            <p:nvPr/>
          </p:nvSpPr>
          <p:spPr>
            <a:xfrm>
              <a:off x="6233396" y="2080323"/>
              <a:ext cx="848403" cy="3061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 </a:t>
              </a:r>
              <a:br>
                <a:rPr lang="en-US" dirty="0"/>
              </a:br>
              <a:br>
                <a:rPr lang="en-US" dirty="0"/>
              </a:br>
              <a:r>
                <a:rPr lang="en-US" dirty="0"/>
                <a:t>Y</a:t>
              </a:r>
            </a:p>
            <a:p>
              <a:pPr algn="ctr"/>
              <a:r>
                <a:rPr lang="en-US" dirty="0"/>
                <a:t>E</a:t>
              </a:r>
            </a:p>
            <a:p>
              <a:pPr algn="ctr"/>
              <a:r>
                <a:rPr lang="en-US" dirty="0"/>
                <a:t>A</a:t>
              </a:r>
            </a:p>
            <a:p>
              <a:pPr algn="ctr"/>
              <a:r>
                <a:rPr lang="en-US" dirty="0"/>
                <a:t>R</a:t>
              </a:r>
            </a:p>
            <a:p>
              <a:pPr algn="ctr"/>
              <a:r>
                <a:rPr lang="en-US" dirty="0"/>
                <a:t>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A16D72-D343-AC8F-5B67-3ADDBCB43F81}"/>
              </a:ext>
            </a:extLst>
          </p:cNvPr>
          <p:cNvCxnSpPr>
            <a:stCxn id="11" idx="2"/>
          </p:cNvCxnSpPr>
          <p:nvPr/>
        </p:nvCxnSpPr>
        <p:spPr>
          <a:xfrm>
            <a:off x="1185945" y="1803071"/>
            <a:ext cx="206948" cy="58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95015E-21DC-A616-ED2C-0017BB85FC7A}"/>
              </a:ext>
            </a:extLst>
          </p:cNvPr>
          <p:cNvSpPr txBox="1"/>
          <p:nvPr/>
        </p:nvSpPr>
        <p:spPr>
          <a:xfrm>
            <a:off x="4083308" y="13224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211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3EEE-D722-0C92-A953-DB289597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1207"/>
            <a:ext cx="10515600" cy="570016"/>
          </a:xfrm>
        </p:spPr>
        <p:txBody>
          <a:bodyPr>
            <a:normAutofit fontScale="90000"/>
          </a:bodyPr>
          <a:lstStyle/>
          <a:p>
            <a:r>
              <a:rPr lang="en-US" dirty="0"/>
              <a:t>Higgs (3): Is it the SM Higgs?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718D5-82FD-DFE9-2F5D-A5D06AC36BED}"/>
                  </a:ext>
                </a:extLst>
              </p:cNvPr>
              <p:cNvSpPr txBox="1"/>
              <p:nvPr/>
            </p:nvSpPr>
            <p:spPr>
              <a:xfrm>
                <a:off x="71589" y="685929"/>
                <a:ext cx="5680851" cy="1163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Higgs has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definitive predictions for BRs</a:t>
                </a: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far, passes the sniff test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718D5-82FD-DFE9-2F5D-A5D06AC36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" y="685929"/>
                <a:ext cx="5680851" cy="1163011"/>
              </a:xfrm>
              <a:prstGeom prst="rect">
                <a:avLst/>
              </a:prstGeom>
              <a:blipFill>
                <a:blip r:embed="rId2"/>
                <a:stretch>
                  <a:fillRect l="-1180" t="-3684" r="-5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BBA003F-A719-DF29-7145-D83AC08F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33" y="1990531"/>
            <a:ext cx="4867469" cy="4867469"/>
          </a:xfrm>
          <a:prstGeom prst="rect">
            <a:avLst/>
          </a:prstGeom>
        </p:spPr>
      </p:pic>
      <p:pic>
        <p:nvPicPr>
          <p:cNvPr id="18" name="Picture 17" descr="A person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D42F91BF-219D-E64E-7977-74CEBA814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35" y="1858343"/>
            <a:ext cx="2824065" cy="18811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6DD8AD-8921-0762-D220-13920B56A754}"/>
              </a:ext>
            </a:extLst>
          </p:cNvPr>
          <p:cNvSpPr txBox="1"/>
          <p:nvPr/>
        </p:nvSpPr>
        <p:spPr>
          <a:xfrm>
            <a:off x="7006304" y="4750143"/>
            <a:ext cx="472326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much work to be done to understand if this really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 Higgs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more Higgs bosons?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the case!</a:t>
            </a:r>
          </a:p>
        </p:txBody>
      </p:sp>
      <p:pic>
        <p:nvPicPr>
          <p:cNvPr id="23" name="Picture 22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462A28BA-4CD1-8DA4-03DE-60F7BE963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45" y="268497"/>
            <a:ext cx="2214884" cy="14773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354ACB-33FA-CEE5-31B4-907A8D5F40EB}"/>
              </a:ext>
            </a:extLst>
          </p:cNvPr>
          <p:cNvSpPr txBox="1"/>
          <p:nvPr/>
        </p:nvSpPr>
        <p:spPr>
          <a:xfrm>
            <a:off x="6902682" y="91672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230EF-02CD-977F-0298-25CBFE5F0221}"/>
              </a:ext>
            </a:extLst>
          </p:cNvPr>
          <p:cNvSpPr txBox="1"/>
          <p:nvPr/>
        </p:nvSpPr>
        <p:spPr>
          <a:xfrm>
            <a:off x="9285714" y="3739535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Higgs, 1929 - </a:t>
            </a:r>
          </a:p>
        </p:txBody>
      </p:sp>
      <p:pic>
        <p:nvPicPr>
          <p:cNvPr id="27" name="Picture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1E309E7-0CFB-4A96-CC01-83250A0E6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11" y="88453"/>
            <a:ext cx="2895600" cy="1628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164730-5991-1BEE-DF44-84FDC7BC648B}"/>
                  </a:ext>
                </a:extLst>
              </p:cNvPr>
              <p:cNvSpPr txBox="1"/>
              <p:nvPr/>
            </p:nvSpPr>
            <p:spPr>
              <a:xfrm>
                <a:off x="128090" y="2798939"/>
                <a:ext cx="936282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𝑩𝑹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164730-5991-1BEE-DF44-84FDC7BC6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0" y="2798939"/>
                <a:ext cx="936282" cy="410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0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2183-37B8-A107-00CC-9BA2FD93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Higgs </a:t>
            </a:r>
            <a:r>
              <a:rPr lang="en-US" dirty="0" err="1"/>
              <a:t>wrapup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D0465-6343-4191-83D8-F0FF7D7D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8" y="701310"/>
            <a:ext cx="12181352" cy="6156689"/>
          </a:xfrm>
        </p:spPr>
        <p:txBody>
          <a:bodyPr>
            <a:normAutofit/>
          </a:bodyPr>
          <a:lstStyle/>
          <a:p>
            <a:r>
              <a:rPr lang="en-US" sz="2400" dirty="0"/>
              <a:t>Particles acquire mass through their interactions with a Higgs field that permeates all of space.</a:t>
            </a:r>
          </a:p>
          <a:p>
            <a:r>
              <a:rPr lang="en-US" sz="2400" dirty="0"/>
              <a:t>Hard to imagine, but hard to argue with! </a:t>
            </a:r>
            <a:r>
              <a:rPr lang="en-US" sz="2400" b="1" dirty="0"/>
              <a:t>The proof is in the pudding!</a:t>
            </a:r>
          </a:p>
          <a:p>
            <a:pPr lvl="1"/>
            <a:r>
              <a:rPr lang="en-US" sz="2000" b="1" dirty="0"/>
              <a:t>We can’t see the O</a:t>
            </a:r>
            <a:r>
              <a:rPr lang="en-US" sz="2000" b="1" baseline="-25000" dirty="0"/>
              <a:t>2</a:t>
            </a:r>
            <a:r>
              <a:rPr lang="en-US" sz="2000" b="1" dirty="0"/>
              <a:t> in the room, but it’s there (trust me </a:t>
            </a:r>
            <a:r>
              <a:rPr lang="en-US" sz="2000" b="1" dirty="0">
                <a:sym typeface="Wingdings" panose="05000000000000000000" pitchFamily="2" charset="2"/>
              </a:rPr>
              <a:t> )</a:t>
            </a:r>
            <a:endParaRPr lang="en-US" sz="2000" b="1" dirty="0"/>
          </a:p>
          <a:p>
            <a:r>
              <a:rPr lang="en-US" sz="2400" dirty="0"/>
              <a:t>So far, everything consistent with SM Higgs boson.</a:t>
            </a:r>
          </a:p>
          <a:p>
            <a:r>
              <a:rPr lang="en-US" sz="2400" dirty="0"/>
              <a:t>But:</a:t>
            </a:r>
          </a:p>
          <a:p>
            <a:pPr lvl="1"/>
            <a:r>
              <a:rPr lang="en-US" sz="20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many measurements have large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 (more data needed)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measurements have no signal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(more data needed)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/>
              <a:t>Significant upgrades in the </a:t>
            </a:r>
            <a:br>
              <a:rPr lang="en-US" sz="2400" b="1" dirty="0"/>
            </a:br>
            <a:r>
              <a:rPr lang="en-US" sz="2400" b="1" dirty="0"/>
              <a:t>future LHC to collect much</a:t>
            </a:r>
            <a:br>
              <a:rPr lang="en-US" sz="2400" b="1" dirty="0"/>
            </a:br>
            <a:r>
              <a:rPr lang="en-US" sz="2400" b="1" dirty="0"/>
              <a:t>larger data samples	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B58A938-F235-2D24-55EA-3C89BBAB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00" y="2763297"/>
            <a:ext cx="6266700" cy="4094702"/>
          </a:xfrm>
          <a:prstGeom prst="rect">
            <a:avLst/>
          </a:prstGeom>
        </p:spPr>
      </p:pic>
      <p:pic>
        <p:nvPicPr>
          <p:cNvPr id="9" name="Picture 8" descr="A picture containing cup, table, coffee, food&#10;&#10;Description automatically generated">
            <a:extLst>
              <a:ext uri="{FF2B5EF4-FFF2-40B4-BE49-F238E27FC236}">
                <a16:creationId xmlns:a16="http://schemas.microsoft.com/office/drawing/2014/main" id="{4F25E9C9-98D3-7090-58AA-B54F7481C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6026" r="6968"/>
          <a:stretch/>
        </p:blipFill>
        <p:spPr>
          <a:xfrm>
            <a:off x="9719393" y="1208689"/>
            <a:ext cx="1946745" cy="13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3115-D8A4-EC71-956A-7EB65CD6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674" y="110891"/>
            <a:ext cx="5908431" cy="16077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Multiquark states</a:t>
            </a:r>
          </a:p>
        </p:txBody>
      </p:sp>
      <p:pic>
        <p:nvPicPr>
          <p:cNvPr id="5" name="Picture 4" descr="A picture containing indoor, ball&#10;&#10;Description automatically generated">
            <a:extLst>
              <a:ext uri="{FF2B5EF4-FFF2-40B4-BE49-F238E27FC236}">
                <a16:creationId xmlns:a16="http://schemas.microsoft.com/office/drawing/2014/main" id="{5879FE58-2A5F-9601-50A0-42D6EB9E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" y="1810856"/>
            <a:ext cx="3695590" cy="4607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AB93A-0B88-59D9-B002-839D0A2C4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57" y="2432060"/>
            <a:ext cx="3682721" cy="3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D505-DCE1-67CE-B2CB-5B9A4B8C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3770"/>
          </a:xfrm>
        </p:spPr>
        <p:txBody>
          <a:bodyPr/>
          <a:lstStyle/>
          <a:p>
            <a:r>
              <a:rPr lang="en-US" dirty="0"/>
              <a:t>Multiquark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887CF1-1C26-63C4-7C00-2FDF7D84BE49}"/>
                  </a:ext>
                </a:extLst>
              </p:cNvPr>
              <p:cNvSpPr txBox="1"/>
              <p:nvPr/>
            </p:nvSpPr>
            <p:spPr>
              <a:xfrm>
                <a:off x="6220" y="642005"/>
                <a:ext cx="1052377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Quarks combine into “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color-neutral” hadrons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(except for top)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Ordinary “hadrons”: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𝑠𝑎𝑦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2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we now have a large number of observations that cannot be described as either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887CF1-1C26-63C4-7C00-2FDF7D84B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" y="642005"/>
                <a:ext cx="10523778" cy="1107996"/>
              </a:xfrm>
              <a:prstGeom prst="rect">
                <a:avLst/>
              </a:prstGeom>
              <a:blipFill>
                <a:blip r:embed="rId2"/>
                <a:stretch>
                  <a:fillRect l="-637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9F18413-74A8-5C79-DB8A-9C75A28DB3DC}"/>
              </a:ext>
            </a:extLst>
          </p:cNvPr>
          <p:cNvGrpSpPr/>
          <p:nvPr/>
        </p:nvGrpSpPr>
        <p:grpSpPr>
          <a:xfrm>
            <a:off x="1158634" y="3429000"/>
            <a:ext cx="8355083" cy="3410337"/>
            <a:chOff x="1158634" y="3429000"/>
            <a:chExt cx="8355083" cy="3410337"/>
          </a:xfrm>
        </p:grpSpPr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F00E3617-3E70-B1D9-B437-E2A42BF4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496" y="4013775"/>
              <a:ext cx="5550221" cy="25410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A67075-B3D4-297A-E0D4-57C510D8657A}"/>
                </a:ext>
              </a:extLst>
            </p:cNvPr>
            <p:cNvSpPr txBox="1"/>
            <p:nvPr/>
          </p:nvSpPr>
          <p:spPr>
            <a:xfrm>
              <a:off x="3967000" y="3429000"/>
              <a:ext cx="38858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Gell-mann</a:t>
              </a:r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Physics Letters, 1964</a:t>
              </a:r>
            </a:p>
            <a:p>
              <a:pPr algn="l"/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“A schematic model of baryons and mesons”</a:t>
              </a:r>
            </a:p>
          </p:txBody>
        </p:sp>
        <p:pic>
          <p:nvPicPr>
            <p:cNvPr id="18" name="Picture 17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5F670D45-860D-7AC7-887D-1BD70BEF2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34" y="3505957"/>
              <a:ext cx="2331015" cy="274654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2A11FE-1E3F-3343-B87B-0D3DD30E67DD}"/>
                </a:ext>
              </a:extLst>
            </p:cNvPr>
            <p:cNvSpPr txBox="1"/>
            <p:nvPr/>
          </p:nvSpPr>
          <p:spPr>
            <a:xfrm>
              <a:off x="1392557" y="6254562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Murray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Gell-mann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1929 - 2019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C129E4-B726-6E8D-90CB-81C92996F8FF}"/>
              </a:ext>
            </a:extLst>
          </p:cNvPr>
          <p:cNvGrpSpPr/>
          <p:nvPr/>
        </p:nvGrpSpPr>
        <p:grpSpPr>
          <a:xfrm>
            <a:off x="15758" y="1989336"/>
            <a:ext cx="12160484" cy="1151856"/>
            <a:chOff x="15758" y="1989336"/>
            <a:chExt cx="12160484" cy="1151856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60AA107-E6FC-9B66-9FE4-31A36F7B48DE}"/>
                </a:ext>
              </a:extLst>
            </p:cNvPr>
            <p:cNvSpPr/>
            <p:nvPr/>
          </p:nvSpPr>
          <p:spPr>
            <a:xfrm>
              <a:off x="9223148" y="2226792"/>
              <a:ext cx="294073" cy="914400"/>
            </a:xfrm>
            <a:prstGeom prst="rightBrace">
              <a:avLst>
                <a:gd name="adj1" fmla="val 4323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B92D6-19AD-E4E8-B565-B6CAC26B2373}"/>
                </a:ext>
              </a:extLst>
            </p:cNvPr>
            <p:cNvSpPr txBox="1"/>
            <p:nvPr/>
          </p:nvSpPr>
          <p:spPr>
            <a:xfrm>
              <a:off x="9628557" y="2268641"/>
              <a:ext cx="2547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Both of these kinds</a:t>
              </a:r>
              <a:b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seem to have emerged!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A80A22-43FC-DD43-8D53-E3D508A3EF91}"/>
                </a:ext>
              </a:extLst>
            </p:cNvPr>
            <p:cNvSpPr txBox="1"/>
            <p:nvPr/>
          </p:nvSpPr>
          <p:spPr>
            <a:xfrm>
              <a:off x="15758" y="1989336"/>
              <a:ext cx="935935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Strange? Not at all. </a:t>
              </a:r>
            </a:p>
            <a:p>
              <a:pPr marL="742950" lvl="1" indent="-285750">
                <a:buFont typeface="Wingdings" panose="05000000000000000000" pitchFamily="2" charset="2"/>
                <a:buChar char="q"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quarks (2 quarks + 2 antiquarks) can also make a color-neutral object, or</a:t>
              </a:r>
            </a:p>
            <a:p>
              <a:pPr marL="742950" lvl="1" indent="-285750">
                <a:buFont typeface="Wingdings" panose="05000000000000000000" pitchFamily="2" charset="2"/>
                <a:buChar char="q"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quarks (4 quarks + 1 antiquark) can also be color-neutral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8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974-9B03-A3BB-E86D-7CDB8F1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amazing mass plot</a:t>
            </a:r>
          </a:p>
        </p:txBody>
      </p:sp>
      <p:pic>
        <p:nvPicPr>
          <p:cNvPr id="5" name="Picture 4" descr="Histogram&#10;&#10;Description automatically generated with low confidence">
            <a:extLst>
              <a:ext uri="{FF2B5EF4-FFF2-40B4-BE49-F238E27FC236}">
                <a16:creationId xmlns:a16="http://schemas.microsoft.com/office/drawing/2014/main" id="{2A0021E1-7464-2D5E-A8D3-E0DE2B2D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570"/>
            <a:ext cx="4885820" cy="3326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FA861-8DB3-09F4-FA42-973A2A750E40}"/>
                  </a:ext>
                </a:extLst>
              </p:cNvPr>
              <p:cNvSpPr txBox="1"/>
              <p:nvPr/>
            </p:nvSpPr>
            <p:spPr>
              <a:xfrm>
                <a:off x="98484" y="648712"/>
                <a:ext cx="4249305" cy="41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reconstruct decays of 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FA861-8DB3-09F4-FA42-973A2A750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" y="648712"/>
                <a:ext cx="4249305" cy="414216"/>
              </a:xfrm>
              <a:prstGeom prst="rect">
                <a:avLst/>
              </a:prstGeom>
              <a:blipFill>
                <a:blip r:embed="rId3"/>
                <a:stretch>
                  <a:fillRect l="-1291" t="-4412" r="-7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253A-4F11-AAD8-60EE-90685B839A1B}"/>
              </a:ext>
            </a:extLst>
          </p:cNvPr>
          <p:cNvGrpSpPr/>
          <p:nvPr/>
        </p:nvGrpSpPr>
        <p:grpSpPr>
          <a:xfrm>
            <a:off x="442128" y="1232284"/>
            <a:ext cx="1386672" cy="1342816"/>
            <a:chOff x="442128" y="1232284"/>
            <a:chExt cx="1386672" cy="13428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870893-725F-0258-2F7E-CD98FEE2CEC9}"/>
                </a:ext>
              </a:extLst>
            </p:cNvPr>
            <p:cNvSpPr/>
            <p:nvPr/>
          </p:nvSpPr>
          <p:spPr>
            <a:xfrm>
              <a:off x="442128" y="1232284"/>
              <a:ext cx="1386672" cy="13428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50523B-2AF8-0D07-5FC8-06995C4B6527}"/>
                </a:ext>
              </a:extLst>
            </p:cNvPr>
            <p:cNvSpPr/>
            <p:nvPr/>
          </p:nvSpPr>
          <p:spPr>
            <a:xfrm>
              <a:off x="840557" y="1609737"/>
              <a:ext cx="329443" cy="3717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D58477-DB4D-242D-EF19-845729F63368}"/>
                </a:ext>
              </a:extLst>
            </p:cNvPr>
            <p:cNvSpPr/>
            <p:nvPr/>
          </p:nvSpPr>
          <p:spPr>
            <a:xfrm>
              <a:off x="1397734" y="1612752"/>
              <a:ext cx="182880" cy="1828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1F49B3-572F-D204-5234-C88A9679CC46}"/>
                </a:ext>
              </a:extLst>
            </p:cNvPr>
            <p:cNvSpPr/>
            <p:nvPr/>
          </p:nvSpPr>
          <p:spPr>
            <a:xfrm>
              <a:off x="1082941" y="212180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/>
              <p:nvPr/>
            </p:nvSpPr>
            <p:spPr>
              <a:xfrm>
                <a:off x="2208357" y="1215433"/>
                <a:ext cx="2187907" cy="386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57" y="1215433"/>
                <a:ext cx="2187907" cy="386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1D373A-8A5B-A7AF-5F2F-5BBB37B9CCC7}"/>
              </a:ext>
            </a:extLst>
          </p:cNvPr>
          <p:cNvCxnSpPr/>
          <p:nvPr/>
        </p:nvCxnSpPr>
        <p:spPr>
          <a:xfrm>
            <a:off x="3364161" y="1969478"/>
            <a:ext cx="6732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AF58A5-4452-CD82-5023-11EC7163690F}"/>
              </a:ext>
            </a:extLst>
          </p:cNvPr>
          <p:cNvCxnSpPr>
            <a:cxnSpLocks/>
          </p:cNvCxnSpPr>
          <p:nvPr/>
        </p:nvCxnSpPr>
        <p:spPr>
          <a:xfrm flipV="1">
            <a:off x="3364161" y="1690728"/>
            <a:ext cx="0" cy="278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/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blipFill>
                <a:blip r:embed="rId5"/>
                <a:stretch>
                  <a:fillRect l="-78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/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𝜦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D068DC9-845C-51D2-DBD5-12068AA70594}"/>
              </a:ext>
            </a:extLst>
          </p:cNvPr>
          <p:cNvSpPr txBox="1"/>
          <p:nvPr/>
        </p:nvSpPr>
        <p:spPr>
          <a:xfrm>
            <a:off x="3302310" y="564256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aka, junk!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11E5E9-6C7E-ED69-E62D-6909F4983B92}"/>
              </a:ext>
            </a:extLst>
          </p:cNvPr>
          <p:cNvSpPr txBox="1"/>
          <p:nvPr/>
        </p:nvSpPr>
        <p:spPr>
          <a:xfrm>
            <a:off x="748227" y="589901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B9EA64-9ECF-3872-001D-7133B3D2312A}"/>
                  </a:ext>
                </a:extLst>
              </p:cNvPr>
              <p:cNvSpPr txBox="1"/>
              <p:nvPr/>
            </p:nvSpPr>
            <p:spPr>
              <a:xfrm>
                <a:off x="5127000" y="3947331"/>
                <a:ext cx="6664378" cy="23210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point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bump/peak in a mass plot likely means you’re seeing a particle’s decay, or something that is mimicking a particle.</a:t>
                </a:r>
              </a:p>
              <a:p>
                <a:pPr algn="l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the peak is due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decay!</a:t>
                </a: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happens if we look at the mass of  “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?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should not see ANY bumps, since 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known SM particle that decays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B9EA64-9ECF-3872-001D-7133B3D23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0" y="3947331"/>
                <a:ext cx="6664378" cy="2321020"/>
              </a:xfrm>
              <a:prstGeom prst="rect">
                <a:avLst/>
              </a:prstGeom>
              <a:blipFill>
                <a:blip r:embed="rId7"/>
                <a:stretch>
                  <a:fillRect l="-549" t="-1579" r="-91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0526F-C999-CD01-1169-C9257FDBD579}"/>
                  </a:ext>
                </a:extLst>
              </p:cNvPr>
              <p:cNvSpPr txBox="1"/>
              <p:nvPr/>
            </p:nvSpPr>
            <p:spPr>
              <a:xfrm>
                <a:off x="5184950" y="1223897"/>
                <a:ext cx="275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0526F-C999-CD01-1169-C9257FDB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50" y="1223897"/>
                <a:ext cx="2751522" cy="369332"/>
              </a:xfrm>
              <a:prstGeom prst="rect">
                <a:avLst/>
              </a:prstGeom>
              <a:blipFill>
                <a:blip r:embed="rId8"/>
                <a:stretch>
                  <a:fillRect r="-8869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F7C41C-4E5D-3CC8-10B9-36ADC92E8F1B}"/>
                  </a:ext>
                </a:extLst>
              </p:cNvPr>
              <p:cNvSpPr txBox="1"/>
              <p:nvPr/>
            </p:nvSpPr>
            <p:spPr>
              <a:xfrm>
                <a:off x="5127000" y="846101"/>
                <a:ext cx="816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F7C41C-4E5D-3CC8-10B9-36ADC92E8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0" y="846101"/>
                <a:ext cx="816428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D691EA-EE81-F765-DBE7-585BD68D0777}"/>
                  </a:ext>
                </a:extLst>
              </p:cNvPr>
              <p:cNvSpPr txBox="1"/>
              <p:nvPr/>
            </p:nvSpPr>
            <p:spPr>
              <a:xfrm>
                <a:off x="6241104" y="869907"/>
                <a:ext cx="20044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D691EA-EE81-F765-DBE7-585BD68D0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04" y="869907"/>
                <a:ext cx="2004455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5E9D04-30CE-4974-7DE2-46A63917F1A4}"/>
                  </a:ext>
                </a:extLst>
              </p:cNvPr>
              <p:cNvSpPr txBox="1"/>
              <p:nvPr/>
            </p:nvSpPr>
            <p:spPr>
              <a:xfrm>
                <a:off x="98484" y="2936856"/>
                <a:ext cx="5104539" cy="566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5E9D04-30CE-4974-7DE2-46A63917F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" y="2936856"/>
                <a:ext cx="5104539" cy="566245"/>
              </a:xfrm>
              <a:prstGeom prst="rect">
                <a:avLst/>
              </a:prstGeom>
              <a:blipFill>
                <a:blip r:embed="rId1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974-9B03-A3BB-E86D-7CDB8F1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p mass plot</a:t>
            </a:r>
          </a:p>
        </p:txBody>
      </p:sp>
      <p:pic>
        <p:nvPicPr>
          <p:cNvPr id="5" name="Picture 4" descr="Histogram&#10;&#10;Description automatically generated with low confidence">
            <a:extLst>
              <a:ext uri="{FF2B5EF4-FFF2-40B4-BE49-F238E27FC236}">
                <a16:creationId xmlns:a16="http://schemas.microsoft.com/office/drawing/2014/main" id="{2A0021E1-7464-2D5E-A8D3-E0DE2B2D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570"/>
            <a:ext cx="4885820" cy="3326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FA861-8DB3-09F4-FA42-973A2A750E40}"/>
                  </a:ext>
                </a:extLst>
              </p:cNvPr>
              <p:cNvSpPr txBox="1"/>
              <p:nvPr/>
            </p:nvSpPr>
            <p:spPr>
              <a:xfrm>
                <a:off x="98484" y="648712"/>
                <a:ext cx="4249305" cy="41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reconstruct decays of 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FA861-8DB3-09F4-FA42-973A2A750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" y="648712"/>
                <a:ext cx="4249305" cy="414216"/>
              </a:xfrm>
              <a:prstGeom prst="rect">
                <a:avLst/>
              </a:prstGeom>
              <a:blipFill>
                <a:blip r:embed="rId3"/>
                <a:stretch>
                  <a:fillRect l="-1291" t="-4412" r="-7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253A-4F11-AAD8-60EE-90685B839A1B}"/>
              </a:ext>
            </a:extLst>
          </p:cNvPr>
          <p:cNvGrpSpPr/>
          <p:nvPr/>
        </p:nvGrpSpPr>
        <p:grpSpPr>
          <a:xfrm>
            <a:off x="442128" y="1232284"/>
            <a:ext cx="1386672" cy="1342816"/>
            <a:chOff x="442128" y="1232284"/>
            <a:chExt cx="1386672" cy="13428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870893-725F-0258-2F7E-CD98FEE2CEC9}"/>
                </a:ext>
              </a:extLst>
            </p:cNvPr>
            <p:cNvSpPr/>
            <p:nvPr/>
          </p:nvSpPr>
          <p:spPr>
            <a:xfrm>
              <a:off x="442128" y="1232284"/>
              <a:ext cx="1386672" cy="13428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50523B-2AF8-0D07-5FC8-06995C4B6527}"/>
                </a:ext>
              </a:extLst>
            </p:cNvPr>
            <p:cNvSpPr/>
            <p:nvPr/>
          </p:nvSpPr>
          <p:spPr>
            <a:xfrm>
              <a:off x="840557" y="1609737"/>
              <a:ext cx="329443" cy="3717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D58477-DB4D-242D-EF19-845729F63368}"/>
                </a:ext>
              </a:extLst>
            </p:cNvPr>
            <p:cNvSpPr/>
            <p:nvPr/>
          </p:nvSpPr>
          <p:spPr>
            <a:xfrm>
              <a:off x="1397734" y="1612752"/>
              <a:ext cx="182880" cy="1828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1F49B3-572F-D204-5234-C88A9679CC46}"/>
                </a:ext>
              </a:extLst>
            </p:cNvPr>
            <p:cNvSpPr/>
            <p:nvPr/>
          </p:nvSpPr>
          <p:spPr>
            <a:xfrm>
              <a:off x="1082941" y="212180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/>
              <p:nvPr/>
            </p:nvSpPr>
            <p:spPr>
              <a:xfrm>
                <a:off x="2208357" y="1215433"/>
                <a:ext cx="2228110" cy="386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𝑱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𝝍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57" y="1215433"/>
                <a:ext cx="2228110" cy="386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1D373A-8A5B-A7AF-5F2F-5BBB37B9CCC7}"/>
              </a:ext>
            </a:extLst>
          </p:cNvPr>
          <p:cNvCxnSpPr/>
          <p:nvPr/>
        </p:nvCxnSpPr>
        <p:spPr>
          <a:xfrm>
            <a:off x="3364161" y="1969478"/>
            <a:ext cx="6732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AF58A5-4452-CD82-5023-11EC7163690F}"/>
              </a:ext>
            </a:extLst>
          </p:cNvPr>
          <p:cNvCxnSpPr>
            <a:cxnSpLocks/>
          </p:cNvCxnSpPr>
          <p:nvPr/>
        </p:nvCxnSpPr>
        <p:spPr>
          <a:xfrm flipV="1">
            <a:off x="3364161" y="1690728"/>
            <a:ext cx="0" cy="278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/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blipFill>
                <a:blip r:embed="rId5"/>
                <a:stretch>
                  <a:fillRect l="-78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/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𝜦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D068DC9-845C-51D2-DBD5-12068AA70594}"/>
              </a:ext>
            </a:extLst>
          </p:cNvPr>
          <p:cNvSpPr txBox="1"/>
          <p:nvPr/>
        </p:nvSpPr>
        <p:spPr>
          <a:xfrm>
            <a:off x="3302310" y="564256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aka, junk!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11E5E9-6C7E-ED69-E62D-6909F4983B92}"/>
              </a:ext>
            </a:extLst>
          </p:cNvPr>
          <p:cNvSpPr txBox="1"/>
          <p:nvPr/>
        </p:nvSpPr>
        <p:spPr>
          <a:xfrm>
            <a:off x="748227" y="589901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0526F-C999-CD01-1169-C9257FDBD579}"/>
                  </a:ext>
                </a:extLst>
              </p:cNvPr>
              <p:cNvSpPr txBox="1"/>
              <p:nvPr/>
            </p:nvSpPr>
            <p:spPr>
              <a:xfrm>
                <a:off x="5184950" y="1223897"/>
                <a:ext cx="28168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𝒖𝒖𝒅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0526F-C999-CD01-1169-C9257FDB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50" y="1223897"/>
                <a:ext cx="2816860" cy="369332"/>
              </a:xfrm>
              <a:prstGeom prst="rect">
                <a:avLst/>
              </a:prstGeom>
              <a:blipFill>
                <a:blip r:embed="rId7"/>
                <a:stretch>
                  <a:fillRect r="-865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389F57DF-C07B-D792-FF54-9A0E88C33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36" y="2147253"/>
            <a:ext cx="4885821" cy="4710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07652-FD05-1A8A-1F31-D3633EC8B038}"/>
              </a:ext>
            </a:extLst>
          </p:cNvPr>
          <p:cNvSpPr txBox="1"/>
          <p:nvPr/>
        </p:nvSpPr>
        <p:spPr>
          <a:xfrm>
            <a:off x="8790496" y="268033"/>
            <a:ext cx="327365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Houston: Peaks in m(J/</a:t>
            </a:r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p)!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no known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baryon that can decay into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what are these peaks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36686-D33F-C20A-B685-5B7136DDA72D}"/>
                  </a:ext>
                </a:extLst>
              </p:cNvPr>
              <p:cNvSpPr txBox="1"/>
              <p:nvPr/>
            </p:nvSpPr>
            <p:spPr>
              <a:xfrm>
                <a:off x="5127000" y="846101"/>
                <a:ext cx="816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36686-D33F-C20A-B685-5B7136DDA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0" y="846101"/>
                <a:ext cx="816428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46AE78-C52F-EBB9-A3A7-1A8434910CC8}"/>
                  </a:ext>
                </a:extLst>
              </p:cNvPr>
              <p:cNvSpPr txBox="1"/>
              <p:nvPr/>
            </p:nvSpPr>
            <p:spPr>
              <a:xfrm>
                <a:off x="6241104" y="869907"/>
                <a:ext cx="20044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46AE78-C52F-EBB9-A3A7-1A843491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04" y="869907"/>
                <a:ext cx="2004455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0844B502-E283-7BFE-8D7B-BE858A17F053}"/>
              </a:ext>
            </a:extLst>
          </p:cNvPr>
          <p:cNvSpPr/>
          <p:nvPr/>
        </p:nvSpPr>
        <p:spPr>
          <a:xfrm rot="5400000">
            <a:off x="5971694" y="822993"/>
            <a:ext cx="314161" cy="1887651"/>
          </a:xfrm>
          <a:prstGeom prst="rightBrace">
            <a:avLst>
              <a:gd name="adj1" fmla="val 4263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91CAC6-265C-EC6B-362C-40B20E1F02C1}"/>
              </a:ext>
            </a:extLst>
          </p:cNvPr>
          <p:cNvSpPr/>
          <p:nvPr/>
        </p:nvSpPr>
        <p:spPr>
          <a:xfrm>
            <a:off x="5803641" y="1875453"/>
            <a:ext cx="1101012" cy="970384"/>
          </a:xfrm>
          <a:custGeom>
            <a:avLst/>
            <a:gdLst>
              <a:gd name="connsiteX0" fmla="*/ 0 w 1101012"/>
              <a:gd name="connsiteY0" fmla="*/ 0 h 970384"/>
              <a:gd name="connsiteX1" fmla="*/ 363894 w 1101012"/>
              <a:gd name="connsiteY1" fmla="*/ 410547 h 970384"/>
              <a:gd name="connsiteX2" fmla="*/ 419877 w 1101012"/>
              <a:gd name="connsiteY2" fmla="*/ 195943 h 970384"/>
              <a:gd name="connsiteX3" fmla="*/ 1101012 w 1101012"/>
              <a:gd name="connsiteY3" fmla="*/ 970384 h 9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012" h="970384">
                <a:moveTo>
                  <a:pt x="0" y="0"/>
                </a:moveTo>
                <a:cubicBezTo>
                  <a:pt x="146957" y="188945"/>
                  <a:pt x="293915" y="377890"/>
                  <a:pt x="363894" y="410547"/>
                </a:cubicBezTo>
                <a:cubicBezTo>
                  <a:pt x="433873" y="443204"/>
                  <a:pt x="297024" y="102637"/>
                  <a:pt x="419877" y="195943"/>
                </a:cubicBezTo>
                <a:cubicBezTo>
                  <a:pt x="542730" y="289249"/>
                  <a:pt x="821871" y="629816"/>
                  <a:pt x="1101012" y="97038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974-9B03-A3BB-E86D-7CDB8F1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it be?</a:t>
            </a:r>
          </a:p>
        </p:txBody>
      </p:sp>
      <p:pic>
        <p:nvPicPr>
          <p:cNvPr id="5" name="Picture 4" descr="Histogram&#10;&#10;Description automatically generated with low confidence">
            <a:extLst>
              <a:ext uri="{FF2B5EF4-FFF2-40B4-BE49-F238E27FC236}">
                <a16:creationId xmlns:a16="http://schemas.microsoft.com/office/drawing/2014/main" id="{2A0021E1-7464-2D5E-A8D3-E0DE2B2D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570"/>
            <a:ext cx="4885820" cy="332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FA861-8DB3-09F4-FA42-973A2A750E40}"/>
              </a:ext>
            </a:extLst>
          </p:cNvPr>
          <p:cNvSpPr txBox="1"/>
          <p:nvPr/>
        </p:nvSpPr>
        <p:spPr>
          <a:xfrm>
            <a:off x="185895" y="656524"/>
            <a:ext cx="385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reconstruct decays of “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253A-4F11-AAD8-60EE-90685B839A1B}"/>
              </a:ext>
            </a:extLst>
          </p:cNvPr>
          <p:cNvGrpSpPr/>
          <p:nvPr/>
        </p:nvGrpSpPr>
        <p:grpSpPr>
          <a:xfrm>
            <a:off x="442128" y="1232284"/>
            <a:ext cx="1386672" cy="1342816"/>
            <a:chOff x="442128" y="1232284"/>
            <a:chExt cx="1386672" cy="13428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870893-725F-0258-2F7E-CD98FEE2CEC9}"/>
                </a:ext>
              </a:extLst>
            </p:cNvPr>
            <p:cNvSpPr/>
            <p:nvPr/>
          </p:nvSpPr>
          <p:spPr>
            <a:xfrm>
              <a:off x="442128" y="1232284"/>
              <a:ext cx="1386672" cy="13428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50523B-2AF8-0D07-5FC8-06995C4B6527}"/>
                </a:ext>
              </a:extLst>
            </p:cNvPr>
            <p:cNvSpPr/>
            <p:nvPr/>
          </p:nvSpPr>
          <p:spPr>
            <a:xfrm>
              <a:off x="840557" y="1609737"/>
              <a:ext cx="329443" cy="3717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D58477-DB4D-242D-EF19-845729F63368}"/>
                </a:ext>
              </a:extLst>
            </p:cNvPr>
            <p:cNvSpPr/>
            <p:nvPr/>
          </p:nvSpPr>
          <p:spPr>
            <a:xfrm>
              <a:off x="1397734" y="1612752"/>
              <a:ext cx="182880" cy="1828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1F49B3-572F-D204-5234-C88A9679CC46}"/>
                </a:ext>
              </a:extLst>
            </p:cNvPr>
            <p:cNvSpPr/>
            <p:nvPr/>
          </p:nvSpPr>
          <p:spPr>
            <a:xfrm>
              <a:off x="1082941" y="212180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/>
              <p:nvPr/>
            </p:nvSpPr>
            <p:spPr>
              <a:xfrm>
                <a:off x="2208357" y="1215433"/>
                <a:ext cx="2187907" cy="386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E37F3-B4EB-2D61-DAB2-C92EDFFB6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57" y="1215433"/>
                <a:ext cx="2187907" cy="386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1D373A-8A5B-A7AF-5F2F-5BBB37B9CCC7}"/>
              </a:ext>
            </a:extLst>
          </p:cNvPr>
          <p:cNvCxnSpPr/>
          <p:nvPr/>
        </p:nvCxnSpPr>
        <p:spPr>
          <a:xfrm>
            <a:off x="3364161" y="1969478"/>
            <a:ext cx="6732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AF58A5-4452-CD82-5023-11EC7163690F}"/>
              </a:ext>
            </a:extLst>
          </p:cNvPr>
          <p:cNvCxnSpPr>
            <a:cxnSpLocks/>
          </p:cNvCxnSpPr>
          <p:nvPr/>
        </p:nvCxnSpPr>
        <p:spPr>
          <a:xfrm flipV="1">
            <a:off x="3364161" y="1690728"/>
            <a:ext cx="0" cy="278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/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9333B-B7CC-FBBD-1F7D-90D7461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71" y="1770690"/>
                <a:ext cx="782650" cy="369332"/>
              </a:xfrm>
              <a:prstGeom prst="rect">
                <a:avLst/>
              </a:prstGeom>
              <a:blipFill>
                <a:blip r:embed="rId4"/>
                <a:stretch>
                  <a:fillRect l="-78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9E9F03-DCB5-D0C8-58AB-367DC3BB6C1E}"/>
                  </a:ext>
                </a:extLst>
              </p:cNvPr>
              <p:cNvSpPr txBox="1"/>
              <p:nvPr/>
            </p:nvSpPr>
            <p:spPr>
              <a:xfrm>
                <a:off x="442128" y="2843684"/>
                <a:ext cx="42825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measuring 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particle, we can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 the mass of the (assumed) parent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9E9F03-DCB5-D0C8-58AB-367DC3BB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8" y="2843684"/>
                <a:ext cx="4282583" cy="646331"/>
              </a:xfrm>
              <a:prstGeom prst="rect">
                <a:avLst/>
              </a:prstGeom>
              <a:blipFill>
                <a:blip r:embed="rId5"/>
                <a:stretch>
                  <a:fillRect l="-1282" t="-12150" r="-997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/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𝜦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A0BBE-F4C3-2687-C390-4CCDB7EA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15" y="3982192"/>
                <a:ext cx="756138" cy="494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D068DC9-845C-51D2-DBD5-12068AA70594}"/>
              </a:ext>
            </a:extLst>
          </p:cNvPr>
          <p:cNvSpPr txBox="1"/>
          <p:nvPr/>
        </p:nvSpPr>
        <p:spPr>
          <a:xfrm>
            <a:off x="3302310" y="564256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aka, junk!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11E5E9-6C7E-ED69-E62D-6909F4983B92}"/>
              </a:ext>
            </a:extLst>
          </p:cNvPr>
          <p:cNvSpPr txBox="1"/>
          <p:nvPr/>
        </p:nvSpPr>
        <p:spPr>
          <a:xfrm>
            <a:off x="748227" y="589901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pic>
        <p:nvPicPr>
          <p:cNvPr id="20" name="Picture 19" descr="A picture containing indoor, ball&#10;&#10;Description automatically generated">
            <a:extLst>
              <a:ext uri="{FF2B5EF4-FFF2-40B4-BE49-F238E27FC236}">
                <a16:creationId xmlns:a16="http://schemas.microsoft.com/office/drawing/2014/main" id="{603EF8F2-5C37-590B-A5E4-78662EE76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86" y="2173166"/>
            <a:ext cx="3695590" cy="4607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FA7EA-22B5-6988-1F52-A3AE983DC2DE}"/>
              </a:ext>
            </a:extLst>
          </p:cNvPr>
          <p:cNvSpPr txBox="1"/>
          <p:nvPr/>
        </p:nvSpPr>
        <p:spPr>
          <a:xfrm>
            <a:off x="5637842" y="432540"/>
            <a:ext cx="5949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yet!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their nature will require more investigations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could be either of these, or some combination, 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else!</a:t>
            </a:r>
          </a:p>
        </p:txBody>
      </p:sp>
    </p:spTree>
    <p:extLst>
      <p:ext uri="{BB962C8B-B14F-4D97-AF65-F5344CB8AC3E}">
        <p14:creationId xmlns:p14="http://schemas.microsoft.com/office/powerpoint/2010/main" val="22382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3CE1-2C62-85D0-2A01-BAF2F734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Explosion of new particles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3DDB3-E831-DA94-C083-6E4AD417F2A7}"/>
              </a:ext>
            </a:extLst>
          </p:cNvPr>
          <p:cNvGrpSpPr/>
          <p:nvPr/>
        </p:nvGrpSpPr>
        <p:grpSpPr>
          <a:xfrm>
            <a:off x="270727" y="939442"/>
            <a:ext cx="10161457" cy="5734895"/>
            <a:chOff x="681274" y="864798"/>
            <a:chExt cx="10161457" cy="5734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5F487F-CF98-137E-D5E1-8C3D03FD6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74" y="864798"/>
              <a:ext cx="10161457" cy="5734895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E3A347C-D7E2-FBEC-9E04-F42ECFED0A34}"/>
                </a:ext>
              </a:extLst>
            </p:cNvPr>
            <p:cNvSpPr/>
            <p:nvPr/>
          </p:nvSpPr>
          <p:spPr>
            <a:xfrm>
              <a:off x="4991878" y="3610947"/>
              <a:ext cx="1076129" cy="975048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2952BBC7-6F5A-374F-CE8B-6DE40A7A4E45}"/>
                </a:ext>
              </a:extLst>
            </p:cNvPr>
            <p:cNvSpPr/>
            <p:nvPr/>
          </p:nvSpPr>
          <p:spPr>
            <a:xfrm>
              <a:off x="3116424" y="4030824"/>
              <a:ext cx="858417" cy="727788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9C4F3C-75D4-B870-A9D2-E8A638E17E16}"/>
                </a:ext>
              </a:extLst>
            </p:cNvPr>
            <p:cNvSpPr/>
            <p:nvPr/>
          </p:nvSpPr>
          <p:spPr>
            <a:xfrm>
              <a:off x="8574832" y="3732246"/>
              <a:ext cx="1940767" cy="120364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10C83D3-B0AC-7CFC-6639-05A6DD4F0CB3}"/>
                </a:ext>
              </a:extLst>
            </p:cNvPr>
            <p:cNvSpPr/>
            <p:nvPr/>
          </p:nvSpPr>
          <p:spPr>
            <a:xfrm>
              <a:off x="8332236" y="5240005"/>
              <a:ext cx="2267339" cy="42367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35170C9-8308-4605-E552-4333969B60C1}"/>
                </a:ext>
              </a:extLst>
            </p:cNvPr>
            <p:cNvSpPr/>
            <p:nvPr/>
          </p:nvSpPr>
          <p:spPr>
            <a:xfrm>
              <a:off x="7221894" y="3844212"/>
              <a:ext cx="939279" cy="6559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E0F1520-FAD8-AC1A-68F1-BD92B0F7A222}"/>
                </a:ext>
              </a:extLst>
            </p:cNvPr>
            <p:cNvSpPr/>
            <p:nvPr/>
          </p:nvSpPr>
          <p:spPr>
            <a:xfrm>
              <a:off x="4170784" y="3858206"/>
              <a:ext cx="709127" cy="72778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B67846F-C586-68F7-8697-FADDC696D1BC}"/>
              </a:ext>
            </a:extLst>
          </p:cNvPr>
          <p:cNvSpPr txBox="1"/>
          <p:nvPr/>
        </p:nvSpPr>
        <p:spPr>
          <a:xfrm>
            <a:off x="8164285" y="372791"/>
            <a:ext cx="35044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of these new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has a story to tell!</a:t>
            </a:r>
          </a:p>
        </p:txBody>
      </p:sp>
    </p:spTree>
    <p:extLst>
      <p:ext uri="{BB962C8B-B14F-4D97-AF65-F5344CB8AC3E}">
        <p14:creationId xmlns:p14="http://schemas.microsoft.com/office/powerpoint/2010/main" val="273983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167A-4CBC-66CC-E563-632C3A4E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932" y="783310"/>
            <a:ext cx="4256690" cy="570016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Neutrinos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09499CF-940C-7021-F9CC-0D5740AB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8" y="1768196"/>
            <a:ext cx="7941148" cy="44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2BC9-59D3-16D8-DAFE-7C084A8B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Standard Model (SM), in a nutshell</a:t>
            </a:r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3F758A9-5ED3-7607-C32E-B6C381F8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92"/>
            <a:ext cx="5629830" cy="4109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01304-F02E-3431-E813-B5403135202E}"/>
                  </a:ext>
                </a:extLst>
              </p:cNvPr>
              <p:cNvSpPr txBox="1"/>
              <p:nvPr/>
            </p:nvSpPr>
            <p:spPr>
              <a:xfrm>
                <a:off x="5809832" y="710692"/>
                <a:ext cx="5584157" cy="5793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/>
                  <a:t>Particles: </a:t>
                </a:r>
                <a:r>
                  <a:rPr lang="en-US" sz="2000" dirty="0"/>
                  <a:t>quarks and leptons, all spin 1/2</a:t>
                </a:r>
              </a:p>
              <a:p>
                <a:pPr marL="285750" indent="-28575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2000" b="1" dirty="0"/>
                  <a:t>Force carriers:  </a:t>
                </a:r>
                <a:r>
                  <a:rPr lang="en-US" sz="2000" dirty="0"/>
                  <a:t>All spin 1 “bosons”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b="1" dirty="0"/>
                  <a:t>Forces</a:t>
                </a:r>
                <a:r>
                  <a:rPr lang="en-US" sz="2000" dirty="0"/>
                  <a:t> due to “exchange” of force carriers.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Large </a:t>
                </a:r>
                <a:r>
                  <a:rPr lang="en-US" sz="2000" dirty="0" err="1"/>
                  <a:t>m</a:t>
                </a:r>
                <a:r>
                  <a:rPr lang="en-US" sz="2000" baseline="-25000" dirty="0" err="1"/>
                  <a:t>W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</a:t>
                </a:r>
                <a:r>
                  <a:rPr lang="en-US" sz="2000" baseline="-25000" dirty="0" err="1"/>
                  <a:t>Z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Very short range weak force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Massless photon  infinite range EM force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Higgs boson</a:t>
                </a:r>
                <a:r>
                  <a:rPr lang="en-US" sz="2000" b="1" dirty="0">
                    <a:sym typeface="Wingdings" panose="05000000000000000000" pitchFamily="2" charset="2"/>
                  </a:rPr>
                  <a:t>: </a:t>
                </a:r>
                <a:r>
                  <a:rPr lang="en-US" sz="2000" dirty="0">
                    <a:sym typeface="Wingdings" panose="05000000000000000000" pitchFamily="2" charset="2"/>
                  </a:rPr>
                  <a:t>Gives mass to the SM particles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ym typeface="Wingdings" panose="05000000000000000000" pitchFamily="2" charset="2"/>
                  </a:rPr>
                  <a:t>“Ordinary” matter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ym typeface="Wingdings" panose="05000000000000000000" pitchFamily="2" charset="2"/>
                  </a:rPr>
                  <a:t>Leptons: </a:t>
                </a:r>
                <a:r>
                  <a:rPr lang="en-US" sz="2000" dirty="0">
                    <a:sym typeface="Wingdings" panose="05000000000000000000" pitchFamily="2" charset="2"/>
                  </a:rPr>
                  <a:t>fundamental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ym typeface="Wingdings" panose="05000000000000000000" pitchFamily="2" charset="2"/>
                  </a:rPr>
                  <a:t>Baryons:</a:t>
                </a:r>
                <a:r>
                  <a:rPr lang="en-US" sz="2000" dirty="0">
                    <a:sym typeface="Wingdings" panose="05000000000000000000" pitchFamily="2" charset="2"/>
                  </a:rPr>
                  <a:t> Any* 3 quarks 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p(</a:t>
                </a:r>
                <a:r>
                  <a:rPr lang="en-US" sz="20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uud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), n(</a:t>
                </a:r>
                <a:r>
                  <a:rPr lang="en-US" sz="20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udd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ym typeface="Wingdings" panose="05000000000000000000" pitchFamily="2" charset="2"/>
                  </a:rPr>
                  <a:t>Mesons:</a:t>
                </a:r>
                <a:r>
                  <a:rPr lang="en-US" sz="2000" dirty="0">
                    <a:sym typeface="Wingdings" panose="05000000000000000000" pitchFamily="2" charset="2"/>
                  </a:rPr>
                  <a:t> Any*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𝒖</m:t>
                            </m:r>
                          </m:e>
                        </m:acc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𝒅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𝑩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𝒃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01304-F02E-3431-E813-B5403135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832" y="710692"/>
                <a:ext cx="5584157" cy="5793317"/>
              </a:xfrm>
              <a:prstGeom prst="rect">
                <a:avLst/>
              </a:prstGeom>
              <a:blipFill>
                <a:blip r:embed="rId3"/>
                <a:stretch>
                  <a:fillRect l="-983" t="-632" r="-328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1440A06F-03D4-497F-7AAA-1E588D106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423699"/>
                  </p:ext>
                </p:extLst>
              </p:nvPr>
            </p:nvGraphicFramePr>
            <p:xfrm>
              <a:off x="6315920" y="1575928"/>
              <a:ext cx="5599524" cy="15904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3984">
                      <a:extLst>
                        <a:ext uri="{9D8B030D-6E8A-4147-A177-3AD203B41FA5}">
                          <a16:colId xmlns:a16="http://schemas.microsoft.com/office/drawing/2014/main" val="793776702"/>
                        </a:ext>
                      </a:extLst>
                    </a:gridCol>
                    <a:gridCol w="858167">
                      <a:extLst>
                        <a:ext uri="{9D8B030D-6E8A-4147-A177-3AD203B41FA5}">
                          <a16:colId xmlns:a16="http://schemas.microsoft.com/office/drawing/2014/main" val="3043561145"/>
                        </a:ext>
                      </a:extLst>
                    </a:gridCol>
                    <a:gridCol w="924182">
                      <a:extLst>
                        <a:ext uri="{9D8B030D-6E8A-4147-A177-3AD203B41FA5}">
                          <a16:colId xmlns:a16="http://schemas.microsoft.com/office/drawing/2014/main" val="241315544"/>
                        </a:ext>
                      </a:extLst>
                    </a:gridCol>
                    <a:gridCol w="924182">
                      <a:extLst>
                        <a:ext uri="{9D8B030D-6E8A-4147-A177-3AD203B41FA5}">
                          <a16:colId xmlns:a16="http://schemas.microsoft.com/office/drawing/2014/main" val="3859104746"/>
                        </a:ext>
                      </a:extLst>
                    </a:gridCol>
                    <a:gridCol w="1094567">
                      <a:extLst>
                        <a:ext uri="{9D8B030D-6E8A-4147-A177-3AD203B41FA5}">
                          <a16:colId xmlns:a16="http://schemas.microsoft.com/office/drawing/2014/main" val="2759021478"/>
                        </a:ext>
                      </a:extLst>
                    </a:gridCol>
                    <a:gridCol w="1034442">
                      <a:extLst>
                        <a:ext uri="{9D8B030D-6E8A-4147-A177-3AD203B41FA5}">
                          <a16:colId xmlns:a16="http://schemas.microsoft.com/office/drawing/2014/main" val="1518875250"/>
                        </a:ext>
                      </a:extLst>
                    </a:gridCol>
                  </a:tblGrid>
                  <a:tr h="2833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Force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Carrier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Mass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(GeV)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4543713"/>
                      </a:ext>
                    </a:extLst>
                  </a:tr>
                  <a:tr h="28334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Strong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390667"/>
                      </a:ext>
                    </a:extLst>
                  </a:tr>
                  <a:tr h="28334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6100864"/>
                      </a:ext>
                    </a:extLst>
                  </a:tr>
                  <a:tr h="249188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Weak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80, 90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46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1440A06F-03D4-497F-7AAA-1E588D106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423699"/>
                  </p:ext>
                </p:extLst>
              </p:nvPr>
            </p:nvGraphicFramePr>
            <p:xfrm>
              <a:off x="6315920" y="1575928"/>
              <a:ext cx="5599524" cy="15904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3984">
                      <a:extLst>
                        <a:ext uri="{9D8B030D-6E8A-4147-A177-3AD203B41FA5}">
                          <a16:colId xmlns:a16="http://schemas.microsoft.com/office/drawing/2014/main" val="793776702"/>
                        </a:ext>
                      </a:extLst>
                    </a:gridCol>
                    <a:gridCol w="858167">
                      <a:extLst>
                        <a:ext uri="{9D8B030D-6E8A-4147-A177-3AD203B41FA5}">
                          <a16:colId xmlns:a16="http://schemas.microsoft.com/office/drawing/2014/main" val="3043561145"/>
                        </a:ext>
                      </a:extLst>
                    </a:gridCol>
                    <a:gridCol w="924182">
                      <a:extLst>
                        <a:ext uri="{9D8B030D-6E8A-4147-A177-3AD203B41FA5}">
                          <a16:colId xmlns:a16="http://schemas.microsoft.com/office/drawing/2014/main" val="241315544"/>
                        </a:ext>
                      </a:extLst>
                    </a:gridCol>
                    <a:gridCol w="924182">
                      <a:extLst>
                        <a:ext uri="{9D8B030D-6E8A-4147-A177-3AD203B41FA5}">
                          <a16:colId xmlns:a16="http://schemas.microsoft.com/office/drawing/2014/main" val="3859104746"/>
                        </a:ext>
                      </a:extLst>
                    </a:gridCol>
                    <a:gridCol w="1094567">
                      <a:extLst>
                        <a:ext uri="{9D8B030D-6E8A-4147-A177-3AD203B41FA5}">
                          <a16:colId xmlns:a16="http://schemas.microsoft.com/office/drawing/2014/main" val="2759021478"/>
                        </a:ext>
                      </a:extLst>
                    </a:gridCol>
                    <a:gridCol w="1034442">
                      <a:extLst>
                        <a:ext uri="{9D8B030D-6E8A-4147-A177-3AD203B41FA5}">
                          <a16:colId xmlns:a16="http://schemas.microsoft.com/office/drawing/2014/main" val="15188752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Force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Carrier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Mass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(GeV)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8994" t="-2105" r="-96089" b="-18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41176" t="-2105" r="-1176" b="-18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45437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Strong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39066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362" t="-278182" r="-46453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6100864"/>
                      </a:ext>
                    </a:extLst>
                  </a:tr>
                  <a:tr h="340805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Weak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362" t="-371429" r="-464539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80, 90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462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11" descr="AnimHydrogenAtom">
            <a:extLst>
              <a:ext uri="{FF2B5EF4-FFF2-40B4-BE49-F238E27FC236}">
                <a16:creationId xmlns:a16="http://schemas.microsoft.com/office/drawing/2014/main" id="{DE615206-410B-66A7-EB7B-7F150E89BB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0" y="5234296"/>
            <a:ext cx="2931956" cy="14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D8CEF0-EFCC-C888-537D-3CE0DEBCACDD}"/>
              </a:ext>
            </a:extLst>
          </p:cNvPr>
          <p:cNvSpPr txBox="1"/>
          <p:nvPr/>
        </p:nvSpPr>
        <p:spPr>
          <a:xfrm>
            <a:off x="-70338" y="6542268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Except top quark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50D2E3-013E-F6FD-E776-2E10A32A7687}"/>
              </a:ext>
            </a:extLst>
          </p:cNvPr>
          <p:cNvSpPr/>
          <p:nvPr/>
        </p:nvSpPr>
        <p:spPr>
          <a:xfrm>
            <a:off x="525780" y="1245870"/>
            <a:ext cx="3771900" cy="1543050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BE026F-AA8B-F22F-91B1-674EF3D9BD6A}"/>
              </a:ext>
            </a:extLst>
          </p:cNvPr>
          <p:cNvSpPr/>
          <p:nvPr/>
        </p:nvSpPr>
        <p:spPr>
          <a:xfrm>
            <a:off x="473606" y="1140754"/>
            <a:ext cx="4532734" cy="2471126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0F158E-A187-E74C-C8DF-04EDE1A353A2}"/>
              </a:ext>
            </a:extLst>
          </p:cNvPr>
          <p:cNvSpPr/>
          <p:nvPr/>
        </p:nvSpPr>
        <p:spPr>
          <a:xfrm>
            <a:off x="362184" y="1073586"/>
            <a:ext cx="5256216" cy="3395543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9354-496C-5980-B1C6-3FE8EA9B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Neutrinos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6EFAA-3854-E002-A4C7-49A24DC91851}"/>
              </a:ext>
            </a:extLst>
          </p:cNvPr>
          <p:cNvSpPr txBox="1"/>
          <p:nvPr/>
        </p:nvSpPr>
        <p:spPr>
          <a:xfrm>
            <a:off x="0" y="669651"/>
            <a:ext cx="5586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SM, neutrinos were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massless, neutral leptons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Buuuuuuuttttttt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storm was brewing…</a:t>
            </a:r>
          </a:p>
        </p:txBody>
      </p:sp>
      <p:pic>
        <p:nvPicPr>
          <p:cNvPr id="12" name="Picture 11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05C6D58B-9931-FEEA-ACC7-4659D3336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8" y="1408448"/>
            <a:ext cx="6239602" cy="3007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919BA-8729-E47A-BD45-F10EB93B3B92}"/>
                  </a:ext>
                </a:extLst>
              </p:cNvPr>
              <p:cNvSpPr txBox="1"/>
              <p:nvPr/>
            </p:nvSpPr>
            <p:spPr>
              <a:xfrm>
                <a:off x="276755" y="4683968"/>
                <a:ext cx="11311865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Theorists: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how to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flux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sun!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experiments must be wrong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919BA-8729-E47A-BD45-F10EB93B3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5" y="4683968"/>
                <a:ext cx="11311865" cy="400110"/>
              </a:xfrm>
              <a:prstGeom prst="rect">
                <a:avLst/>
              </a:prstGeom>
              <a:blipFill>
                <a:blip r:embed="rId3"/>
                <a:stretch>
                  <a:fillRect l="-431"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8D9F708-56B4-C0C5-3DC5-EDFB51363AA4}"/>
              </a:ext>
            </a:extLst>
          </p:cNvPr>
          <p:cNvSpPr txBox="1"/>
          <p:nvPr/>
        </p:nvSpPr>
        <p:spPr>
          <a:xfrm>
            <a:off x="1541445" y="5965382"/>
            <a:ext cx="86388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Turns out…. They were both right!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A0C1EB-E9A1-738B-8BAB-3C002E74B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/>
        </p:blipFill>
        <p:spPr>
          <a:xfrm>
            <a:off x="10607136" y="248886"/>
            <a:ext cx="1584864" cy="2257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BD3840-1A27-C1CF-0BDC-2FB3F12BD655}"/>
                  </a:ext>
                </a:extLst>
              </p:cNvPr>
              <p:cNvSpPr txBox="1"/>
              <p:nvPr/>
            </p:nvSpPr>
            <p:spPr>
              <a:xfrm>
                <a:off x="276755" y="5229670"/>
                <a:ext cx="11311865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Experimentalists: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how to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flux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sun!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theorists must be wrong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BD3840-1A27-C1CF-0BDC-2FB3F12BD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5" y="5229670"/>
                <a:ext cx="11311865" cy="400110"/>
              </a:xfrm>
              <a:prstGeom prst="rect">
                <a:avLst/>
              </a:prstGeom>
              <a:blipFill>
                <a:blip r:embed="rId5"/>
                <a:stretch>
                  <a:fillRect l="-431" t="-7353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group of planets in space&#10;&#10;Description automatically generated with medium confidence">
            <a:extLst>
              <a:ext uri="{FF2B5EF4-FFF2-40B4-BE49-F238E27FC236}">
                <a16:creationId xmlns:a16="http://schemas.microsoft.com/office/drawing/2014/main" id="{C19774BF-1DF5-085E-25E2-8AB8DEED4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" y="1477171"/>
            <a:ext cx="3739026" cy="26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200E-77D1-191D-3D45-0F7545DC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08A41-EE12-7F60-B783-CD734C8C5B71}"/>
                  </a:ext>
                </a:extLst>
              </p:cNvPr>
              <p:cNvSpPr txBox="1"/>
              <p:nvPr/>
            </p:nvSpPr>
            <p:spPr>
              <a:xfrm>
                <a:off x="-48742" y="564125"/>
                <a:ext cx="10192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sophisticated experiments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“oscillate” into other types of neutrinos.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08A41-EE12-7F60-B783-CD734C8C5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2" y="564125"/>
                <a:ext cx="10192149" cy="461665"/>
              </a:xfrm>
              <a:prstGeom prst="rect">
                <a:avLst/>
              </a:prstGeom>
              <a:blipFill>
                <a:blip r:embed="rId2"/>
                <a:stretch>
                  <a:fillRect l="-77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D3EADC00-E150-1C6A-9A30-03C86233E077}"/>
              </a:ext>
            </a:extLst>
          </p:cNvPr>
          <p:cNvSpPr txBox="1"/>
          <p:nvPr/>
        </p:nvSpPr>
        <p:spPr>
          <a:xfrm>
            <a:off x="11785569" y="516343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7E0A2D-14EE-608B-7262-2C5F3C69DC8B}"/>
              </a:ext>
            </a:extLst>
          </p:cNvPr>
          <p:cNvSpPr txBox="1"/>
          <p:nvPr/>
        </p:nvSpPr>
        <p:spPr>
          <a:xfrm>
            <a:off x="2268416" y="504671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https://www.youtube.com/watch?v=eBT1-dV1BTM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5900A-21D6-85AB-7D76-346982B34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4" t="22124" r="36786" b="30256"/>
          <a:stretch/>
        </p:blipFill>
        <p:spPr>
          <a:xfrm>
            <a:off x="2110154" y="1441950"/>
            <a:ext cx="5777802" cy="326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8F274A-5599-3A37-DCF9-4A2588140785}"/>
                  </a:ext>
                </a:extLst>
              </p:cNvPr>
              <p:cNvSpPr txBox="1"/>
              <p:nvPr/>
            </p:nvSpPr>
            <p:spPr>
              <a:xfrm>
                <a:off x="150726" y="5863501"/>
                <a:ext cx="10632013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Neutrino oscillations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not strictly conserved in the SM. 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conserved in neutrino oscillations!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8F274A-5599-3A37-DCF9-4A2588140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" y="5863501"/>
                <a:ext cx="10632013" cy="860748"/>
              </a:xfrm>
              <a:prstGeom prst="rect">
                <a:avLst/>
              </a:prstGeom>
              <a:blipFill>
                <a:blip r:embed="rId5"/>
                <a:stretch>
                  <a:fillRect l="-803" t="-5674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2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8A84-35EF-6F44-BEA4-31485386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9162-86A6-343A-FF8D-0B1B10B5E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64" y="680169"/>
            <a:ext cx="11479925" cy="62883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Higgs boson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60 years ago – appears to be the explanation of how elementary particles (and the W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even H) acquire mass.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testing underway to see if it is “the SM Higgs boson”, or “one of several”. Does it fit all predictions of the SM?</a:t>
            </a:r>
          </a:p>
          <a:p>
            <a:r>
              <a:rPr lang="en-US" b="1" dirty="0"/>
              <a:t>Multiquark states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their nature? Are they “molecular-like”, or tightly bound? Are there di-baryons (6 quark) states? If you could “see inside” a baryon, what would it look like?</a:t>
            </a:r>
          </a:p>
          <a:p>
            <a:r>
              <a:rPr lang="en-US" b="1" dirty="0"/>
              <a:t>Neutrinos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Fascinating little creatures. Why are their masses and why are they so light? Are they Majorana particles? Can they be behind the matter-antimatter asymmetry in the Universe? How to extend the SM to include neutrino mass?</a:t>
            </a:r>
          </a:p>
          <a:p>
            <a:r>
              <a:rPr lang="en-US" b="1" dirty="0"/>
              <a:t>Physics beyond the SM</a:t>
            </a:r>
          </a:p>
          <a:p>
            <a:pPr lvl="1"/>
            <a:r>
              <a:rPr lang="en-US" b="1" dirty="0"/>
              <a:t>“Must” be a deeper theory to answer the big questions of our time!</a:t>
            </a:r>
          </a:p>
          <a:p>
            <a:pPr lvl="1"/>
            <a:r>
              <a:rPr lang="en-US" b="1" dirty="0"/>
              <a:t>Dark matter? Dark energy? Matter-antimatter asymmetry? Neutrinos? </a:t>
            </a:r>
            <a:br>
              <a:rPr lang="en-US" b="1" dirty="0"/>
            </a:br>
            <a:r>
              <a:rPr lang="en-US" b="1" dirty="0"/>
              <a:t>LFU? … (See Rafael’s talk tomorrow)</a:t>
            </a:r>
          </a:p>
        </p:txBody>
      </p:sp>
    </p:spTree>
    <p:extLst>
      <p:ext uri="{BB962C8B-B14F-4D97-AF65-F5344CB8AC3E}">
        <p14:creationId xmlns:p14="http://schemas.microsoft.com/office/powerpoint/2010/main" val="78432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2E34-E406-E4F0-87A5-0B604A4B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281D-8C5F-E942-B49B-10E90ADF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F8A3E22-8E85-1BF8-D545-DFF0B648F659}"/>
              </a:ext>
            </a:extLst>
          </p:cNvPr>
          <p:cNvCxnSpPr>
            <a:cxnSpLocks/>
          </p:cNvCxnSpPr>
          <p:nvPr/>
        </p:nvCxnSpPr>
        <p:spPr>
          <a:xfrm>
            <a:off x="10718508" y="4292231"/>
            <a:ext cx="0" cy="1874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F3200E-77D1-191D-3D45-0F7545DC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08A41-EE12-7F60-B783-CD734C8C5B71}"/>
                  </a:ext>
                </a:extLst>
              </p:cNvPr>
              <p:cNvSpPr txBox="1"/>
              <p:nvPr/>
            </p:nvSpPr>
            <p:spPr>
              <a:xfrm>
                <a:off x="-48742" y="564125"/>
                <a:ext cx="10192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sophisticated experiments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“oscillate” into other types of neutrinos.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08A41-EE12-7F60-B783-CD734C8C5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2" y="564125"/>
                <a:ext cx="10192149" cy="461665"/>
              </a:xfrm>
              <a:prstGeom prst="rect">
                <a:avLst/>
              </a:prstGeom>
              <a:blipFill>
                <a:blip r:embed="rId2"/>
                <a:stretch>
                  <a:fillRect l="-77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665BCFF-25C7-D1E5-22A2-B04935B0CC95}"/>
              </a:ext>
            </a:extLst>
          </p:cNvPr>
          <p:cNvGrpSpPr/>
          <p:nvPr/>
        </p:nvGrpSpPr>
        <p:grpSpPr>
          <a:xfrm>
            <a:off x="2201863" y="1964027"/>
            <a:ext cx="696024" cy="2260286"/>
            <a:chOff x="2026301" y="1553434"/>
            <a:chExt cx="696024" cy="22602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073ECC-2F3F-7475-88B1-1D5B17F68208}"/>
                </a:ext>
              </a:extLst>
            </p:cNvPr>
            <p:cNvSpPr/>
            <p:nvPr/>
          </p:nvSpPr>
          <p:spPr>
            <a:xfrm>
              <a:off x="2026301" y="2236355"/>
              <a:ext cx="69602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ymbol" panose="05050102010706020507" pitchFamily="18" charset="2"/>
                </a:rPr>
                <a:t>n</a:t>
              </a:r>
              <a:r>
                <a:rPr lang="en-US" sz="4400" b="1" baseline="-250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ymbol" panose="05050102010706020507" pitchFamily="18" charset="2"/>
                </a:rPr>
                <a:t>m</a:t>
              </a:r>
              <a:endParaRPr lang="en-US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mbol" panose="05050102010706020507" pitchFamily="18" charset="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7419DF-FBBB-40F3-AFA3-72DD47ECC84C}"/>
                </a:ext>
              </a:extLst>
            </p:cNvPr>
            <p:cNvSpPr/>
            <p:nvPr/>
          </p:nvSpPr>
          <p:spPr>
            <a:xfrm>
              <a:off x="2077597" y="3044279"/>
              <a:ext cx="644728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ymbol" panose="05050102010706020507" pitchFamily="18" charset="2"/>
                </a:rPr>
                <a:t>n</a:t>
              </a:r>
              <a:r>
                <a:rPr lang="en-US" sz="4400" b="1" baseline="-250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ymbol" panose="05050102010706020507" pitchFamily="18" charset="2"/>
                </a:rPr>
                <a:t>t</a:t>
              </a:r>
              <a:endParaRPr lang="en-US" sz="4400" b="1" cap="none" spc="0" baseline="-25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mbol" panose="05050102010706020507" pitchFamily="18" charset="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1E76C9-A464-0048-2BEA-C3B3A65C226A}"/>
                </a:ext>
              </a:extLst>
            </p:cNvPr>
            <p:cNvSpPr/>
            <p:nvPr/>
          </p:nvSpPr>
          <p:spPr>
            <a:xfrm>
              <a:off x="2051949" y="1553434"/>
              <a:ext cx="644727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ymbol" panose="05050102010706020507" pitchFamily="18" charset="2"/>
                </a:rPr>
                <a:t>n</a:t>
              </a:r>
              <a:r>
                <a:rPr lang="en-US" sz="4400" b="1" cap="none" spc="0" baseline="-250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4DC2B9-00CF-B5EC-41AE-BB2A88750423}"/>
              </a:ext>
            </a:extLst>
          </p:cNvPr>
          <p:cNvSpPr/>
          <p:nvPr/>
        </p:nvSpPr>
        <p:spPr>
          <a:xfrm>
            <a:off x="1397" y="3092874"/>
            <a:ext cx="914400" cy="299790"/>
          </a:xfrm>
          <a:custGeom>
            <a:avLst/>
            <a:gdLst>
              <a:gd name="connsiteX0" fmla="*/ 0 w 1175657"/>
              <a:gd name="connsiteY0" fmla="*/ 307912 h 639688"/>
              <a:gd name="connsiteX1" fmla="*/ 111967 w 1175657"/>
              <a:gd name="connsiteY1" fmla="*/ 37324 h 639688"/>
              <a:gd name="connsiteX2" fmla="*/ 270588 w 1175657"/>
              <a:gd name="connsiteY2" fmla="*/ 597161 h 639688"/>
              <a:gd name="connsiteX3" fmla="*/ 391886 w 1175657"/>
              <a:gd name="connsiteY3" fmla="*/ 18663 h 639688"/>
              <a:gd name="connsiteX4" fmla="*/ 541175 w 1175657"/>
              <a:gd name="connsiteY4" fmla="*/ 625153 h 639688"/>
              <a:gd name="connsiteX5" fmla="*/ 653143 w 1175657"/>
              <a:gd name="connsiteY5" fmla="*/ 2 h 639688"/>
              <a:gd name="connsiteX6" fmla="*/ 802433 w 1175657"/>
              <a:gd name="connsiteY6" fmla="*/ 634484 h 639688"/>
              <a:gd name="connsiteX7" fmla="*/ 905069 w 1175657"/>
              <a:gd name="connsiteY7" fmla="*/ 27994 h 639688"/>
              <a:gd name="connsiteX8" fmla="*/ 1073020 w 1175657"/>
              <a:gd name="connsiteY8" fmla="*/ 634484 h 639688"/>
              <a:gd name="connsiteX9" fmla="*/ 1175657 w 1175657"/>
              <a:gd name="connsiteY9" fmla="*/ 270590 h 63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657" h="639688">
                <a:moveTo>
                  <a:pt x="0" y="307912"/>
                </a:moveTo>
                <a:cubicBezTo>
                  <a:pt x="33434" y="148514"/>
                  <a:pt x="66869" y="-10884"/>
                  <a:pt x="111967" y="37324"/>
                </a:cubicBezTo>
                <a:cubicBezTo>
                  <a:pt x="157065" y="85532"/>
                  <a:pt x="223935" y="600271"/>
                  <a:pt x="270588" y="597161"/>
                </a:cubicBezTo>
                <a:cubicBezTo>
                  <a:pt x="317241" y="594051"/>
                  <a:pt x="346788" y="13998"/>
                  <a:pt x="391886" y="18663"/>
                </a:cubicBezTo>
                <a:cubicBezTo>
                  <a:pt x="436984" y="23328"/>
                  <a:pt x="497632" y="628263"/>
                  <a:pt x="541175" y="625153"/>
                </a:cubicBezTo>
                <a:cubicBezTo>
                  <a:pt x="584718" y="622043"/>
                  <a:pt x="609600" y="-1553"/>
                  <a:pt x="653143" y="2"/>
                </a:cubicBezTo>
                <a:cubicBezTo>
                  <a:pt x="696686" y="1557"/>
                  <a:pt x="760445" y="629819"/>
                  <a:pt x="802433" y="634484"/>
                </a:cubicBezTo>
                <a:cubicBezTo>
                  <a:pt x="844421" y="639149"/>
                  <a:pt x="859971" y="27994"/>
                  <a:pt x="905069" y="27994"/>
                </a:cubicBezTo>
                <a:cubicBezTo>
                  <a:pt x="950167" y="27994"/>
                  <a:pt x="1027922" y="594051"/>
                  <a:pt x="1073020" y="634484"/>
                </a:cubicBezTo>
                <a:cubicBezTo>
                  <a:pt x="1118118" y="674917"/>
                  <a:pt x="1146887" y="472753"/>
                  <a:pt x="1175657" y="27059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B7C888-1B89-6528-46E2-04095071D92C}"/>
                  </a:ext>
                </a:extLst>
              </p:cNvPr>
              <p:cNvSpPr txBox="1"/>
              <p:nvPr/>
            </p:nvSpPr>
            <p:spPr>
              <a:xfrm>
                <a:off x="1567971" y="2179470"/>
                <a:ext cx="6338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B7C888-1B89-6528-46E2-04095071D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71" y="2179470"/>
                <a:ext cx="63389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53D31-7087-D0A6-B732-F464B01CD1B8}"/>
                  </a:ext>
                </a:extLst>
              </p:cNvPr>
              <p:cNvSpPr txBox="1"/>
              <p:nvPr/>
            </p:nvSpPr>
            <p:spPr>
              <a:xfrm>
                <a:off x="1567971" y="2838666"/>
                <a:ext cx="6454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53D31-7087-D0A6-B732-F464B01CD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71" y="2838666"/>
                <a:ext cx="64549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9C654A-29FF-B148-7CAC-EBBB9CC8916B}"/>
                  </a:ext>
                </a:extLst>
              </p:cNvPr>
              <p:cNvSpPr txBox="1"/>
              <p:nvPr/>
            </p:nvSpPr>
            <p:spPr>
              <a:xfrm>
                <a:off x="1556364" y="3617883"/>
                <a:ext cx="6171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9C654A-29FF-B148-7CAC-EBBB9CC8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64" y="3617883"/>
                <a:ext cx="61715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AE1657-C7B1-A767-CD8F-B09B976D2C85}"/>
                  </a:ext>
                </a:extLst>
              </p:cNvPr>
              <p:cNvSpPr txBox="1"/>
              <p:nvPr/>
            </p:nvSpPr>
            <p:spPr>
              <a:xfrm>
                <a:off x="118446" y="2451569"/>
                <a:ext cx="8479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AE1657-C7B1-A767-CD8F-B09B976D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" y="2451569"/>
                <a:ext cx="84792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343B7F74-E3B4-B9F2-858B-380471CCAAC6}"/>
              </a:ext>
            </a:extLst>
          </p:cNvPr>
          <p:cNvSpPr/>
          <p:nvPr/>
        </p:nvSpPr>
        <p:spPr>
          <a:xfrm>
            <a:off x="1180490" y="2192756"/>
            <a:ext cx="299480" cy="1924652"/>
          </a:xfrm>
          <a:prstGeom prst="leftBrace">
            <a:avLst>
              <a:gd name="adj1" fmla="val 5262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B72C362-AFEC-EEA2-28BF-E51E82ED7441}"/>
              </a:ext>
            </a:extLst>
          </p:cNvPr>
          <p:cNvSpPr/>
          <p:nvPr/>
        </p:nvSpPr>
        <p:spPr>
          <a:xfrm>
            <a:off x="4187095" y="2041394"/>
            <a:ext cx="1755046" cy="1759382"/>
          </a:xfrm>
          <a:prstGeom prst="rightArrow">
            <a:avLst>
              <a:gd name="adj1" fmla="val 64849"/>
              <a:gd name="adj2" fmla="val 50000"/>
            </a:avLst>
          </a:prstGeom>
          <a:pattFill prst="wav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0C7DE6-69DF-6E3E-4F17-538D6B25C585}"/>
              </a:ext>
            </a:extLst>
          </p:cNvPr>
          <p:cNvSpPr/>
          <p:nvPr/>
        </p:nvSpPr>
        <p:spPr>
          <a:xfrm>
            <a:off x="4719257" y="2701818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D89EA-A76D-F660-C3FD-5DFD86D10B09}"/>
              </a:ext>
            </a:extLst>
          </p:cNvPr>
          <p:cNvSpPr/>
          <p:nvPr/>
        </p:nvSpPr>
        <p:spPr>
          <a:xfrm>
            <a:off x="4683170" y="2405047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D27634-965D-A91C-0F17-A879544E33D6}"/>
              </a:ext>
            </a:extLst>
          </p:cNvPr>
          <p:cNvSpPr/>
          <p:nvPr/>
        </p:nvSpPr>
        <p:spPr>
          <a:xfrm>
            <a:off x="4649288" y="299255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1D5465-FFC6-B5EC-08BD-DF2B980C3039}"/>
                  </a:ext>
                </a:extLst>
              </p:cNvPr>
              <p:cNvSpPr txBox="1"/>
              <p:nvPr/>
            </p:nvSpPr>
            <p:spPr>
              <a:xfrm>
                <a:off x="3795333" y="2642189"/>
                <a:ext cx="3751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1D5465-FFC6-B5EC-08BD-DF2B980C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33" y="2642189"/>
                <a:ext cx="37510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CD488377-8AD6-0486-C16F-46D441AD7612}"/>
              </a:ext>
            </a:extLst>
          </p:cNvPr>
          <p:cNvSpPr/>
          <p:nvPr/>
        </p:nvSpPr>
        <p:spPr>
          <a:xfrm>
            <a:off x="6926022" y="2041394"/>
            <a:ext cx="1755046" cy="1759382"/>
          </a:xfrm>
          <a:prstGeom prst="rightArrow">
            <a:avLst>
              <a:gd name="adj1" fmla="val 64849"/>
              <a:gd name="adj2" fmla="val 50000"/>
            </a:avLst>
          </a:prstGeom>
          <a:pattFill prst="wav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47583-DBD4-8D8B-9520-E4FDD7E09BD6}"/>
              </a:ext>
            </a:extLst>
          </p:cNvPr>
          <p:cNvSpPr/>
          <p:nvPr/>
        </p:nvSpPr>
        <p:spPr>
          <a:xfrm>
            <a:off x="7337605" y="2701818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E4C6DE-971C-B3D3-904F-AC6F982606B2}"/>
              </a:ext>
            </a:extLst>
          </p:cNvPr>
          <p:cNvSpPr/>
          <p:nvPr/>
        </p:nvSpPr>
        <p:spPr>
          <a:xfrm>
            <a:off x="7231184" y="2405047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29F51E-42F2-7201-6FF2-AFF4AF2392D4}"/>
              </a:ext>
            </a:extLst>
          </p:cNvPr>
          <p:cNvSpPr/>
          <p:nvPr/>
        </p:nvSpPr>
        <p:spPr>
          <a:xfrm>
            <a:off x="7388215" y="299255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641B071-FEE1-7F48-CF65-EEAE46B39B0C}"/>
              </a:ext>
            </a:extLst>
          </p:cNvPr>
          <p:cNvSpPr/>
          <p:nvPr/>
        </p:nvSpPr>
        <p:spPr>
          <a:xfrm>
            <a:off x="9747068" y="2041394"/>
            <a:ext cx="1755046" cy="1759382"/>
          </a:xfrm>
          <a:prstGeom prst="rightArrow">
            <a:avLst>
              <a:gd name="adj1" fmla="val 64849"/>
              <a:gd name="adj2" fmla="val 50000"/>
            </a:avLst>
          </a:prstGeom>
          <a:pattFill prst="wav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ADDE20-DA67-8AE1-6707-FD9D2232B412}"/>
              </a:ext>
            </a:extLst>
          </p:cNvPr>
          <p:cNvSpPr/>
          <p:nvPr/>
        </p:nvSpPr>
        <p:spPr>
          <a:xfrm>
            <a:off x="10017976" y="2701818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D7FA7E-7395-F538-6AED-2A16877F1799}"/>
              </a:ext>
            </a:extLst>
          </p:cNvPr>
          <p:cNvSpPr/>
          <p:nvPr/>
        </p:nvSpPr>
        <p:spPr>
          <a:xfrm>
            <a:off x="9740733" y="2405047"/>
            <a:ext cx="40267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3DBDE0-AEC5-61CA-3C94-2617272936D4}"/>
              </a:ext>
            </a:extLst>
          </p:cNvPr>
          <p:cNvSpPr/>
          <p:nvPr/>
        </p:nvSpPr>
        <p:spPr>
          <a:xfrm>
            <a:off x="10209261" y="299255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F5481-D7D9-3100-E47F-29C8D7582287}"/>
              </a:ext>
            </a:extLst>
          </p:cNvPr>
          <p:cNvCxnSpPr>
            <a:cxnSpLocks/>
          </p:cNvCxnSpPr>
          <p:nvPr/>
        </p:nvCxnSpPr>
        <p:spPr>
          <a:xfrm>
            <a:off x="4483045" y="4269222"/>
            <a:ext cx="0" cy="1874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2AA355-1939-46E4-8507-97B5CA59FA04}"/>
              </a:ext>
            </a:extLst>
          </p:cNvPr>
          <p:cNvCxnSpPr>
            <a:cxnSpLocks/>
          </p:cNvCxnSpPr>
          <p:nvPr/>
        </p:nvCxnSpPr>
        <p:spPr>
          <a:xfrm rot="16200000">
            <a:off x="4559038" y="4318836"/>
            <a:ext cx="0" cy="2200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116EB2-C2CF-3704-F93E-C9D94AE94EEB}"/>
              </a:ext>
            </a:extLst>
          </p:cNvPr>
          <p:cNvSpPr txBox="1"/>
          <p:nvPr/>
        </p:nvSpPr>
        <p:spPr>
          <a:xfrm>
            <a:off x="5631716" y="541499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351A1-E8B3-68D2-BD25-36310C2CFAFD}"/>
              </a:ext>
            </a:extLst>
          </p:cNvPr>
          <p:cNvSpPr txBox="1"/>
          <p:nvPr/>
        </p:nvSpPr>
        <p:spPr>
          <a:xfrm>
            <a:off x="4224849" y="39387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8CDDD0-A63C-61D7-AC95-3ABBBFDFCCD9}"/>
              </a:ext>
            </a:extLst>
          </p:cNvPr>
          <p:cNvCxnSpPr>
            <a:cxnSpLocks/>
          </p:cNvCxnSpPr>
          <p:nvPr/>
        </p:nvCxnSpPr>
        <p:spPr>
          <a:xfrm flipV="1">
            <a:off x="3651866" y="4623740"/>
            <a:ext cx="1817046" cy="1519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904636-833C-877E-8CB4-600E437C8EE5}"/>
              </a:ext>
            </a:extLst>
          </p:cNvPr>
          <p:cNvCxnSpPr>
            <a:cxnSpLocks/>
          </p:cNvCxnSpPr>
          <p:nvPr/>
        </p:nvCxnSpPr>
        <p:spPr>
          <a:xfrm>
            <a:off x="3769029" y="4575268"/>
            <a:ext cx="1515433" cy="17457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8F67BA-C6C5-9ECB-BFB2-79C690F4B40D}"/>
              </a:ext>
            </a:extLst>
          </p:cNvPr>
          <p:cNvSpPr txBox="1"/>
          <p:nvPr/>
        </p:nvSpPr>
        <p:spPr>
          <a:xfrm>
            <a:off x="5468179" y="43906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2BD814-3E98-6F18-5DBC-9B3E9472102A}"/>
              </a:ext>
            </a:extLst>
          </p:cNvPr>
          <p:cNvSpPr txBox="1"/>
          <p:nvPr/>
        </p:nvSpPr>
        <p:spPr>
          <a:xfrm>
            <a:off x="5267679" y="6262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DC25B6B-E856-271F-2B9B-E2E089239DC4}"/>
              </a:ext>
            </a:extLst>
          </p:cNvPr>
          <p:cNvCxnSpPr>
            <a:cxnSpLocks/>
          </p:cNvCxnSpPr>
          <p:nvPr/>
        </p:nvCxnSpPr>
        <p:spPr>
          <a:xfrm flipV="1">
            <a:off x="4524199" y="4962365"/>
            <a:ext cx="562606" cy="456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6BA7E6-820F-55AA-E603-1A6377149AD1}"/>
              </a:ext>
            </a:extLst>
          </p:cNvPr>
          <p:cNvCxnSpPr>
            <a:cxnSpLocks/>
          </p:cNvCxnSpPr>
          <p:nvPr/>
        </p:nvCxnSpPr>
        <p:spPr>
          <a:xfrm>
            <a:off x="4511728" y="5408102"/>
            <a:ext cx="482646" cy="5719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A60EBD-CA13-4EE1-D6EE-2A375AE05D2C}"/>
              </a:ext>
            </a:extLst>
          </p:cNvPr>
          <p:cNvCxnSpPr>
            <a:cxnSpLocks/>
          </p:cNvCxnSpPr>
          <p:nvPr/>
        </p:nvCxnSpPr>
        <p:spPr>
          <a:xfrm flipV="1">
            <a:off x="4526235" y="5414990"/>
            <a:ext cx="115430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6ADB968-2C9B-78B2-8C9B-8988A4FB092B}"/>
              </a:ext>
            </a:extLst>
          </p:cNvPr>
          <p:cNvSpPr txBox="1"/>
          <p:nvPr/>
        </p:nvSpPr>
        <p:spPr>
          <a:xfrm>
            <a:off x="915797" y="1478637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“Definite Flavor”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BBD210-2609-0E4F-E4BC-5007574FBF94}"/>
              </a:ext>
            </a:extLst>
          </p:cNvPr>
          <p:cNvSpPr txBox="1"/>
          <p:nvPr/>
        </p:nvSpPr>
        <p:spPr>
          <a:xfrm>
            <a:off x="5358162" y="1395640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“Definite Mass”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A6C00B-E651-CFE9-4B33-21CD679AC9D7}"/>
              </a:ext>
            </a:extLst>
          </p:cNvPr>
          <p:cNvSpPr txBox="1"/>
          <p:nvPr/>
        </p:nvSpPr>
        <p:spPr>
          <a:xfrm>
            <a:off x="8736536" y="5178881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AE5B46-B675-71C5-A5AE-AC31D54BC951}"/>
              </a:ext>
            </a:extLst>
          </p:cNvPr>
          <p:cNvSpPr txBox="1"/>
          <p:nvPr/>
        </p:nvSpPr>
        <p:spPr>
          <a:xfrm>
            <a:off x="7255487" y="393944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4D9A9CD-FEA9-CBCA-DC2A-9D30C536DFC8}"/>
              </a:ext>
            </a:extLst>
          </p:cNvPr>
          <p:cNvCxnSpPr>
            <a:cxnSpLocks/>
          </p:cNvCxnSpPr>
          <p:nvPr/>
        </p:nvCxnSpPr>
        <p:spPr>
          <a:xfrm flipV="1">
            <a:off x="6595155" y="4583546"/>
            <a:ext cx="1817046" cy="1519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CE022C-1E3E-D481-5DE3-120B08188732}"/>
              </a:ext>
            </a:extLst>
          </p:cNvPr>
          <p:cNvCxnSpPr>
            <a:cxnSpLocks/>
          </p:cNvCxnSpPr>
          <p:nvPr/>
        </p:nvCxnSpPr>
        <p:spPr>
          <a:xfrm>
            <a:off x="6712318" y="4535074"/>
            <a:ext cx="1515433" cy="17457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CA149AD-8FA4-F94A-E01A-825121594239}"/>
              </a:ext>
            </a:extLst>
          </p:cNvPr>
          <p:cNvSpPr txBox="1"/>
          <p:nvPr/>
        </p:nvSpPr>
        <p:spPr>
          <a:xfrm>
            <a:off x="8411468" y="43504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0171FE8-70B1-80E9-E4F1-9C1339553078}"/>
              </a:ext>
            </a:extLst>
          </p:cNvPr>
          <p:cNvSpPr txBox="1"/>
          <p:nvPr/>
        </p:nvSpPr>
        <p:spPr>
          <a:xfrm>
            <a:off x="8210968" y="6151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BBEF48C-864A-9BE9-7D57-E84D363F6E40}"/>
              </a:ext>
            </a:extLst>
          </p:cNvPr>
          <p:cNvCxnSpPr>
            <a:cxnSpLocks/>
          </p:cNvCxnSpPr>
          <p:nvPr/>
        </p:nvCxnSpPr>
        <p:spPr>
          <a:xfrm flipH="1" flipV="1">
            <a:off x="7239035" y="4739478"/>
            <a:ext cx="228453" cy="639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F8B499B-CC56-4B39-4B70-BEF8D46CFA2D}"/>
              </a:ext>
            </a:extLst>
          </p:cNvPr>
          <p:cNvCxnSpPr>
            <a:cxnSpLocks/>
          </p:cNvCxnSpPr>
          <p:nvPr/>
        </p:nvCxnSpPr>
        <p:spPr>
          <a:xfrm>
            <a:off x="7479572" y="5372422"/>
            <a:ext cx="719361" cy="1665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D38937-C996-7CBA-B1DC-64B275706666}"/>
              </a:ext>
            </a:extLst>
          </p:cNvPr>
          <p:cNvCxnSpPr>
            <a:cxnSpLocks/>
          </p:cNvCxnSpPr>
          <p:nvPr/>
        </p:nvCxnSpPr>
        <p:spPr>
          <a:xfrm flipV="1">
            <a:off x="7479572" y="4754642"/>
            <a:ext cx="722133" cy="6248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FD21E6C-0B9E-96EA-5F82-48AE84B058C6}"/>
              </a:ext>
            </a:extLst>
          </p:cNvPr>
          <p:cNvCxnSpPr>
            <a:cxnSpLocks/>
          </p:cNvCxnSpPr>
          <p:nvPr/>
        </p:nvCxnSpPr>
        <p:spPr>
          <a:xfrm flipH="1" flipV="1">
            <a:off x="7467488" y="4349312"/>
            <a:ext cx="12084" cy="994113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8A3B0E1-F15C-8D9C-B285-52E865862823}"/>
              </a:ext>
            </a:extLst>
          </p:cNvPr>
          <p:cNvSpPr txBox="1"/>
          <p:nvPr/>
        </p:nvSpPr>
        <p:spPr>
          <a:xfrm>
            <a:off x="9430146" y="1147693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18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m(</a:t>
            </a:r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&lt; m(</a:t>
            </a:r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6A0A26-85F0-8450-6C9B-4DD9F9141876}"/>
              </a:ext>
            </a:extLst>
          </p:cNvPr>
          <p:cNvSpPr txBox="1"/>
          <p:nvPr/>
        </p:nvSpPr>
        <p:spPr>
          <a:xfrm>
            <a:off x="3943627" y="6481794"/>
            <a:ext cx="132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n(</a:t>
            </a:r>
            <a:r>
              <a:rPr lang="en-US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=0) = n</a:t>
            </a:r>
            <a:r>
              <a:rPr lang="en-US" sz="2400" b="1" baseline="-25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800" b="1" baseline="-25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4367BB-052C-4B10-4005-3DD1DB11A8AC}"/>
              </a:ext>
            </a:extLst>
          </p:cNvPr>
          <p:cNvSpPr txBox="1"/>
          <p:nvPr/>
        </p:nvSpPr>
        <p:spPr>
          <a:xfrm>
            <a:off x="6058602" y="6503774"/>
            <a:ext cx="296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n(</a:t>
            </a:r>
            <a:r>
              <a:rPr lang="en-US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=</a:t>
            </a:r>
            <a:r>
              <a:rPr lang="en-US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baseline="-25000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1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) = 0.71 n</a:t>
            </a:r>
            <a:r>
              <a:rPr lang="en-US" sz="2400" b="1" baseline="-25000" dirty="0">
                <a:ln w="0"/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 + 0.71 n</a:t>
            </a:r>
            <a:r>
              <a:rPr lang="en-US" sz="2400" b="1" baseline="-25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800" b="1" baseline="-25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6189C6C-AB00-AFE8-9FC1-69032335F364}"/>
              </a:ext>
            </a:extLst>
          </p:cNvPr>
          <p:cNvCxnSpPr>
            <a:cxnSpLocks/>
          </p:cNvCxnSpPr>
          <p:nvPr/>
        </p:nvCxnSpPr>
        <p:spPr>
          <a:xfrm rot="16200000">
            <a:off x="7467488" y="4257628"/>
            <a:ext cx="0" cy="2200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21F2EF8-F527-B5E7-F6CD-9EC4010C5C89}"/>
              </a:ext>
            </a:extLst>
          </p:cNvPr>
          <p:cNvCxnSpPr>
            <a:cxnSpLocks/>
          </p:cNvCxnSpPr>
          <p:nvPr/>
        </p:nvCxnSpPr>
        <p:spPr>
          <a:xfrm>
            <a:off x="7467488" y="4446781"/>
            <a:ext cx="0" cy="1874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3EADC00-E150-1C6A-9A30-03C86233E077}"/>
              </a:ext>
            </a:extLst>
          </p:cNvPr>
          <p:cNvSpPr txBox="1"/>
          <p:nvPr/>
        </p:nvSpPr>
        <p:spPr>
          <a:xfrm>
            <a:off x="11785569" y="516343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63D3DC6-7CCF-2E33-3875-32B137DDBF78}"/>
              </a:ext>
            </a:extLst>
          </p:cNvPr>
          <p:cNvSpPr txBox="1"/>
          <p:nvPr/>
        </p:nvSpPr>
        <p:spPr>
          <a:xfrm>
            <a:off x="10506507" y="391553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A4C86B2-2DEC-7182-DD27-8E62488C29D3}"/>
              </a:ext>
            </a:extLst>
          </p:cNvPr>
          <p:cNvCxnSpPr>
            <a:cxnSpLocks/>
          </p:cNvCxnSpPr>
          <p:nvPr/>
        </p:nvCxnSpPr>
        <p:spPr>
          <a:xfrm flipV="1">
            <a:off x="9846175" y="4559628"/>
            <a:ext cx="1817046" cy="1519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13E88B0-C47D-B6BC-8BF2-AC7F9BB9E0CE}"/>
              </a:ext>
            </a:extLst>
          </p:cNvPr>
          <p:cNvCxnSpPr>
            <a:cxnSpLocks/>
          </p:cNvCxnSpPr>
          <p:nvPr/>
        </p:nvCxnSpPr>
        <p:spPr>
          <a:xfrm>
            <a:off x="9963338" y="4511156"/>
            <a:ext cx="1515433" cy="17457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68C1E04C-14D9-2140-CCB9-9678DE30C309}"/>
              </a:ext>
            </a:extLst>
          </p:cNvPr>
          <p:cNvSpPr txBox="1"/>
          <p:nvPr/>
        </p:nvSpPr>
        <p:spPr>
          <a:xfrm>
            <a:off x="11662488" y="43264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C7BD86-F5F6-3DA1-BACA-5724EA0CE078}"/>
              </a:ext>
            </a:extLst>
          </p:cNvPr>
          <p:cNvSpPr txBox="1"/>
          <p:nvPr/>
        </p:nvSpPr>
        <p:spPr>
          <a:xfrm>
            <a:off x="11461988" y="61278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C53D62F-5DBF-5F6C-2B74-F8958CA690ED}"/>
              </a:ext>
            </a:extLst>
          </p:cNvPr>
          <p:cNvCxnSpPr>
            <a:cxnSpLocks/>
          </p:cNvCxnSpPr>
          <p:nvPr/>
        </p:nvCxnSpPr>
        <p:spPr>
          <a:xfrm flipH="1" flipV="1">
            <a:off x="10143407" y="4962365"/>
            <a:ext cx="575101" cy="3926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374D291-0EA9-C617-A82C-5FE1C3C31E53}"/>
              </a:ext>
            </a:extLst>
          </p:cNvPr>
          <p:cNvCxnSpPr>
            <a:cxnSpLocks/>
          </p:cNvCxnSpPr>
          <p:nvPr/>
        </p:nvCxnSpPr>
        <p:spPr>
          <a:xfrm flipV="1">
            <a:off x="10730592" y="4969201"/>
            <a:ext cx="679912" cy="3993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32147C4-E428-EFF8-2A19-480A2D80A56F}"/>
              </a:ext>
            </a:extLst>
          </p:cNvPr>
          <p:cNvCxnSpPr>
            <a:cxnSpLocks/>
          </p:cNvCxnSpPr>
          <p:nvPr/>
        </p:nvCxnSpPr>
        <p:spPr>
          <a:xfrm flipV="1">
            <a:off x="10730592" y="4390602"/>
            <a:ext cx="0" cy="9650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BADF42DE-CAA2-4047-93AC-E0A03DE1CFFC}"/>
              </a:ext>
            </a:extLst>
          </p:cNvPr>
          <p:cNvSpPr txBox="1"/>
          <p:nvPr/>
        </p:nvSpPr>
        <p:spPr>
          <a:xfrm>
            <a:off x="10074135" y="6490623"/>
            <a:ext cx="152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n(</a:t>
            </a:r>
            <a:r>
              <a:rPr lang="en-US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=</a:t>
            </a:r>
            <a:r>
              <a:rPr lang="en-US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n w="0"/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n w="0"/>
                <a:solidFill>
                  <a:schemeClr val="tx1"/>
                </a:solidFill>
                <a:latin typeface="Symbol" panose="05050102010706020507" pitchFamily="18" charset="2"/>
              </a:rPr>
              <a:t>) = n</a:t>
            </a:r>
            <a:r>
              <a:rPr lang="en-US" sz="2400" b="1" baseline="-25000" dirty="0">
                <a:ln w="0"/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endParaRPr lang="en-US" sz="1800" b="1" baseline="-25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4B8C3CC-96C8-00AF-45FF-972F41077DDF}"/>
              </a:ext>
            </a:extLst>
          </p:cNvPr>
          <p:cNvCxnSpPr>
            <a:cxnSpLocks/>
          </p:cNvCxnSpPr>
          <p:nvPr/>
        </p:nvCxnSpPr>
        <p:spPr>
          <a:xfrm rot="16200000">
            <a:off x="10718508" y="4233710"/>
            <a:ext cx="0" cy="2200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87ACABC-4E47-DDF4-6C87-F488CD12FD6F}"/>
              </a:ext>
            </a:extLst>
          </p:cNvPr>
          <p:cNvSpPr/>
          <p:nvPr/>
        </p:nvSpPr>
        <p:spPr>
          <a:xfrm>
            <a:off x="4983680" y="4812756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8A414E-6853-D943-E93D-742155A88097}"/>
              </a:ext>
            </a:extLst>
          </p:cNvPr>
          <p:cNvSpPr/>
          <p:nvPr/>
        </p:nvSpPr>
        <p:spPr>
          <a:xfrm>
            <a:off x="4832349" y="5678318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89EE8AF-54D0-3136-5BA9-89F78446C2B0}"/>
              </a:ext>
            </a:extLst>
          </p:cNvPr>
          <p:cNvSpPr/>
          <p:nvPr/>
        </p:nvSpPr>
        <p:spPr>
          <a:xfrm>
            <a:off x="6874175" y="4394208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F4907A-6846-A3C9-0057-C0E5C2A5F5A3}"/>
              </a:ext>
            </a:extLst>
          </p:cNvPr>
          <p:cNvSpPr/>
          <p:nvPr/>
        </p:nvSpPr>
        <p:spPr>
          <a:xfrm>
            <a:off x="8118613" y="5331049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4F41093-F925-EC49-1C4C-9B718D44E861}"/>
              </a:ext>
            </a:extLst>
          </p:cNvPr>
          <p:cNvSpPr/>
          <p:nvPr/>
        </p:nvSpPr>
        <p:spPr>
          <a:xfrm>
            <a:off x="7758757" y="436864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A58AE58-1A28-10F6-3466-CE991F593477}"/>
              </a:ext>
            </a:extLst>
          </p:cNvPr>
          <p:cNvSpPr/>
          <p:nvPr/>
        </p:nvSpPr>
        <p:spPr>
          <a:xfrm>
            <a:off x="9719859" y="469091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9329C90-B9D6-78BC-8D4D-9F67D282B4D0}"/>
              </a:ext>
            </a:extLst>
          </p:cNvPr>
          <p:cNvSpPr/>
          <p:nvPr/>
        </p:nvSpPr>
        <p:spPr>
          <a:xfrm>
            <a:off x="11296256" y="4659097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4A690F9-F757-A774-5946-AFD00EA49AC2}"/>
              </a:ext>
            </a:extLst>
          </p:cNvPr>
          <p:cNvSpPr/>
          <p:nvPr/>
        </p:nvSpPr>
        <p:spPr>
          <a:xfrm>
            <a:off x="10704460" y="4290804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E382E79-2ADD-08FF-EC67-3E9C73D3BB5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880334" y="2489102"/>
            <a:ext cx="914999" cy="39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E17978A-7002-B163-8F85-C603807E6A97}"/>
              </a:ext>
            </a:extLst>
          </p:cNvPr>
          <p:cNvSpPr/>
          <p:nvPr/>
        </p:nvSpPr>
        <p:spPr>
          <a:xfrm>
            <a:off x="5470684" y="4982933"/>
            <a:ext cx="5426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139A0A5-2360-AE30-0ECE-005A48255F20}"/>
                  </a:ext>
                </a:extLst>
              </p:cNvPr>
              <p:cNvSpPr txBox="1"/>
              <p:nvPr/>
            </p:nvSpPr>
            <p:spPr>
              <a:xfrm>
                <a:off x="405644" y="5068316"/>
                <a:ext cx="1737014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a quantum 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superposition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139A0A5-2360-AE30-0ECE-005A4825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4" y="5068316"/>
                <a:ext cx="1737014" cy="923330"/>
              </a:xfrm>
              <a:prstGeom prst="rect">
                <a:avLst/>
              </a:prstGeom>
              <a:blipFill>
                <a:blip r:embed="rId8"/>
                <a:stretch>
                  <a:fillRect l="-3147" t="-7792" r="-8042" b="-149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2AAD612-186C-FFEA-C174-E5C46B1669FC}"/>
              </a:ext>
            </a:extLst>
          </p:cNvPr>
          <p:cNvSpPr/>
          <p:nvPr/>
        </p:nvSpPr>
        <p:spPr>
          <a:xfrm>
            <a:off x="1750750" y="3518704"/>
            <a:ext cx="2392987" cy="1550746"/>
          </a:xfrm>
          <a:custGeom>
            <a:avLst/>
            <a:gdLst>
              <a:gd name="connsiteX0" fmla="*/ 8602 w 2392987"/>
              <a:gd name="connsiteY0" fmla="*/ 1527858 h 1550746"/>
              <a:gd name="connsiteX1" fmla="*/ 101199 w 2392987"/>
              <a:gd name="connsiteY1" fmla="*/ 1493134 h 1550746"/>
              <a:gd name="connsiteX2" fmla="*/ 726232 w 2392987"/>
              <a:gd name="connsiteY2" fmla="*/ 1030147 h 1550746"/>
              <a:gd name="connsiteX3" fmla="*/ 691508 w 2392987"/>
              <a:gd name="connsiteY3" fmla="*/ 1307939 h 1550746"/>
              <a:gd name="connsiteX4" fmla="*/ 2392987 w 2392987"/>
              <a:gd name="connsiteY4" fmla="*/ 0 h 155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987" h="1550746">
                <a:moveTo>
                  <a:pt x="8602" y="1527858"/>
                </a:moveTo>
                <a:cubicBezTo>
                  <a:pt x="-4902" y="1551972"/>
                  <a:pt x="-18406" y="1576086"/>
                  <a:pt x="101199" y="1493134"/>
                </a:cubicBezTo>
                <a:cubicBezTo>
                  <a:pt x="220804" y="1410182"/>
                  <a:pt x="627847" y="1061013"/>
                  <a:pt x="726232" y="1030147"/>
                </a:cubicBezTo>
                <a:cubicBezTo>
                  <a:pt x="824617" y="999281"/>
                  <a:pt x="413716" y="1479630"/>
                  <a:pt x="691508" y="1307939"/>
                </a:cubicBezTo>
                <a:cubicBezTo>
                  <a:pt x="969301" y="1136248"/>
                  <a:pt x="1681144" y="568124"/>
                  <a:pt x="2392987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/>
      <p:bldP spid="73" grpId="0"/>
      <p:bldP spid="94" grpId="0"/>
      <p:bldP spid="125" grpId="0"/>
      <p:bldP spid="126" grpId="0"/>
      <p:bldP spid="129" grpId="0"/>
      <p:bldP spid="130" grpId="0"/>
      <p:bldP spid="135" grpId="0"/>
      <p:bldP spid="143" grpId="0"/>
      <p:bldP spid="144" grpId="0"/>
      <p:bldP spid="145" grpId="0"/>
      <p:bldP spid="146" grpId="0"/>
      <p:bldP spid="147" grpId="0"/>
      <p:bldP spid="148" grpId="0"/>
      <p:bldP spid="1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200E-77D1-191D-3D45-0F7545DC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Neutrinos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08A41-EE12-7F60-B783-CD734C8C5B71}"/>
              </a:ext>
            </a:extLst>
          </p:cNvPr>
          <p:cNvSpPr txBox="1"/>
          <p:nvPr/>
        </p:nvSpPr>
        <p:spPr>
          <a:xfrm>
            <a:off x="120580" y="552373"/>
            <a:ext cx="995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Neutrino of one flavor can “oscillate” into another flavor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they have mass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73061E-4442-10E8-695B-557181724C22}"/>
                  </a:ext>
                </a:extLst>
              </p:cNvPr>
              <p:cNvSpPr txBox="1"/>
              <p:nvPr/>
            </p:nvSpPr>
            <p:spPr>
              <a:xfrm>
                <a:off x="7058635" y="1999134"/>
                <a:ext cx="3836307" cy="1508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sensitive to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Can’t probe absolute mass scale!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|=1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 with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also:    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=9.055,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=9.0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73061E-4442-10E8-695B-55718172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35" y="1999134"/>
                <a:ext cx="3836307" cy="1508042"/>
              </a:xfrm>
              <a:prstGeom prst="rect">
                <a:avLst/>
              </a:prstGeom>
              <a:blipFill>
                <a:blip r:embed="rId2"/>
                <a:stretch>
                  <a:fillRect l="-1113" t="-2024" r="-477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3B2FBFB-2C60-CCB2-A8B1-82CF2AEE744A}"/>
              </a:ext>
            </a:extLst>
          </p:cNvPr>
          <p:cNvGrpSpPr/>
          <p:nvPr/>
        </p:nvGrpSpPr>
        <p:grpSpPr>
          <a:xfrm>
            <a:off x="7100385" y="1017286"/>
            <a:ext cx="4241025" cy="935966"/>
            <a:chOff x="7112468" y="1176177"/>
            <a:chExt cx="4241025" cy="935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82C84CE-BF49-F2D5-E6A2-CBC7022A5ECE}"/>
                    </a:ext>
                  </a:extLst>
                </p:cNvPr>
                <p:cNvSpPr txBox="1"/>
                <p:nvPr/>
              </p:nvSpPr>
              <p:spPr>
                <a:xfrm>
                  <a:off x="7112468" y="1229273"/>
                  <a:ext cx="4241025" cy="88287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000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  <m:r>
                                              <a:rPr lang="en-US" sz="200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 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𝐸</m:t>
                                            </m:r>
                                          </m:den>
                                        </m:f>
                                        <m:r>
                                          <a:rPr 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/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82C84CE-BF49-F2D5-E6A2-CBC7022A5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468" y="1229273"/>
                  <a:ext cx="4241025" cy="8828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A96AF8-DFDB-8163-3BCB-A4E1E720E50E}"/>
                </a:ext>
              </a:extLst>
            </p:cNvPr>
            <p:cNvSpPr txBox="1"/>
            <p:nvPr/>
          </p:nvSpPr>
          <p:spPr>
            <a:xfrm>
              <a:off x="10822192" y="117617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68186F4-B9DF-A5E0-3D3F-614F6CD83A2F}"/>
              </a:ext>
            </a:extLst>
          </p:cNvPr>
          <p:cNvGrpSpPr/>
          <p:nvPr/>
        </p:nvGrpSpPr>
        <p:grpSpPr>
          <a:xfrm>
            <a:off x="120580" y="4546434"/>
            <a:ext cx="11841924" cy="2277638"/>
            <a:chOff x="120580" y="4546434"/>
            <a:chExt cx="11841924" cy="2277638"/>
          </a:xfrm>
        </p:grpSpPr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B04F8EEB-D408-3835-A0EA-83128D876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5"/>
            <a:stretch/>
          </p:blipFill>
          <p:spPr>
            <a:xfrm>
              <a:off x="536449" y="4744383"/>
              <a:ext cx="5733722" cy="193274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C8EC4F-96F0-FE4F-7790-5B771BFD92F1}"/>
                </a:ext>
              </a:extLst>
            </p:cNvPr>
            <p:cNvSpPr txBox="1"/>
            <p:nvPr/>
          </p:nvSpPr>
          <p:spPr>
            <a:xfrm>
              <a:off x="6823058" y="4744383"/>
              <a:ext cx="4729564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kinds of experiments can probe the</a:t>
              </a:r>
              <a:b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absolute mass scale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b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</a:t>
              </a:r>
              <a:r>
                <a:rPr lang="en-US" sz="2000" b="1" baseline="-25000" dirty="0" err="1">
                  <a:latin typeface="Symbol" panose="050501020107060205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&lt;1 eV  (&lt; 1.8 x 10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-36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kg!)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9D6D64-AD02-7069-9225-B19572F089E8}"/>
                </a:ext>
              </a:extLst>
            </p:cNvPr>
            <p:cNvSpPr txBox="1"/>
            <p:nvPr/>
          </p:nvSpPr>
          <p:spPr>
            <a:xfrm>
              <a:off x="7721631" y="5710756"/>
              <a:ext cx="26973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(m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= 511,000 eV)!</a:t>
              </a:r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22FDE5-252A-D686-6DDB-00F1B9DBB63C}"/>
                </a:ext>
              </a:extLst>
            </p:cNvPr>
            <p:cNvSpPr txBox="1"/>
            <p:nvPr/>
          </p:nvSpPr>
          <p:spPr>
            <a:xfrm>
              <a:off x="7058635" y="6249383"/>
              <a:ext cx="4282775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are neutrinos so light????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53676BB-21CA-699D-9592-15007467D4BF}"/>
                </a:ext>
              </a:extLst>
            </p:cNvPr>
            <p:cNvSpPr/>
            <p:nvPr/>
          </p:nvSpPr>
          <p:spPr>
            <a:xfrm>
              <a:off x="120580" y="4546434"/>
              <a:ext cx="11841924" cy="2277638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8D8749-3388-A75F-518A-29D02F42E1E5}"/>
              </a:ext>
            </a:extLst>
          </p:cNvPr>
          <p:cNvGrpSpPr/>
          <p:nvPr/>
        </p:nvGrpSpPr>
        <p:grpSpPr>
          <a:xfrm>
            <a:off x="322309" y="902364"/>
            <a:ext cx="10984628" cy="3545096"/>
            <a:chOff x="322309" y="902364"/>
            <a:chExt cx="10984628" cy="3545096"/>
          </a:xfrm>
        </p:grpSpPr>
        <p:pic>
          <p:nvPicPr>
            <p:cNvPr id="24" name="Picture 23" descr="Chart, bar chart&#10;&#10;Description automatically generated">
              <a:extLst>
                <a:ext uri="{FF2B5EF4-FFF2-40B4-BE49-F238E27FC236}">
                  <a16:creationId xmlns:a16="http://schemas.microsoft.com/office/drawing/2014/main" id="{2815C98F-D7EC-E5C1-B96C-99E26BF7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09" y="902364"/>
              <a:ext cx="6293069" cy="35450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578F7A9-24C8-FC2E-635A-739320204A82}"/>
                    </a:ext>
                  </a:extLst>
                </p:cNvPr>
                <p:cNvSpPr txBox="1"/>
                <p:nvPr/>
              </p:nvSpPr>
              <p:spPr>
                <a:xfrm>
                  <a:off x="6270171" y="3675912"/>
                  <a:ext cx="503676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Experiments tell us the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scale and</a:t>
                  </a:r>
                  <a:b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mixing look like one of these two possibilities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578F7A9-24C8-FC2E-635A-739320204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1" y="3675912"/>
                  <a:ext cx="5036766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847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98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200E-77D1-191D-3D45-0F7545DC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0720B5-19A8-8D83-3987-99D98365DAC5}"/>
                  </a:ext>
                </a:extLst>
              </p:cNvPr>
              <p:cNvSpPr txBox="1"/>
              <p:nvPr/>
            </p:nvSpPr>
            <p:spPr>
              <a:xfrm>
                <a:off x="0" y="545244"/>
                <a:ext cx="921938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Massless in SM &amp;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2 states do not exist, or do not participate in the weak interaction (if so, why?)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mass and acquire mass through interactions with SM Higgs field 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they are like other fermions)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 </a:t>
                </a:r>
              </a:p>
              <a:p>
                <a:pPr marL="461963" lvl="1" indent="-180975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m(</a:t>
                </a:r>
                <a:r>
                  <a:rPr lang="en-US" sz="2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0!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0720B5-19A8-8D83-3987-99D98365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5244"/>
                <a:ext cx="9219383" cy="1631216"/>
              </a:xfrm>
              <a:prstGeom prst="rect">
                <a:avLst/>
              </a:prstGeom>
              <a:blipFill>
                <a:blip r:embed="rId2"/>
                <a:stretch>
                  <a:fillRect l="-595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1B3FC1C-CD19-53D2-F476-E7A014A9A4BB}"/>
                  </a:ext>
                </a:extLst>
              </p:cNvPr>
              <p:cNvSpPr/>
              <p:nvPr/>
            </p:nvSpPr>
            <p:spPr>
              <a:xfrm>
                <a:off x="733068" y="2891081"/>
                <a:ext cx="748145" cy="7585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1B3FC1C-CD19-53D2-F476-E7A014A9A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8" y="2891081"/>
                <a:ext cx="748145" cy="75853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A6D64D0-34C1-AAED-99C9-8E5F7FA96ECF}"/>
                  </a:ext>
                </a:extLst>
              </p:cNvPr>
              <p:cNvSpPr/>
              <p:nvPr/>
            </p:nvSpPr>
            <p:spPr>
              <a:xfrm>
                <a:off x="1936682" y="3910474"/>
                <a:ext cx="748145" cy="7585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A6D64D0-34C1-AAED-99C9-8E5F7FA96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82" y="3910474"/>
                <a:ext cx="748145" cy="75853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2D31970-5CE4-006D-93BB-802B667395DE}"/>
                  </a:ext>
                </a:extLst>
              </p:cNvPr>
              <p:cNvSpPr/>
              <p:nvPr/>
            </p:nvSpPr>
            <p:spPr>
              <a:xfrm>
                <a:off x="1936683" y="2926493"/>
                <a:ext cx="748145" cy="7585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2D31970-5CE4-006D-93BB-802B66739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83" y="2926493"/>
                <a:ext cx="748145" cy="7585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A0B6410-EE86-C6D4-BD88-4DA54AF7A2D6}"/>
                  </a:ext>
                </a:extLst>
              </p:cNvPr>
              <p:cNvSpPr/>
              <p:nvPr/>
            </p:nvSpPr>
            <p:spPr>
              <a:xfrm>
                <a:off x="733067" y="3910474"/>
                <a:ext cx="748145" cy="75853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A0B6410-EE86-C6D4-BD88-4DA54AF7A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7" y="3910474"/>
                <a:ext cx="748145" cy="75853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1373D2E9-2A69-235B-899A-0F1A1064728F}"/>
              </a:ext>
            </a:extLst>
          </p:cNvPr>
          <p:cNvSpPr/>
          <p:nvPr/>
        </p:nvSpPr>
        <p:spPr>
          <a:xfrm>
            <a:off x="403854" y="3664588"/>
            <a:ext cx="1337133" cy="1288342"/>
          </a:xfrm>
          <a:prstGeom prst="mathMultiply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42A55F6C-D3EB-29B3-C910-BE28A0FB373D}"/>
              </a:ext>
            </a:extLst>
          </p:cNvPr>
          <p:cNvSpPr/>
          <p:nvPr/>
        </p:nvSpPr>
        <p:spPr>
          <a:xfrm>
            <a:off x="1586817" y="2661590"/>
            <a:ext cx="1337133" cy="1288342"/>
          </a:xfrm>
          <a:prstGeom prst="mathMultiply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B5281-FB3D-15A4-F078-78407184F92B}"/>
              </a:ext>
            </a:extLst>
          </p:cNvPr>
          <p:cNvSpPr txBox="1"/>
          <p:nvPr/>
        </p:nvSpPr>
        <p:spPr>
          <a:xfrm>
            <a:off x="403854" y="5065998"/>
            <a:ext cx="271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L and R as related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spin (-1/2, +1/2)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879C54-2A43-B1D5-0DDB-6D26F8D62B7E}"/>
              </a:ext>
            </a:extLst>
          </p:cNvPr>
          <p:cNvGrpSpPr/>
          <p:nvPr/>
        </p:nvGrpSpPr>
        <p:grpSpPr>
          <a:xfrm>
            <a:off x="3752525" y="114647"/>
            <a:ext cx="8267012" cy="6628705"/>
            <a:chOff x="3752525" y="114647"/>
            <a:chExt cx="8267012" cy="662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8A67FD6-B0CB-F92D-79EF-80783251EDEF}"/>
                    </a:ext>
                  </a:extLst>
                </p:cNvPr>
                <p:cNvSpPr txBox="1"/>
                <p:nvPr/>
              </p:nvSpPr>
              <p:spPr>
                <a:xfrm>
                  <a:off x="3915339" y="2030825"/>
                  <a:ext cx="4905510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Possible solution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There is a distinct possibility that</a:t>
                  </a:r>
                  <a:b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</m:acc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does not exist, namely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</m:acc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b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 this bothers you, think of photon or Z</a:t>
                  </a:r>
                  <a:r>
                    <a:rPr lang="en-US" sz="2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!)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8A67FD6-B0CB-F92D-79EF-80783251E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339" y="2030825"/>
                  <a:ext cx="4905510" cy="1569660"/>
                </a:xfrm>
                <a:prstGeom prst="rect">
                  <a:avLst/>
                </a:prstGeom>
                <a:blipFill>
                  <a:blip r:embed="rId7"/>
                  <a:stretch>
                    <a:fillRect l="-1615" t="-3101" r="-373" b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969B9D7-937E-6984-BFFC-30BBEB2ECFF5}"/>
                    </a:ext>
                  </a:extLst>
                </p:cNvPr>
                <p:cNvSpPr/>
                <p:nvPr/>
              </p:nvSpPr>
              <p:spPr>
                <a:xfrm>
                  <a:off x="5852366" y="3677141"/>
                  <a:ext cx="748145" cy="7585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969B9D7-937E-6984-BFFC-30BBEB2ECF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366" y="3677141"/>
                  <a:ext cx="748145" cy="75853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BA92D88-556A-D6C8-81D5-A763245A0861}"/>
                    </a:ext>
                  </a:extLst>
                </p:cNvPr>
                <p:cNvSpPr/>
                <p:nvPr/>
              </p:nvSpPr>
              <p:spPr>
                <a:xfrm>
                  <a:off x="7055981" y="3712553"/>
                  <a:ext cx="748145" cy="758536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BA92D88-556A-D6C8-81D5-A763245A08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5981" y="3712553"/>
                  <a:ext cx="748145" cy="75853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8F2351-4AC0-3410-50D9-F6217B618B2F}"/>
                </a:ext>
              </a:extLst>
            </p:cNvPr>
            <p:cNvSpPr txBox="1"/>
            <p:nvPr/>
          </p:nvSpPr>
          <p:spPr>
            <a:xfrm>
              <a:off x="4488611" y="4554037"/>
              <a:ext cx="513474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Oddly enough, no experiment to date </a:t>
              </a:r>
              <a:b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rules this possibility out.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BDFBC9-EB04-D396-0F88-3F80125C54B6}"/>
                </a:ext>
              </a:extLst>
            </p:cNvPr>
            <p:cNvSpPr txBox="1"/>
            <p:nvPr/>
          </p:nvSpPr>
          <p:spPr>
            <a:xfrm>
              <a:off x="8281794" y="3847006"/>
              <a:ext cx="13933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“Majorana”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106430-B21B-0C6C-4992-B369CABB4FBB}"/>
                </a:ext>
              </a:extLst>
            </p:cNvPr>
            <p:cNvSpPr txBox="1"/>
            <p:nvPr/>
          </p:nvSpPr>
          <p:spPr>
            <a:xfrm>
              <a:off x="10328048" y="2300927"/>
              <a:ext cx="169148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Ettore Majorana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1906 - ??</a:t>
              </a:r>
              <a:b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Advisor: E. Fermi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3209B9-754D-EF13-6392-9DC993BFEFBB}"/>
                    </a:ext>
                  </a:extLst>
                </p:cNvPr>
                <p:cNvSpPr txBox="1"/>
                <p:nvPr/>
              </p:nvSpPr>
              <p:spPr>
                <a:xfrm>
                  <a:off x="3872633" y="5443359"/>
                  <a:ext cx="6326504" cy="10156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 algn="l">
                    <a:buFont typeface="Wingdings" panose="05000000000000000000" pitchFamily="2" charset="2"/>
                    <a:buChar char="q"/>
                  </a:pP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 </a:t>
                  </a:r>
                  <a:r>
                    <a:rPr lang="en-US" sz="2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are Majorana, SM would need more modifications.</a:t>
                  </a:r>
                </a:p>
                <a:p>
                  <a:pPr marL="285750" indent="-285750" algn="l">
                    <a:buFont typeface="Wingdings" panose="05000000000000000000" pitchFamily="2" charset="2"/>
                    <a:buChar char="q"/>
                  </a:pPr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Lepton number 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conservation goes out the window!</a:t>
                  </a:r>
                </a:p>
                <a:p>
                  <a:pPr marL="285750" indent="-285750" algn="l">
                    <a:buFont typeface="Wingdings" panose="05000000000000000000" pitchFamily="2" charset="2"/>
                    <a:buChar char="q"/>
                  </a:pP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Experiments underway to search for evidence that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</m:acc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3209B9-754D-EF13-6392-9DC993BFE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633" y="5443359"/>
                  <a:ext cx="6326504" cy="1015663"/>
                </a:xfrm>
                <a:prstGeom prst="rect">
                  <a:avLst/>
                </a:prstGeom>
                <a:blipFill>
                  <a:blip r:embed="rId10"/>
                  <a:stretch>
                    <a:fillRect l="-867" t="-4192" r="-1927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E65169-742F-DB1A-8829-7BFE687E80AA}"/>
                </a:ext>
              </a:extLst>
            </p:cNvPr>
            <p:cNvSpPr/>
            <p:nvPr/>
          </p:nvSpPr>
          <p:spPr>
            <a:xfrm>
              <a:off x="3752525" y="2018497"/>
              <a:ext cx="8267012" cy="4724855"/>
            </a:xfrm>
            <a:prstGeom prst="roundRect">
              <a:avLst>
                <a:gd name="adj" fmla="val 8834"/>
              </a:avLst>
            </a:prstGeom>
            <a:noFill/>
            <a:ln w="127000"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239FB7EE-82B2-6518-E7E0-35AE028C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304" y="114647"/>
              <a:ext cx="1738233" cy="2229734"/>
            </a:xfrm>
            <a:prstGeom prst="rect">
              <a:avLst/>
            </a:prstGeom>
          </p:spPr>
        </p:pic>
        <p:pic>
          <p:nvPicPr>
            <p:cNvPr id="14" name="Picture 13" descr="A picture containing text, sky&#10;&#10;Description automatically generated">
              <a:extLst>
                <a:ext uri="{FF2B5EF4-FFF2-40B4-BE49-F238E27FC236}">
                  <a16:creationId xmlns:a16="http://schemas.microsoft.com/office/drawing/2014/main" id="{D7104A99-341E-F89F-9185-0155F394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304" y="5012495"/>
              <a:ext cx="1560374" cy="14465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1F8420-EFB9-DAE5-8485-E87D8D42690A}"/>
                </a:ext>
              </a:extLst>
            </p:cNvPr>
            <p:cNvSpPr txBox="1"/>
            <p:nvPr/>
          </p:nvSpPr>
          <p:spPr>
            <a:xfrm>
              <a:off x="11065880" y="5109601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Lepton</a:t>
              </a:r>
              <a:b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1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DEEC-4A6B-9187-465E-74EC2AC0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Neutron decay and conservation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15C5E7-5448-74FA-ABAC-B1EF728BF439}"/>
                  </a:ext>
                </a:extLst>
              </p:cNvPr>
              <p:cNvSpPr txBox="1"/>
              <p:nvPr/>
            </p:nvSpPr>
            <p:spPr>
              <a:xfrm>
                <a:off x="4446227" y="716104"/>
                <a:ext cx="26173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part process:</a:t>
                </a:r>
              </a:p>
              <a:p>
                <a:pPr marL="514350" indent="-514350" algn="l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15C5E7-5448-74FA-ABAC-B1EF728B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27" y="716104"/>
                <a:ext cx="2617320" cy="1200329"/>
              </a:xfrm>
              <a:prstGeom prst="rect">
                <a:avLst/>
              </a:prstGeom>
              <a:blipFill>
                <a:blip r:embed="rId2"/>
                <a:stretch>
                  <a:fillRect l="-3488" t="-4061" r="-8837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CFD09A5-A73E-47B2-0F78-3A064C25809C}"/>
              </a:ext>
            </a:extLst>
          </p:cNvPr>
          <p:cNvSpPr txBox="1"/>
          <p:nvPr/>
        </p:nvSpPr>
        <p:spPr>
          <a:xfrm>
            <a:off x="5024094" y="2213711"/>
            <a:ext cx="6763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conservation laws must be respected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stage, including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>
                <a:latin typeface="Cambria Math" panose="02040503050406030204" pitchFamily="18" charset="0"/>
                <a:cs typeface="Times New Roman" panose="02020603050405020304" pitchFamily="18" charset="0"/>
              </a:rPr>
              <a:t>  Energy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Cambria Math" panose="02040503050406030204" pitchFamily="18" charset="0"/>
                <a:cs typeface="Times New Roman" panose="02020603050405020304" pitchFamily="18" charset="0"/>
              </a:rPr>
              <a:t>  Momentum</a:t>
            </a:r>
            <a:endParaRPr lang="en-US" sz="2000" b="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>
                <a:cs typeface="Times New Roman" panose="02020603050405020304" pitchFamily="18" charset="0"/>
              </a:rPr>
              <a:t> 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 number: Yes, but …..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788BC8-B241-3DB8-970B-9B80AF597CC7}"/>
              </a:ext>
            </a:extLst>
          </p:cNvPr>
          <p:cNvGrpSpPr/>
          <p:nvPr/>
        </p:nvGrpSpPr>
        <p:grpSpPr>
          <a:xfrm>
            <a:off x="245606" y="1011420"/>
            <a:ext cx="3999162" cy="3168901"/>
            <a:chOff x="245606" y="1011420"/>
            <a:chExt cx="3999162" cy="3168901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7461AC3E-DACA-4807-836F-5E82122D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06" y="1011420"/>
              <a:ext cx="3999162" cy="31689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A78D02-2D5B-49DE-A673-DA3CDE4F101C}"/>
                    </a:ext>
                  </a:extLst>
                </p:cNvPr>
                <p:cNvSpPr txBox="1"/>
                <p:nvPr/>
              </p:nvSpPr>
              <p:spPr>
                <a:xfrm rot="19876631">
                  <a:off x="3061396" y="2181579"/>
                  <a:ext cx="57299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A78D02-2D5B-49DE-A673-DA3CDE4F1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76631">
                  <a:off x="3061396" y="2181579"/>
                  <a:ext cx="572991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C1A542-AB6C-A5CD-1E42-37802DD7B847}"/>
                </a:ext>
              </a:extLst>
            </p:cNvPr>
            <p:cNvSpPr txBox="1"/>
            <p:nvPr/>
          </p:nvSpPr>
          <p:spPr>
            <a:xfrm>
              <a:off x="924448" y="18341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7B1E9F-0F4D-657A-788F-07A1166E7D1E}"/>
                </a:ext>
              </a:extLst>
            </p:cNvPr>
            <p:cNvSpPr txBox="1"/>
            <p:nvPr/>
          </p:nvSpPr>
          <p:spPr>
            <a:xfrm>
              <a:off x="2348091" y="31098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43DAA21-8A04-BBE5-07EE-B955058A41A8}"/>
                    </a:ext>
                  </a:extLst>
                </p:cNvPr>
                <p:cNvSpPr txBox="1"/>
                <p:nvPr/>
              </p:nvSpPr>
              <p:spPr>
                <a:xfrm rot="1336279">
                  <a:off x="3203719" y="3063660"/>
                  <a:ext cx="46505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43DAA21-8A04-BBE5-07EE-B955058A4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36279">
                  <a:off x="3203719" y="3063660"/>
                  <a:ext cx="46505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8A96F2DC-6F41-5B16-8867-CD86E67A9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630714"/>
                  </p:ext>
                </p:extLst>
              </p:nvPr>
            </p:nvGraphicFramePr>
            <p:xfrm>
              <a:off x="142268" y="4335379"/>
              <a:ext cx="4411645" cy="2421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6197">
                      <a:extLst>
                        <a:ext uri="{9D8B030D-6E8A-4147-A177-3AD203B41FA5}">
                          <a16:colId xmlns:a16="http://schemas.microsoft.com/office/drawing/2014/main" val="1409274978"/>
                        </a:ext>
                      </a:extLst>
                    </a:gridCol>
                    <a:gridCol w="525064">
                      <a:extLst>
                        <a:ext uri="{9D8B030D-6E8A-4147-A177-3AD203B41FA5}">
                          <a16:colId xmlns:a16="http://schemas.microsoft.com/office/drawing/2014/main" val="3049948945"/>
                        </a:ext>
                      </a:extLst>
                    </a:gridCol>
                    <a:gridCol w="572800">
                      <a:extLst>
                        <a:ext uri="{9D8B030D-6E8A-4147-A177-3AD203B41FA5}">
                          <a16:colId xmlns:a16="http://schemas.microsoft.com/office/drawing/2014/main" val="2731298769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13480400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591226591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2837618124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433431008"/>
                        </a:ext>
                      </a:extLst>
                    </a:gridCol>
                  </a:tblGrid>
                  <a:tr h="434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681084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552007"/>
                      </a:ext>
                    </a:extLst>
                  </a:tr>
                  <a:tr h="454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527378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446718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882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8A96F2DC-6F41-5B16-8867-CD86E67A9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630714"/>
                  </p:ext>
                </p:extLst>
              </p:nvPr>
            </p:nvGraphicFramePr>
            <p:xfrm>
              <a:off x="142268" y="4335379"/>
              <a:ext cx="4411645" cy="2421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6197">
                      <a:extLst>
                        <a:ext uri="{9D8B030D-6E8A-4147-A177-3AD203B41FA5}">
                          <a16:colId xmlns:a16="http://schemas.microsoft.com/office/drawing/2014/main" val="1409274978"/>
                        </a:ext>
                      </a:extLst>
                    </a:gridCol>
                    <a:gridCol w="525064">
                      <a:extLst>
                        <a:ext uri="{9D8B030D-6E8A-4147-A177-3AD203B41FA5}">
                          <a16:colId xmlns:a16="http://schemas.microsoft.com/office/drawing/2014/main" val="3049948945"/>
                        </a:ext>
                      </a:extLst>
                    </a:gridCol>
                    <a:gridCol w="572800">
                      <a:extLst>
                        <a:ext uri="{9D8B030D-6E8A-4147-A177-3AD203B41FA5}">
                          <a16:colId xmlns:a16="http://schemas.microsoft.com/office/drawing/2014/main" val="2731298769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13480400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591226591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2837618124"/>
                        </a:ext>
                      </a:extLst>
                    </a:gridCol>
                    <a:gridCol w="664396">
                      <a:extLst>
                        <a:ext uri="{9D8B030D-6E8A-4147-A177-3AD203B41FA5}">
                          <a16:colId xmlns:a16="http://schemas.microsoft.com/office/drawing/2014/main" val="433431008"/>
                        </a:ext>
                      </a:extLst>
                    </a:gridCol>
                  </a:tblGrid>
                  <a:tr h="662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744" t="-917" r="-622093" b="-26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7447" t="-917" r="-469149" b="-26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5138" t="-917" r="-304587" b="-26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1818" t="-917" r="-201818" b="-26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6055" t="-917" r="-103670" b="-26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66055" t="-917" r="-3670" b="-268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681084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26" t="-154930" r="-575000" b="-312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552007"/>
                      </a:ext>
                    </a:extLst>
                  </a:tr>
                  <a:tr h="454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26" t="-241333" r="-575000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527378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26" t="-355556" r="-575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446718"/>
                      </a:ext>
                    </a:extLst>
                  </a:tr>
                  <a:tr h="434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26" t="-461972" r="-575000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8828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1A931E-290D-D1B5-2249-B8EB7619243C}"/>
                  </a:ext>
                </a:extLst>
              </p:cNvPr>
              <p:cNvSpPr txBox="1"/>
              <p:nvPr/>
            </p:nvSpPr>
            <p:spPr>
              <a:xfrm>
                <a:off x="6524470" y="4945942"/>
                <a:ext cx="30982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1A931E-290D-D1B5-2249-B8EB76192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70" y="4945942"/>
                <a:ext cx="309824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86EE6F-5EC2-D5EF-DDF0-802DBE8A08F5}"/>
                  </a:ext>
                </a:extLst>
              </p:cNvPr>
              <p:cNvSpPr txBox="1"/>
              <p:nvPr/>
            </p:nvSpPr>
            <p:spPr>
              <a:xfrm>
                <a:off x="6116097" y="5350854"/>
                <a:ext cx="39149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:  0         0        1           -1    </a:t>
                </a:r>
                <a:r>
                  <a:rPr lang="en-US" sz="2200" dirty="0">
                    <a:sym typeface="Wingdings" panose="05000000000000000000" pitchFamily="2" charset="2"/>
                  </a:rPr>
                  <a:t></a:t>
                </a:r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86EE6F-5EC2-D5EF-DDF0-802DBE8A0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097" y="5350854"/>
                <a:ext cx="3914987" cy="430887"/>
              </a:xfrm>
              <a:prstGeom prst="rect">
                <a:avLst/>
              </a:prstGeom>
              <a:blipFill>
                <a:blip r:embed="rId8"/>
                <a:stretch>
                  <a:fillRect l="-156" t="-1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5C548B-E159-8807-17CA-34E1E7ED54AB}"/>
                  </a:ext>
                </a:extLst>
              </p:cNvPr>
              <p:cNvSpPr txBox="1"/>
              <p:nvPr/>
            </p:nvSpPr>
            <p:spPr>
              <a:xfrm>
                <a:off x="245463" y="467745"/>
                <a:ext cx="30202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5C548B-E159-8807-17CA-34E1E7ED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3" y="467745"/>
                <a:ext cx="302025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EB1FED-EDD5-121D-859F-770618890F61}"/>
              </a:ext>
            </a:extLst>
          </p:cNvPr>
          <p:cNvSpPr/>
          <p:nvPr/>
        </p:nvSpPr>
        <p:spPr>
          <a:xfrm>
            <a:off x="5667271" y="4873432"/>
            <a:ext cx="4411645" cy="1035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9157-5D38-3482-BE4B-D677CE64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Symmetries in 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AD174-0E8E-8CD0-023F-F8DB96F61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70017"/>
                <a:ext cx="12039600" cy="62729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Physicists 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♥</a:t>
                </a:r>
                <a:r>
                  <a:rPr lang="en-US" sz="2400" dirty="0"/>
                  <a:t>  symmetry </a:t>
                </a:r>
              </a:p>
              <a:p>
                <a:r>
                  <a:rPr lang="en-US" sz="2400" b="1" dirty="0" err="1"/>
                  <a:t>Noether’s</a:t>
                </a:r>
                <a:r>
                  <a:rPr lang="en-US" sz="2400" b="1" dirty="0"/>
                  <a:t> theorem: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For every symmetry of nature there is a conservation law</a:t>
                </a:r>
                <a:r>
                  <a:rPr lang="en-US" sz="2400" dirty="0"/>
                  <a:t>!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momentum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Translational symmetry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momentum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Rotational symmetry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Standard model of particle physics is based on a more abstract symmetry </a:t>
                </a:r>
                <a:b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(gauge symmetry)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Don’t worry what it is, just want to convey that symmetries in nature are very powerful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charge conserved in EM interaction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 charge conserved in Strong Interaction </a:t>
                </a:r>
              </a:p>
              <a:p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symmetries (that sometimes lead to conservation laws)</a:t>
                </a:r>
              </a:p>
              <a:p>
                <a:pPr lvl="2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Parity: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Strong &amp; EM forces do not change under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→−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3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the case for the Weak Interaction!</a:t>
                </a:r>
              </a:p>
              <a:p>
                <a:pPr lvl="2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 number: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SM it is conserved, but is it really?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others…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AD174-0E8E-8CD0-023F-F8DB96F61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70017"/>
                <a:ext cx="12039600" cy="6272910"/>
              </a:xfrm>
              <a:blipFill>
                <a:blip r:embed="rId2"/>
                <a:stretch>
                  <a:fillRect l="-557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person, person, standing, posing&#10;&#10;Description automatically generated">
            <a:extLst>
              <a:ext uri="{FF2B5EF4-FFF2-40B4-BE49-F238E27FC236}">
                <a16:creationId xmlns:a16="http://schemas.microsoft.com/office/drawing/2014/main" id="{002DB9EB-F7D4-890D-C8C4-961376C1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9" y="60503"/>
            <a:ext cx="1863012" cy="2838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86E5E-F7BC-F264-3851-EBDE3EC4B0D4}"/>
              </a:ext>
            </a:extLst>
          </p:cNvPr>
          <p:cNvSpPr txBox="1"/>
          <p:nvPr/>
        </p:nvSpPr>
        <p:spPr>
          <a:xfrm>
            <a:off x="10756364" y="2800861"/>
            <a:ext cx="128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Emmy </a:t>
            </a:r>
            <a:r>
              <a:rPr lang="en-US" sz="1400" dirty="0" err="1"/>
              <a:t>Noether</a:t>
            </a:r>
            <a:endParaRPr lang="en-US" sz="1400" dirty="0"/>
          </a:p>
          <a:p>
            <a:pPr algn="ctr"/>
            <a:r>
              <a:rPr lang="en-US" sz="1400" dirty="0"/>
              <a:t>1882-1935</a:t>
            </a:r>
          </a:p>
        </p:txBody>
      </p:sp>
      <p:pic>
        <p:nvPicPr>
          <p:cNvPr id="30" name="Picture 29" descr="A coffee mug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FC8E62D5-C498-7E4F-3598-04FF5D73F7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r="19559"/>
          <a:stretch/>
        </p:blipFill>
        <p:spPr>
          <a:xfrm>
            <a:off x="9344967" y="4178481"/>
            <a:ext cx="2724777" cy="26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AF3C-F6BF-A8F9-DF84-C210D598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58"/>
            <a:ext cx="10515600" cy="57001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invariant mass?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4FDCC4-A74E-7310-6D97-375D596B5500}"/>
              </a:ext>
            </a:extLst>
          </p:cNvPr>
          <p:cNvGrpSpPr/>
          <p:nvPr/>
        </p:nvGrpSpPr>
        <p:grpSpPr>
          <a:xfrm>
            <a:off x="221391" y="1248521"/>
            <a:ext cx="5175004" cy="2898419"/>
            <a:chOff x="1114064" y="1315514"/>
            <a:chExt cx="3567515" cy="22147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32116D-AE6E-EB74-E607-538227139923}"/>
                </a:ext>
              </a:extLst>
            </p:cNvPr>
            <p:cNvSpPr/>
            <p:nvPr/>
          </p:nvSpPr>
          <p:spPr>
            <a:xfrm>
              <a:off x="1496028" y="1921057"/>
              <a:ext cx="794748" cy="8478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X</a:t>
              </a:r>
            </a:p>
          </p:txBody>
        </p:sp>
        <p:pic>
          <p:nvPicPr>
            <p:cNvPr id="6" name="Picture 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EBA89FE-74C0-4279-FBCC-383E836C5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6"/>
            <a:stretch/>
          </p:blipFill>
          <p:spPr>
            <a:xfrm rot="20300089">
              <a:off x="2580136" y="1890746"/>
              <a:ext cx="868114" cy="207591"/>
            </a:xfrm>
            <a:prstGeom prst="rect">
              <a:avLst/>
            </a:prstGeom>
          </p:spPr>
        </p:pic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D62B253-2FEC-D6AA-8BAD-3FBD2AA70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6"/>
            <a:stretch/>
          </p:blipFill>
          <p:spPr>
            <a:xfrm rot="1491388">
              <a:off x="2527005" y="2812447"/>
              <a:ext cx="868114" cy="225419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172FC2-B1A8-E1BA-2E2A-70E2550FD313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354910" y="3127396"/>
              <a:ext cx="328733" cy="1086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6012F4-5614-7BA6-EA0F-26636ECC30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6928" y="1652534"/>
              <a:ext cx="435503" cy="163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461A0A-817A-5ED8-E099-1DA25AA134E9}"/>
                    </a:ext>
                  </a:extLst>
                </p:cNvPr>
                <p:cNvSpPr txBox="1"/>
                <p:nvPr/>
              </p:nvSpPr>
              <p:spPr>
                <a:xfrm>
                  <a:off x="3842679" y="1374943"/>
                  <a:ext cx="838899" cy="352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461A0A-817A-5ED8-E099-1DA25AA1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679" y="1374943"/>
                  <a:ext cx="838899" cy="352771"/>
                </a:xfrm>
                <a:prstGeom prst="rect">
                  <a:avLst/>
                </a:prstGeom>
                <a:blipFill>
                  <a:blip r:embed="rId3"/>
                  <a:stretch>
                    <a:fillRect l="-8040" t="-20000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C045340-B80D-9D15-5CB1-2EA0C0391F5B}"/>
                    </a:ext>
                  </a:extLst>
                </p:cNvPr>
                <p:cNvSpPr txBox="1"/>
                <p:nvPr/>
              </p:nvSpPr>
              <p:spPr>
                <a:xfrm>
                  <a:off x="3709306" y="3077444"/>
                  <a:ext cx="838899" cy="352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C045340-B80D-9D15-5CB1-2EA0C0391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06" y="3077444"/>
                  <a:ext cx="838899" cy="352771"/>
                </a:xfrm>
                <a:prstGeom prst="rect">
                  <a:avLst/>
                </a:prstGeom>
                <a:blipFill>
                  <a:blip r:embed="rId4"/>
                  <a:stretch>
                    <a:fillRect l="-8040" t="-19737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0BC6062-9D08-6145-06B0-92431E2D6384}"/>
                </a:ext>
              </a:extLst>
            </p:cNvPr>
            <p:cNvSpPr/>
            <p:nvPr/>
          </p:nvSpPr>
          <p:spPr>
            <a:xfrm>
              <a:off x="1114064" y="1315514"/>
              <a:ext cx="3567515" cy="221476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04F161-A0AA-CA6A-3293-218CF3ED40F0}"/>
                  </a:ext>
                </a:extLst>
              </p:cNvPr>
              <p:cNvSpPr txBox="1"/>
              <p:nvPr/>
            </p:nvSpPr>
            <p:spPr>
              <a:xfrm>
                <a:off x="5716083" y="1075560"/>
                <a:ext cx="3365600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04F161-A0AA-CA6A-3293-218CF3ED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83" y="1075560"/>
                <a:ext cx="3365600" cy="436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B668C-EEC6-040F-1097-879C21480088}"/>
                  </a:ext>
                </a:extLst>
              </p:cNvPr>
              <p:cNvSpPr txBox="1"/>
              <p:nvPr/>
            </p:nvSpPr>
            <p:spPr>
              <a:xfrm>
                <a:off x="9448838" y="849241"/>
                <a:ext cx="24001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B668C-EEC6-040F-1097-879C21480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38" y="849241"/>
                <a:ext cx="2400144" cy="954107"/>
              </a:xfrm>
              <a:prstGeom prst="rect">
                <a:avLst/>
              </a:prstGeom>
              <a:blipFill>
                <a:blip r:embed="rId6"/>
                <a:stretch>
                  <a:fillRect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75662-CA3D-988F-5376-2535E2B93513}"/>
                  </a:ext>
                </a:extLst>
              </p:cNvPr>
              <p:cNvSpPr txBox="1"/>
              <p:nvPr/>
            </p:nvSpPr>
            <p:spPr>
              <a:xfrm>
                <a:off x="2610008" y="1570096"/>
                <a:ext cx="2906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75662-CA3D-988F-5376-2535E2B9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8" y="1570096"/>
                <a:ext cx="290621" cy="400110"/>
              </a:xfrm>
              <a:prstGeom prst="rect">
                <a:avLst/>
              </a:prstGeom>
              <a:blipFill>
                <a:blip r:embed="rId7"/>
                <a:stretch>
                  <a:fillRect r="-1458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995506-DF9E-5EB4-82E8-0C5127673C5B}"/>
                  </a:ext>
                </a:extLst>
              </p:cNvPr>
              <p:cNvSpPr txBox="1"/>
              <p:nvPr/>
            </p:nvSpPr>
            <p:spPr>
              <a:xfrm>
                <a:off x="2490243" y="3395885"/>
                <a:ext cx="2906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995506-DF9E-5EB4-82E8-0C5127673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3" y="3395885"/>
                <a:ext cx="290621" cy="400110"/>
              </a:xfrm>
              <a:prstGeom prst="rect">
                <a:avLst/>
              </a:prstGeom>
              <a:blipFill>
                <a:blip r:embed="rId8"/>
                <a:stretch>
                  <a:fillRect r="-1702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32F996-E89E-F68C-27CE-3CD8FDB44573}"/>
                  </a:ext>
                </a:extLst>
              </p:cNvPr>
              <p:cNvSpPr txBox="1"/>
              <p:nvPr/>
            </p:nvSpPr>
            <p:spPr>
              <a:xfrm>
                <a:off x="720131" y="3139245"/>
                <a:ext cx="778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32F996-E89E-F68C-27CE-3CD8FDB4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1" y="3139245"/>
                <a:ext cx="778355" cy="461665"/>
              </a:xfrm>
              <a:prstGeom prst="rect">
                <a:avLst/>
              </a:prstGeom>
              <a:blipFill>
                <a:blip r:embed="rId9"/>
                <a:stretch>
                  <a:fillRect l="-11719" t="-18421" r="-414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7C6D980D-0D66-ECFA-B328-A4A3D3FD3A0F}"/>
              </a:ext>
            </a:extLst>
          </p:cNvPr>
          <p:cNvSpPr/>
          <p:nvPr/>
        </p:nvSpPr>
        <p:spPr>
          <a:xfrm>
            <a:off x="2372015" y="2249652"/>
            <a:ext cx="914400" cy="914400"/>
          </a:xfrm>
          <a:prstGeom prst="arc">
            <a:avLst>
              <a:gd name="adj1" fmla="val 18636081"/>
              <a:gd name="adj2" fmla="val 4132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9AB4F7-5475-BCFD-7AA5-1829B818DC17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425700" y="2697730"/>
            <a:ext cx="903616" cy="392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BAEDA5-C608-0738-FB3A-F38E3BE8E2D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425700" y="2369602"/>
            <a:ext cx="966841" cy="279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323A7C-78CC-6931-7EF8-8C4A2DD31A23}"/>
              </a:ext>
            </a:extLst>
          </p:cNvPr>
          <p:cNvSpPr txBox="1"/>
          <p:nvPr/>
        </p:nvSpPr>
        <p:spPr>
          <a:xfrm>
            <a:off x="3361288" y="249245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39638F-39B6-98A4-6003-8E5FCE8DFCA9}"/>
                  </a:ext>
                </a:extLst>
              </p:cNvPr>
              <p:cNvSpPr txBox="1"/>
              <p:nvPr/>
            </p:nvSpPr>
            <p:spPr>
              <a:xfrm>
                <a:off x="5664011" y="1912393"/>
                <a:ext cx="5915722" cy="8095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39638F-39B6-98A4-6003-8E5FCE8D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1" y="1912393"/>
                <a:ext cx="5915722" cy="809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3F84B7-9127-D703-4663-B4034C2070A8}"/>
                  </a:ext>
                </a:extLst>
              </p:cNvPr>
              <p:cNvSpPr txBox="1"/>
              <p:nvPr/>
            </p:nvSpPr>
            <p:spPr>
              <a:xfrm>
                <a:off x="5743875" y="3333695"/>
                <a:ext cx="4363246" cy="8095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3F84B7-9127-D703-4663-B4034C207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75" y="3333695"/>
                <a:ext cx="4363246" cy="809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2C4DFD1-9682-96A4-9976-8E8A6EFA1026}"/>
              </a:ext>
            </a:extLst>
          </p:cNvPr>
          <p:cNvSpPr txBox="1"/>
          <p:nvPr/>
        </p:nvSpPr>
        <p:spPr>
          <a:xfrm>
            <a:off x="5664011" y="2841845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E = 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photon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74DDE0-35E3-8C7C-ECE6-B5E305537661}"/>
              </a:ext>
            </a:extLst>
          </p:cNvPr>
          <p:cNvSpPr txBox="1"/>
          <p:nvPr/>
        </p:nvSpPr>
        <p:spPr>
          <a:xfrm>
            <a:off x="0" y="5477595"/>
            <a:ext cx="5873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were 3 particles in the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B09B34-8950-C4FC-09FC-CC74C1649062}"/>
                  </a:ext>
                </a:extLst>
              </p:cNvPr>
              <p:cNvSpPr txBox="1"/>
              <p:nvPr/>
            </p:nvSpPr>
            <p:spPr>
              <a:xfrm>
                <a:off x="156840" y="6019260"/>
                <a:ext cx="6259149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B09B34-8950-C4FC-09FC-CC74C164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0" y="6019260"/>
                <a:ext cx="6259149" cy="6940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E49FD6-9AC3-D7FF-7C0B-A1E2B46FC597}"/>
                  </a:ext>
                </a:extLst>
              </p:cNvPr>
              <p:cNvSpPr txBox="1"/>
              <p:nvPr/>
            </p:nvSpPr>
            <p:spPr>
              <a:xfrm>
                <a:off x="5726161" y="4186597"/>
                <a:ext cx="4451744" cy="491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=0!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E49FD6-9AC3-D7FF-7C0B-A1E2B46FC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61" y="4186597"/>
                <a:ext cx="4451744" cy="491160"/>
              </a:xfrm>
              <a:prstGeom prst="rect">
                <a:avLst/>
              </a:prstGeom>
              <a:blipFill>
                <a:blip r:embed="rId13"/>
                <a:stretch>
                  <a:fillRect l="-1778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picture containing blurry&#10;&#10;Description automatically generated">
            <a:extLst>
              <a:ext uri="{FF2B5EF4-FFF2-40B4-BE49-F238E27FC236}">
                <a16:creationId xmlns:a16="http://schemas.microsoft.com/office/drawing/2014/main" id="{32D27B1A-DB92-2EDC-3713-0DD2068236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4" y="4754997"/>
            <a:ext cx="3269267" cy="2041934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79EB1B-D029-4155-D4B3-0A6A17806B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4846662"/>
            <a:ext cx="954247" cy="19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C498-3B3F-42CD-1A81-932F640E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89" y="-83275"/>
            <a:ext cx="7918101" cy="247963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What’s new and exciting </a:t>
            </a:r>
            <a:br>
              <a:rPr lang="en-US" sz="6000" dirty="0"/>
            </a:br>
            <a:r>
              <a:rPr lang="en-US" sz="6000" dirty="0"/>
              <a:t>in Particle Physics!</a:t>
            </a:r>
          </a:p>
        </p:txBody>
      </p:sp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E5B6133-36FA-2D63-1029-718E817E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3" y="2396358"/>
            <a:ext cx="3991084" cy="3991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FFDDB-86CF-52CE-5AA5-AF4E95B3D9D1}"/>
              </a:ext>
            </a:extLst>
          </p:cNvPr>
          <p:cNvSpPr txBox="1"/>
          <p:nvPr/>
        </p:nvSpPr>
        <p:spPr>
          <a:xfrm>
            <a:off x="5856111" y="2622185"/>
            <a:ext cx="52607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boson @ 10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Multiquark states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time permits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Pesky neutrinos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Hints of NP? (See Rafael’s talk)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551E4B-69E4-81B0-3FDF-66ED06FFCEB6}"/>
              </a:ext>
            </a:extLst>
          </p:cNvPr>
          <p:cNvSpPr/>
          <p:nvPr/>
        </p:nvSpPr>
        <p:spPr>
          <a:xfrm>
            <a:off x="5729469" y="2511706"/>
            <a:ext cx="4216322" cy="1180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F457-84A6-F37F-9D79-60511E5C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587" y="304800"/>
            <a:ext cx="4046483" cy="57001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Higgs Boson</a:t>
            </a:r>
          </a:p>
        </p:txBody>
      </p:sp>
      <p:pic>
        <p:nvPicPr>
          <p:cNvPr id="5" name="Picture 4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E7490EE6-0D47-430A-F602-D980D0D1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9697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E331-EEEB-8A04-B101-3F2C56DC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Higgs boson 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744D6-C581-C535-8670-4B65F1346B46}"/>
              </a:ext>
            </a:extLst>
          </p:cNvPr>
          <p:cNvSpPr txBox="1"/>
          <p:nvPr/>
        </p:nvSpPr>
        <p:spPr>
          <a:xfrm>
            <a:off x="1562826" y="570017"/>
            <a:ext cx="92061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the SM: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The Higgs “field” permeates all of space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Particles “acquire” mass through their </a:t>
            </a:r>
            <a:r>
              <a:rPr lang="en-US" sz="2400" b="1" dirty="0"/>
              <a:t>interaction with the Higgs field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04603C0F-4FE9-AF92-27B8-2FA986FBA000}"/>
              </a:ext>
            </a:extLst>
          </p:cNvPr>
          <p:cNvSpPr/>
          <p:nvPr/>
        </p:nvSpPr>
        <p:spPr>
          <a:xfrm>
            <a:off x="3311246" y="1937669"/>
            <a:ext cx="5764684" cy="564421"/>
          </a:xfrm>
          <a:prstGeom prst="leftRightArrow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FFFF00"/>
              </a:gs>
              <a:gs pos="51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A7818-3C60-E8D7-928E-9348B65FE533}"/>
              </a:ext>
            </a:extLst>
          </p:cNvPr>
          <p:cNvSpPr txBox="1"/>
          <p:nvPr/>
        </p:nvSpPr>
        <p:spPr>
          <a:xfrm>
            <a:off x="9313416" y="1888613"/>
            <a:ext cx="149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Interacts a lot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-&gt; Large mass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3F957C-0EA2-620C-B867-B57003C9FEF9}"/>
              </a:ext>
            </a:extLst>
          </p:cNvPr>
          <p:cNvGrpSpPr/>
          <p:nvPr/>
        </p:nvGrpSpPr>
        <p:grpSpPr>
          <a:xfrm>
            <a:off x="412817" y="2992088"/>
            <a:ext cx="11049664" cy="3766620"/>
            <a:chOff x="412817" y="2992088"/>
            <a:chExt cx="11049664" cy="37666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0DCF1C-C4A5-AED2-86D5-4D1FBFEB0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38" r="18830" b="6683"/>
            <a:stretch/>
          </p:blipFill>
          <p:spPr>
            <a:xfrm>
              <a:off x="1944335" y="3392198"/>
              <a:ext cx="7292567" cy="33665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6022CC-5704-6EAC-BD7A-798C73AAFBB7}"/>
                </a:ext>
              </a:extLst>
            </p:cNvPr>
            <p:cNvSpPr txBox="1"/>
            <p:nvPr/>
          </p:nvSpPr>
          <p:spPr>
            <a:xfrm>
              <a:off x="412817" y="3876695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Imagine all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momentum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9DE31-BA69-4B7E-4309-66AA9F793BAE}"/>
                </a:ext>
              </a:extLst>
            </p:cNvPr>
            <p:cNvSpPr txBox="1"/>
            <p:nvPr/>
          </p:nvSpPr>
          <p:spPr>
            <a:xfrm>
              <a:off x="9977287" y="3963684"/>
              <a:ext cx="13644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one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gets here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&amp; last?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4E6989C-3CCD-5D21-CACE-F8C70E5EE2BA}"/>
                </a:ext>
              </a:extLst>
            </p:cNvPr>
            <p:cNvCxnSpPr>
              <a:cxnSpLocks/>
            </p:cNvCxnSpPr>
            <p:nvPr/>
          </p:nvCxnSpPr>
          <p:spPr>
            <a:xfrm>
              <a:off x="2461718" y="3192143"/>
              <a:ext cx="6589684" cy="15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F5B576-CD0E-1185-1A25-23457FA16DAD}"/>
                </a:ext>
              </a:extLst>
            </p:cNvPr>
            <p:cNvSpPr txBox="1"/>
            <p:nvPr/>
          </p:nvSpPr>
          <p:spPr>
            <a:xfrm>
              <a:off x="5320351" y="2992088"/>
              <a:ext cx="5405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d, 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680D2C-D3F4-09F8-DB16-5EA0152FC0B9}"/>
                </a:ext>
              </a:extLst>
            </p:cNvPr>
            <p:cNvSpPr txBox="1"/>
            <p:nvPr/>
          </p:nvSpPr>
          <p:spPr>
            <a:xfrm>
              <a:off x="9856569" y="5042472"/>
              <a:ext cx="1605912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ym typeface="Wingdings" panose="05000000000000000000" pitchFamily="2" charset="2"/>
                </a:rPr>
                <a:t>t = (d/p) m</a:t>
              </a:r>
              <a:endParaRPr lang="en-US" sz="20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D1A387-413B-D5DF-9421-71B02E8898D1}"/>
              </a:ext>
            </a:extLst>
          </p:cNvPr>
          <p:cNvSpPr txBox="1"/>
          <p:nvPr/>
        </p:nvSpPr>
        <p:spPr>
          <a:xfrm>
            <a:off x="1562826" y="1876189"/>
            <a:ext cx="155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Wingdings" panose="05000000000000000000" pitchFamily="2" charset="2"/>
              </a:rPr>
              <a:t>No interaction</a:t>
            </a:r>
            <a:br>
              <a:rPr lang="en-US" b="1" dirty="0">
                <a:solidFill>
                  <a:srgbClr val="92D050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92D050"/>
                </a:solidFill>
                <a:sym typeface="Wingdings" panose="05000000000000000000" pitchFamily="2" charset="2"/>
              </a:rPr>
              <a:t>-&gt; Zero mass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236BC7-BAB1-4117-EC31-AC163636849F}"/>
              </a:ext>
            </a:extLst>
          </p:cNvPr>
          <p:cNvSpPr/>
          <p:nvPr/>
        </p:nvSpPr>
        <p:spPr>
          <a:xfrm>
            <a:off x="180871" y="671811"/>
            <a:ext cx="11756572" cy="1987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raffic, light, outdoor, stop&#10;&#10;Description automatically generated">
            <a:extLst>
              <a:ext uri="{FF2B5EF4-FFF2-40B4-BE49-F238E27FC236}">
                <a16:creationId xmlns:a16="http://schemas.microsoft.com/office/drawing/2014/main" id="{2601312B-60CF-4577-9C95-68495EFBE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65930"/>
          <a:stretch/>
        </p:blipFill>
        <p:spPr>
          <a:xfrm>
            <a:off x="11044254" y="1482028"/>
            <a:ext cx="595017" cy="1077219"/>
          </a:xfrm>
          <a:prstGeom prst="rect">
            <a:avLst/>
          </a:prstGeom>
        </p:spPr>
      </p:pic>
      <p:pic>
        <p:nvPicPr>
          <p:cNvPr id="20" name="Picture 19" descr="A picture containing traffic, light, outdoor, stop&#10;&#10;Description automatically generated">
            <a:extLst>
              <a:ext uri="{FF2B5EF4-FFF2-40B4-BE49-F238E27FC236}">
                <a16:creationId xmlns:a16="http://schemas.microsoft.com/office/drawing/2014/main" id="{49B4ADDB-73FF-8370-E4E5-70FFD3917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4" r="3223"/>
          <a:stretch/>
        </p:blipFill>
        <p:spPr>
          <a:xfrm>
            <a:off x="753582" y="1434606"/>
            <a:ext cx="631652" cy="11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3DCA-2C69-34B1-7585-3B66F622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Interlude: How do we ‘observe’ the Higgs boson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B4A884-320D-ED0A-2F90-D26BA14A6232}"/>
                  </a:ext>
                </a:extLst>
              </p:cNvPr>
              <p:cNvSpPr txBox="1"/>
              <p:nvPr/>
            </p:nvSpPr>
            <p:spPr>
              <a:xfrm>
                <a:off x="0" y="781849"/>
                <a:ext cx="6764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Ideally, measure 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all of its decay products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B4A884-320D-ED0A-2F90-D26BA14A6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1849"/>
                <a:ext cx="6764096" cy="461665"/>
              </a:xfrm>
              <a:prstGeom prst="rect">
                <a:avLst/>
              </a:prstGeom>
              <a:blipFill>
                <a:blip r:embed="rId2"/>
                <a:stretch>
                  <a:fillRect l="-1171" t="-10526" r="-2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8946AE7-AF14-5289-3F01-B4B2EF233F73}"/>
              </a:ext>
            </a:extLst>
          </p:cNvPr>
          <p:cNvGrpSpPr/>
          <p:nvPr/>
        </p:nvGrpSpPr>
        <p:grpSpPr>
          <a:xfrm>
            <a:off x="221389" y="1455346"/>
            <a:ext cx="5747343" cy="2898419"/>
            <a:chOff x="1114063" y="1315514"/>
            <a:chExt cx="3962071" cy="22147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1575DD-298A-D9B1-9221-B62B621C8F6F}"/>
                </a:ext>
              </a:extLst>
            </p:cNvPr>
            <p:cNvSpPr/>
            <p:nvPr/>
          </p:nvSpPr>
          <p:spPr>
            <a:xfrm>
              <a:off x="1496028" y="1921057"/>
              <a:ext cx="794748" cy="8478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9068B89-2358-53AC-F03D-C7DB278E8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6"/>
            <a:stretch/>
          </p:blipFill>
          <p:spPr>
            <a:xfrm rot="20300089">
              <a:off x="2553801" y="1738191"/>
              <a:ext cx="868114" cy="365731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05AA7E2-8CF6-CE0D-3A8C-854F9F1EE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6"/>
            <a:stretch/>
          </p:blipFill>
          <p:spPr>
            <a:xfrm rot="1491388">
              <a:off x="2553610" y="2678634"/>
              <a:ext cx="868114" cy="36573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517A04-43F1-C8A0-6B4C-682C39D7E7B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381514" y="3043954"/>
              <a:ext cx="302129" cy="192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4CC598-2482-EB73-975F-A9D92ADF8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514" y="1590863"/>
              <a:ext cx="435503" cy="163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1008A60-06CF-30AE-5F5A-B00D1EFF8677}"/>
                    </a:ext>
                  </a:extLst>
                </p:cNvPr>
                <p:cNvSpPr txBox="1"/>
                <p:nvPr/>
              </p:nvSpPr>
              <p:spPr>
                <a:xfrm>
                  <a:off x="3842679" y="1374943"/>
                  <a:ext cx="838899" cy="3057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1008A60-06CF-30AE-5F5A-B00D1EFF8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679" y="1374943"/>
                  <a:ext cx="838899" cy="305735"/>
                </a:xfrm>
                <a:prstGeom prst="rect">
                  <a:avLst/>
                </a:prstGeom>
                <a:blipFill>
                  <a:blip r:embed="rId4"/>
                  <a:stretch>
                    <a:fillRect l="-5528" t="-1818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C6E6A9E-1053-ACB2-A6F2-A94C740CFC17}"/>
                    </a:ext>
                  </a:extLst>
                </p:cNvPr>
                <p:cNvSpPr txBox="1"/>
                <p:nvPr/>
              </p:nvSpPr>
              <p:spPr>
                <a:xfrm>
                  <a:off x="3709306" y="3077444"/>
                  <a:ext cx="838899" cy="3057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C6E6A9E-1053-ACB2-A6F2-A94C740CF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06" y="3077444"/>
                  <a:ext cx="838899" cy="305735"/>
                </a:xfrm>
                <a:prstGeom prst="rect">
                  <a:avLst/>
                </a:prstGeom>
                <a:blipFill>
                  <a:blip r:embed="rId5"/>
                  <a:stretch>
                    <a:fillRect l="-5528" t="-1818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7A6EFBD-E188-4B8C-9A11-16AF91051D7E}"/>
                </a:ext>
              </a:extLst>
            </p:cNvPr>
            <p:cNvSpPr/>
            <p:nvPr/>
          </p:nvSpPr>
          <p:spPr>
            <a:xfrm>
              <a:off x="1114063" y="1315514"/>
              <a:ext cx="3962071" cy="221476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2FE16F-BC43-BFEC-6860-8084042C4791}"/>
                  </a:ext>
                </a:extLst>
              </p:cNvPr>
              <p:cNvSpPr txBox="1"/>
              <p:nvPr/>
            </p:nvSpPr>
            <p:spPr>
              <a:xfrm>
                <a:off x="130952" y="5471087"/>
                <a:ext cx="5747343" cy="8095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2FE16F-BC43-BFEC-6860-8084042C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2" y="5471087"/>
                <a:ext cx="5747343" cy="809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3E57A4-F3E8-94EB-BD3A-8568089ABEA7}"/>
                  </a:ext>
                </a:extLst>
              </p:cNvPr>
              <p:cNvSpPr txBox="1"/>
              <p:nvPr/>
            </p:nvSpPr>
            <p:spPr>
              <a:xfrm>
                <a:off x="2597639" y="1657126"/>
                <a:ext cx="2906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3E57A4-F3E8-94EB-BD3A-8568089AB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39" y="1657126"/>
                <a:ext cx="290621" cy="400110"/>
              </a:xfrm>
              <a:prstGeom prst="rect">
                <a:avLst/>
              </a:prstGeom>
              <a:blipFill>
                <a:blip r:embed="rId7"/>
                <a:stretch>
                  <a:fillRect r="-1458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AFC852-9716-B38B-81AF-711906186E54}"/>
                  </a:ext>
                </a:extLst>
              </p:cNvPr>
              <p:cNvSpPr txBox="1"/>
              <p:nvPr/>
            </p:nvSpPr>
            <p:spPr>
              <a:xfrm>
                <a:off x="2490243" y="3602710"/>
                <a:ext cx="2906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AFC852-9716-B38B-81AF-71190618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3" y="3602710"/>
                <a:ext cx="290621" cy="400110"/>
              </a:xfrm>
              <a:prstGeom prst="rect">
                <a:avLst/>
              </a:prstGeom>
              <a:blipFill>
                <a:blip r:embed="rId8"/>
                <a:stretch>
                  <a:fillRect r="-1702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6E7FFA0-8B4E-12F4-273F-E9940C7C39F4}"/>
              </a:ext>
            </a:extLst>
          </p:cNvPr>
          <p:cNvSpPr txBox="1"/>
          <p:nvPr/>
        </p:nvSpPr>
        <p:spPr>
          <a:xfrm>
            <a:off x="3864688" y="2257288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this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time.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A590F1-312F-DBBD-C4FF-562EAC6B3093}"/>
              </a:ext>
            </a:extLst>
          </p:cNvPr>
          <p:cNvSpPr txBox="1"/>
          <p:nvPr/>
        </p:nvSpPr>
        <p:spPr>
          <a:xfrm>
            <a:off x="6313706" y="5545654"/>
            <a:ext cx="5499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say much with “1 such event”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many events, maybe a “peak” will emerge at a specific mass?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211968-D738-5616-7C4F-EA4701B7E2E5}"/>
                  </a:ext>
                </a:extLst>
              </p:cNvPr>
              <p:cNvSpPr txBox="1"/>
              <p:nvPr/>
            </p:nvSpPr>
            <p:spPr>
              <a:xfrm>
                <a:off x="720131" y="3346070"/>
                <a:ext cx="778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211968-D738-5616-7C4F-EA4701B7E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1" y="3346070"/>
                <a:ext cx="778355" cy="461665"/>
              </a:xfrm>
              <a:prstGeom prst="rect">
                <a:avLst/>
              </a:prstGeom>
              <a:blipFill>
                <a:blip r:embed="rId9"/>
                <a:stretch>
                  <a:fillRect l="-11719" t="-18421" r="-414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2F3AAEDF-AB33-6AE9-6561-4D2F5CDB23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6" y="836551"/>
            <a:ext cx="4274484" cy="42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8259</TotalTime>
  <Words>2071</Words>
  <Application>Microsoft Office PowerPoint</Application>
  <PresentationFormat>Widescreen</PresentationFormat>
  <Paragraphs>383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Quarknet 2022 The Standard Model, Higgs Boson, Multiquark states,  Neutrinos</vt:lpstr>
      <vt:lpstr>The Standard Model (SM), in a nutshell</vt:lpstr>
      <vt:lpstr>Neutron decay and conservation laws</vt:lpstr>
      <vt:lpstr>Symmetries in nature</vt:lpstr>
      <vt:lpstr>What is an invariant mass?</vt:lpstr>
      <vt:lpstr>What’s new and exciting  in Particle Physics!</vt:lpstr>
      <vt:lpstr>The Higgs Boson</vt:lpstr>
      <vt:lpstr>Higgs boson (1)</vt:lpstr>
      <vt:lpstr>Interlude: How do we ‘observe’ the Higgs boson</vt:lpstr>
      <vt:lpstr>Higgs (2): Mass</vt:lpstr>
      <vt:lpstr>Higgs (3): Is it the SM Higgs?</vt:lpstr>
      <vt:lpstr>Higgs wrapup</vt:lpstr>
      <vt:lpstr>Multiquark states</vt:lpstr>
      <vt:lpstr>Multiquark states</vt:lpstr>
      <vt:lpstr>The amazing mass plot</vt:lpstr>
      <vt:lpstr>The J/y p mass plot</vt:lpstr>
      <vt:lpstr>What can it be?</vt:lpstr>
      <vt:lpstr>Explosion of new particles</vt:lpstr>
      <vt:lpstr>Neutrinos</vt:lpstr>
      <vt:lpstr>Neutrinos (1)</vt:lpstr>
      <vt:lpstr>Neutrinos (2)</vt:lpstr>
      <vt:lpstr>Summary</vt:lpstr>
      <vt:lpstr>Backup</vt:lpstr>
      <vt:lpstr>Neutrinos (2)</vt:lpstr>
      <vt:lpstr>Neutrinos (3)</vt:lpstr>
      <vt:lpstr>Neutrinos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Model, Higgs Boson,  and More!</dc:title>
  <dc:creator>Steven Roy Blusk</dc:creator>
  <cp:lastModifiedBy>Steven Roy Blusk</cp:lastModifiedBy>
  <cp:revision>100</cp:revision>
  <cp:lastPrinted>2022-08-06T19:26:58Z</cp:lastPrinted>
  <dcterms:created xsi:type="dcterms:W3CDTF">2022-08-03T20:38:52Z</dcterms:created>
  <dcterms:modified xsi:type="dcterms:W3CDTF">2022-08-09T14:27:00Z</dcterms:modified>
</cp:coreProperties>
</file>