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57" r:id="rId3"/>
    <p:sldId id="258" r:id="rId4"/>
    <p:sldId id="259" r:id="rId5"/>
    <p:sldId id="260" r:id="rId6"/>
    <p:sldId id="263" r:id="rId7"/>
    <p:sldId id="264" r:id="rId8"/>
    <p:sldId id="261" r:id="rId9"/>
    <p:sldId id="262" r:id="rId10"/>
    <p:sldId id="265" r:id="rId11"/>
    <p:sldId id="266" r:id="rId12"/>
    <p:sldId id="267" r:id="rId13"/>
    <p:sldId id="268" r:id="rId14"/>
    <p:sldId id="269" r:id="rId15"/>
    <p:sldId id="278" r:id="rId16"/>
    <p:sldId id="270" r:id="rId17"/>
    <p:sldId id="279" r:id="rId18"/>
    <p:sldId id="271" r:id="rId19"/>
    <p:sldId id="272" r:id="rId20"/>
    <p:sldId id="273"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5" autoAdjust="0"/>
    <p:restoredTop sz="94660"/>
  </p:normalViewPr>
  <p:slideViewPr>
    <p:cSldViewPr snapToGrid="0">
      <p:cViewPr varScale="1">
        <p:scale>
          <a:sx n="82" d="100"/>
          <a:sy n="82" d="100"/>
        </p:scale>
        <p:origin x="2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009E5-751F-4670-87AE-F9BB0E9584FC}"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3BB3344-C313-4808-BA3F-F93849302735}">
      <dgm:prSet phldrT="[Text]"/>
      <dgm:spPr/>
      <dgm:t>
        <a:bodyPr/>
        <a:lstStyle/>
        <a:p>
          <a:r>
            <a:rPr lang="en-US" dirty="0"/>
            <a:t>fermions</a:t>
          </a:r>
        </a:p>
      </dgm:t>
    </dgm:pt>
    <dgm:pt modelId="{45595072-AA13-413C-8481-84B247B76B1F}" type="parTrans" cxnId="{C4307A5E-B9C6-4AD0-8872-77B161BE1BF7}">
      <dgm:prSet/>
      <dgm:spPr/>
      <dgm:t>
        <a:bodyPr/>
        <a:lstStyle/>
        <a:p>
          <a:endParaRPr lang="en-US"/>
        </a:p>
      </dgm:t>
    </dgm:pt>
    <dgm:pt modelId="{187DADCF-0A60-4EDD-A9DF-FB4F263A5130}" type="sibTrans" cxnId="{C4307A5E-B9C6-4AD0-8872-77B161BE1BF7}">
      <dgm:prSet/>
      <dgm:spPr/>
      <dgm:t>
        <a:bodyPr/>
        <a:lstStyle/>
        <a:p>
          <a:endParaRPr lang="en-US"/>
        </a:p>
      </dgm:t>
    </dgm:pt>
    <dgm:pt modelId="{50269D5E-1EDA-4D44-90EA-21909F496930}">
      <dgm:prSet phldrT="[Text]"/>
      <dgm:spPr/>
      <dgm:t>
        <a:bodyPr/>
        <a:lstStyle/>
        <a:p>
          <a:r>
            <a:rPr lang="en-US" dirty="0"/>
            <a:t>Make up all known matter</a:t>
          </a:r>
        </a:p>
      </dgm:t>
    </dgm:pt>
    <dgm:pt modelId="{A0BDC1C5-CB47-4655-A056-F29203814D12}" type="parTrans" cxnId="{69A326AF-BCCA-42D8-AE16-D9AA0D5D0F20}">
      <dgm:prSet/>
      <dgm:spPr/>
      <dgm:t>
        <a:bodyPr/>
        <a:lstStyle/>
        <a:p>
          <a:endParaRPr lang="en-US"/>
        </a:p>
      </dgm:t>
    </dgm:pt>
    <dgm:pt modelId="{435203F6-DF5A-4EF5-BD82-42DDA1754806}" type="sibTrans" cxnId="{69A326AF-BCCA-42D8-AE16-D9AA0D5D0F20}">
      <dgm:prSet/>
      <dgm:spPr/>
      <dgm:t>
        <a:bodyPr/>
        <a:lstStyle/>
        <a:p>
          <a:endParaRPr lang="en-US"/>
        </a:p>
      </dgm:t>
    </dgm:pt>
    <dgm:pt modelId="{DEA79171-C13E-4ABB-9118-C428F38FB678}">
      <dgm:prSet phldrT="[Text]"/>
      <dgm:spPr/>
      <dgm:t>
        <a:bodyPr/>
        <a:lstStyle/>
        <a:p>
          <a:r>
            <a:rPr lang="en-US" dirty="0"/>
            <a:t>bosons</a:t>
          </a:r>
        </a:p>
      </dgm:t>
    </dgm:pt>
    <dgm:pt modelId="{B9A64FE7-8EDB-4F4D-84DD-7BEBC80E3FDA}" type="parTrans" cxnId="{DD5925E3-FCF9-443F-BAA1-FB61A717088D}">
      <dgm:prSet/>
      <dgm:spPr/>
      <dgm:t>
        <a:bodyPr/>
        <a:lstStyle/>
        <a:p>
          <a:endParaRPr lang="en-US"/>
        </a:p>
      </dgm:t>
    </dgm:pt>
    <dgm:pt modelId="{A2886D8D-8A5B-4C6D-9C93-EAFB584FD92B}" type="sibTrans" cxnId="{DD5925E3-FCF9-443F-BAA1-FB61A717088D}">
      <dgm:prSet/>
      <dgm:spPr/>
      <dgm:t>
        <a:bodyPr/>
        <a:lstStyle/>
        <a:p>
          <a:endParaRPr lang="en-US"/>
        </a:p>
      </dgm:t>
    </dgm:pt>
    <dgm:pt modelId="{26310679-C6EF-41FE-B8B9-3AA4A21254C0}">
      <dgm:prSet phldrT="[Text]"/>
      <dgm:spPr/>
      <dgm:t>
        <a:bodyPr/>
        <a:lstStyle/>
        <a:p>
          <a:r>
            <a:rPr lang="en-US" dirty="0"/>
            <a:t>Force mediators</a:t>
          </a:r>
        </a:p>
      </dgm:t>
    </dgm:pt>
    <dgm:pt modelId="{8180F63C-57FF-432A-8112-F8939F7C3645}" type="parTrans" cxnId="{F459038C-327E-41BE-B6B2-0D9E4D0F7FCF}">
      <dgm:prSet/>
      <dgm:spPr/>
      <dgm:t>
        <a:bodyPr/>
        <a:lstStyle/>
        <a:p>
          <a:endParaRPr lang="en-US"/>
        </a:p>
      </dgm:t>
    </dgm:pt>
    <dgm:pt modelId="{72685F03-C93F-4A7C-BE73-52FB791E05DE}" type="sibTrans" cxnId="{F459038C-327E-41BE-B6B2-0D9E4D0F7FCF}">
      <dgm:prSet/>
      <dgm:spPr/>
      <dgm:t>
        <a:bodyPr/>
        <a:lstStyle/>
        <a:p>
          <a:endParaRPr lang="en-US"/>
        </a:p>
      </dgm:t>
    </dgm:pt>
    <dgm:pt modelId="{F7A5B8CB-F25A-4C0C-BB49-D6D8BF96A61E}">
      <dgm:prSet/>
      <dgm:spPr/>
      <dgm:t>
        <a:bodyPr/>
        <a:lstStyle/>
        <a:p>
          <a:r>
            <a:rPr lang="en-US" dirty="0"/>
            <a:t>Half-integer spin</a:t>
          </a:r>
        </a:p>
      </dgm:t>
    </dgm:pt>
    <dgm:pt modelId="{F022C1AA-EEF0-4155-9403-05E7246F8745}" type="parTrans" cxnId="{7E78DD86-C657-47FB-B0A2-7C2335301E0C}">
      <dgm:prSet/>
      <dgm:spPr/>
      <dgm:t>
        <a:bodyPr/>
        <a:lstStyle/>
        <a:p>
          <a:endParaRPr lang="en-US"/>
        </a:p>
      </dgm:t>
    </dgm:pt>
    <dgm:pt modelId="{FFE1C11A-198A-468F-9BCC-882CC47DD883}" type="sibTrans" cxnId="{7E78DD86-C657-47FB-B0A2-7C2335301E0C}">
      <dgm:prSet/>
      <dgm:spPr/>
      <dgm:t>
        <a:bodyPr/>
        <a:lstStyle/>
        <a:p>
          <a:endParaRPr lang="en-US"/>
        </a:p>
      </dgm:t>
    </dgm:pt>
    <dgm:pt modelId="{DBAD3807-58BF-445D-BA6B-C543D4B5892B}">
      <dgm:prSet/>
      <dgm:spPr/>
      <dgm:t>
        <a:bodyPr/>
        <a:lstStyle/>
        <a:p>
          <a:r>
            <a:rPr lang="en-US" dirty="0"/>
            <a:t>Integer spin</a:t>
          </a:r>
        </a:p>
      </dgm:t>
    </dgm:pt>
    <dgm:pt modelId="{2AA1012B-4573-4DDF-AB05-A8831CD8B4DD}" type="parTrans" cxnId="{91FEC28F-3E8A-42D1-80D0-9C478DF14926}">
      <dgm:prSet/>
      <dgm:spPr/>
      <dgm:t>
        <a:bodyPr/>
        <a:lstStyle/>
        <a:p>
          <a:endParaRPr lang="en-US"/>
        </a:p>
      </dgm:t>
    </dgm:pt>
    <dgm:pt modelId="{1E17E645-8B83-457C-B1E1-0DC28FE756F9}" type="sibTrans" cxnId="{91FEC28F-3E8A-42D1-80D0-9C478DF14926}">
      <dgm:prSet/>
      <dgm:spPr/>
      <dgm:t>
        <a:bodyPr/>
        <a:lstStyle/>
        <a:p>
          <a:endParaRPr lang="en-US"/>
        </a:p>
      </dgm:t>
    </dgm:pt>
    <dgm:pt modelId="{0B2960FD-C7B2-4714-8E63-314434504DDD}" type="pres">
      <dgm:prSet presAssocID="{B06009E5-751F-4670-87AE-F9BB0E9584FC}" presName="Name0" presStyleCnt="0">
        <dgm:presLayoutVars>
          <dgm:dir/>
          <dgm:animLvl val="lvl"/>
          <dgm:resizeHandles val="exact"/>
        </dgm:presLayoutVars>
      </dgm:prSet>
      <dgm:spPr/>
    </dgm:pt>
    <dgm:pt modelId="{4ACD5A70-0509-4F8D-A9EA-3720773F8097}" type="pres">
      <dgm:prSet presAssocID="{93BB3344-C313-4808-BA3F-F93849302735}" presName="linNode" presStyleCnt="0"/>
      <dgm:spPr/>
    </dgm:pt>
    <dgm:pt modelId="{7DA2ABA8-965C-41BB-B6AE-716304B5211E}" type="pres">
      <dgm:prSet presAssocID="{93BB3344-C313-4808-BA3F-F93849302735}" presName="parTx" presStyleLbl="revTx" presStyleIdx="0" presStyleCnt="2">
        <dgm:presLayoutVars>
          <dgm:chMax val="1"/>
          <dgm:bulletEnabled val="1"/>
        </dgm:presLayoutVars>
      </dgm:prSet>
      <dgm:spPr/>
    </dgm:pt>
    <dgm:pt modelId="{DAD73A76-8035-4AF3-B764-5AC3235D408C}" type="pres">
      <dgm:prSet presAssocID="{93BB3344-C313-4808-BA3F-F93849302735}" presName="bracket" presStyleLbl="parChTrans1D1" presStyleIdx="0" presStyleCnt="2"/>
      <dgm:spPr/>
    </dgm:pt>
    <dgm:pt modelId="{C2BE7C13-8DF9-4F9B-81FB-31E010F0AFE7}" type="pres">
      <dgm:prSet presAssocID="{93BB3344-C313-4808-BA3F-F93849302735}" presName="spH" presStyleCnt="0"/>
      <dgm:spPr/>
    </dgm:pt>
    <dgm:pt modelId="{1CA6B822-1F53-409D-BB8C-9320A8BF4DC6}" type="pres">
      <dgm:prSet presAssocID="{93BB3344-C313-4808-BA3F-F93849302735}" presName="desTx" presStyleLbl="node1" presStyleIdx="0" presStyleCnt="2">
        <dgm:presLayoutVars>
          <dgm:bulletEnabled val="1"/>
        </dgm:presLayoutVars>
      </dgm:prSet>
      <dgm:spPr/>
    </dgm:pt>
    <dgm:pt modelId="{5D5A4B1A-EC39-4911-AB73-716D14605E03}" type="pres">
      <dgm:prSet presAssocID="{187DADCF-0A60-4EDD-A9DF-FB4F263A5130}" presName="spV" presStyleCnt="0"/>
      <dgm:spPr/>
    </dgm:pt>
    <dgm:pt modelId="{76A4699C-922B-49FB-A126-DB2DF1ECDF05}" type="pres">
      <dgm:prSet presAssocID="{DEA79171-C13E-4ABB-9118-C428F38FB678}" presName="linNode" presStyleCnt="0"/>
      <dgm:spPr/>
    </dgm:pt>
    <dgm:pt modelId="{8919FF1E-F290-43C0-A73B-3E1E9CB60A6F}" type="pres">
      <dgm:prSet presAssocID="{DEA79171-C13E-4ABB-9118-C428F38FB678}" presName="parTx" presStyleLbl="revTx" presStyleIdx="1" presStyleCnt="2">
        <dgm:presLayoutVars>
          <dgm:chMax val="1"/>
          <dgm:bulletEnabled val="1"/>
        </dgm:presLayoutVars>
      </dgm:prSet>
      <dgm:spPr/>
    </dgm:pt>
    <dgm:pt modelId="{9696EBA6-E5ED-4442-8419-2880A632E360}" type="pres">
      <dgm:prSet presAssocID="{DEA79171-C13E-4ABB-9118-C428F38FB678}" presName="bracket" presStyleLbl="parChTrans1D1" presStyleIdx="1" presStyleCnt="2"/>
      <dgm:spPr/>
    </dgm:pt>
    <dgm:pt modelId="{E81D00A5-3326-4C47-9FDA-86D41FD6A27C}" type="pres">
      <dgm:prSet presAssocID="{DEA79171-C13E-4ABB-9118-C428F38FB678}" presName="spH" presStyleCnt="0"/>
      <dgm:spPr/>
    </dgm:pt>
    <dgm:pt modelId="{1611C833-928D-48A3-BD7F-2B7765B2A6DE}" type="pres">
      <dgm:prSet presAssocID="{DEA79171-C13E-4ABB-9118-C428F38FB678}" presName="desTx" presStyleLbl="node1" presStyleIdx="1" presStyleCnt="2">
        <dgm:presLayoutVars>
          <dgm:bulletEnabled val="1"/>
        </dgm:presLayoutVars>
      </dgm:prSet>
      <dgm:spPr/>
    </dgm:pt>
  </dgm:ptLst>
  <dgm:cxnLst>
    <dgm:cxn modelId="{E7FB7E04-241A-48C6-87F2-C3B31010A66F}" type="presOf" srcId="{26310679-C6EF-41FE-B8B9-3AA4A21254C0}" destId="{1611C833-928D-48A3-BD7F-2B7765B2A6DE}" srcOrd="0" destOrd="0" presId="urn:diagrams.loki3.com/BracketList"/>
    <dgm:cxn modelId="{E3CCAC19-D5FA-4737-BF6C-FFC6BFB54F16}" type="presOf" srcId="{50269D5E-1EDA-4D44-90EA-21909F496930}" destId="{1CA6B822-1F53-409D-BB8C-9320A8BF4DC6}" srcOrd="0" destOrd="0" presId="urn:diagrams.loki3.com/BracketList"/>
    <dgm:cxn modelId="{DCB19C28-CED3-4D02-80AE-BAC0248A2B69}" type="presOf" srcId="{DBAD3807-58BF-445D-BA6B-C543D4B5892B}" destId="{1611C833-928D-48A3-BD7F-2B7765B2A6DE}" srcOrd="0" destOrd="1" presId="urn:diagrams.loki3.com/BracketList"/>
    <dgm:cxn modelId="{93ED9840-3E71-4458-B520-974D38AB4E07}" type="presOf" srcId="{93BB3344-C313-4808-BA3F-F93849302735}" destId="{7DA2ABA8-965C-41BB-B6AE-716304B5211E}" srcOrd="0" destOrd="0" presId="urn:diagrams.loki3.com/BracketList"/>
    <dgm:cxn modelId="{C4307A5E-B9C6-4AD0-8872-77B161BE1BF7}" srcId="{B06009E5-751F-4670-87AE-F9BB0E9584FC}" destId="{93BB3344-C313-4808-BA3F-F93849302735}" srcOrd="0" destOrd="0" parTransId="{45595072-AA13-413C-8481-84B247B76B1F}" sibTransId="{187DADCF-0A60-4EDD-A9DF-FB4F263A5130}"/>
    <dgm:cxn modelId="{7459BE86-DC92-4B7F-BEB6-B5EF00E5BE49}" type="presOf" srcId="{B06009E5-751F-4670-87AE-F9BB0E9584FC}" destId="{0B2960FD-C7B2-4714-8E63-314434504DDD}" srcOrd="0" destOrd="0" presId="urn:diagrams.loki3.com/BracketList"/>
    <dgm:cxn modelId="{7E78DD86-C657-47FB-B0A2-7C2335301E0C}" srcId="{93BB3344-C313-4808-BA3F-F93849302735}" destId="{F7A5B8CB-F25A-4C0C-BB49-D6D8BF96A61E}" srcOrd="1" destOrd="0" parTransId="{F022C1AA-EEF0-4155-9403-05E7246F8745}" sibTransId="{FFE1C11A-198A-468F-9BCC-882CC47DD883}"/>
    <dgm:cxn modelId="{F459038C-327E-41BE-B6B2-0D9E4D0F7FCF}" srcId="{DEA79171-C13E-4ABB-9118-C428F38FB678}" destId="{26310679-C6EF-41FE-B8B9-3AA4A21254C0}" srcOrd="0" destOrd="0" parTransId="{8180F63C-57FF-432A-8112-F8939F7C3645}" sibTransId="{72685F03-C93F-4A7C-BE73-52FB791E05DE}"/>
    <dgm:cxn modelId="{91FEC28F-3E8A-42D1-80D0-9C478DF14926}" srcId="{DEA79171-C13E-4ABB-9118-C428F38FB678}" destId="{DBAD3807-58BF-445D-BA6B-C543D4B5892B}" srcOrd="1" destOrd="0" parTransId="{2AA1012B-4573-4DDF-AB05-A8831CD8B4DD}" sibTransId="{1E17E645-8B83-457C-B1E1-0DC28FE756F9}"/>
    <dgm:cxn modelId="{2B29ACAD-EC7A-4BDE-8708-00D0AC5CC4DA}" type="presOf" srcId="{F7A5B8CB-F25A-4C0C-BB49-D6D8BF96A61E}" destId="{1CA6B822-1F53-409D-BB8C-9320A8BF4DC6}" srcOrd="0" destOrd="1" presId="urn:diagrams.loki3.com/BracketList"/>
    <dgm:cxn modelId="{69A326AF-BCCA-42D8-AE16-D9AA0D5D0F20}" srcId="{93BB3344-C313-4808-BA3F-F93849302735}" destId="{50269D5E-1EDA-4D44-90EA-21909F496930}" srcOrd="0" destOrd="0" parTransId="{A0BDC1C5-CB47-4655-A056-F29203814D12}" sibTransId="{435203F6-DF5A-4EF5-BD82-42DDA1754806}"/>
    <dgm:cxn modelId="{61469FBB-F8CC-4E0F-8939-E824CE384A88}" type="presOf" srcId="{DEA79171-C13E-4ABB-9118-C428F38FB678}" destId="{8919FF1E-F290-43C0-A73B-3E1E9CB60A6F}" srcOrd="0" destOrd="0" presId="urn:diagrams.loki3.com/BracketList"/>
    <dgm:cxn modelId="{DD5925E3-FCF9-443F-BAA1-FB61A717088D}" srcId="{B06009E5-751F-4670-87AE-F9BB0E9584FC}" destId="{DEA79171-C13E-4ABB-9118-C428F38FB678}" srcOrd="1" destOrd="0" parTransId="{B9A64FE7-8EDB-4F4D-84DD-7BEBC80E3FDA}" sibTransId="{A2886D8D-8A5B-4C6D-9C93-EAFB584FD92B}"/>
    <dgm:cxn modelId="{EE1DE2EC-3D3C-4316-9952-A37EB8366425}" type="presParOf" srcId="{0B2960FD-C7B2-4714-8E63-314434504DDD}" destId="{4ACD5A70-0509-4F8D-A9EA-3720773F8097}" srcOrd="0" destOrd="0" presId="urn:diagrams.loki3.com/BracketList"/>
    <dgm:cxn modelId="{939F2468-32D7-4231-8299-FAE6C3AE8108}" type="presParOf" srcId="{4ACD5A70-0509-4F8D-A9EA-3720773F8097}" destId="{7DA2ABA8-965C-41BB-B6AE-716304B5211E}" srcOrd="0" destOrd="0" presId="urn:diagrams.loki3.com/BracketList"/>
    <dgm:cxn modelId="{20B744F3-E0B3-4F0D-B7A0-6E27C7F2475A}" type="presParOf" srcId="{4ACD5A70-0509-4F8D-A9EA-3720773F8097}" destId="{DAD73A76-8035-4AF3-B764-5AC3235D408C}" srcOrd="1" destOrd="0" presId="urn:diagrams.loki3.com/BracketList"/>
    <dgm:cxn modelId="{FAF78361-C5B2-4EED-AB42-10F3BFFD9313}" type="presParOf" srcId="{4ACD5A70-0509-4F8D-A9EA-3720773F8097}" destId="{C2BE7C13-8DF9-4F9B-81FB-31E010F0AFE7}" srcOrd="2" destOrd="0" presId="urn:diagrams.loki3.com/BracketList"/>
    <dgm:cxn modelId="{E94968EF-4AD3-4612-8B60-8F9E48034C6D}" type="presParOf" srcId="{4ACD5A70-0509-4F8D-A9EA-3720773F8097}" destId="{1CA6B822-1F53-409D-BB8C-9320A8BF4DC6}" srcOrd="3" destOrd="0" presId="urn:diagrams.loki3.com/BracketList"/>
    <dgm:cxn modelId="{F3BB05BF-4E64-4FFE-86C6-23181D657417}" type="presParOf" srcId="{0B2960FD-C7B2-4714-8E63-314434504DDD}" destId="{5D5A4B1A-EC39-4911-AB73-716D14605E03}" srcOrd="1" destOrd="0" presId="urn:diagrams.loki3.com/BracketList"/>
    <dgm:cxn modelId="{8CE29EF8-4B89-40BB-B097-E29AA41990C8}" type="presParOf" srcId="{0B2960FD-C7B2-4714-8E63-314434504DDD}" destId="{76A4699C-922B-49FB-A126-DB2DF1ECDF05}" srcOrd="2" destOrd="0" presId="urn:diagrams.loki3.com/BracketList"/>
    <dgm:cxn modelId="{2C38F37C-01F0-49FD-930D-D3277B0AE472}" type="presParOf" srcId="{76A4699C-922B-49FB-A126-DB2DF1ECDF05}" destId="{8919FF1E-F290-43C0-A73B-3E1E9CB60A6F}" srcOrd="0" destOrd="0" presId="urn:diagrams.loki3.com/BracketList"/>
    <dgm:cxn modelId="{FB377DE2-2D95-4A42-8E5D-FC4849A2CEF6}" type="presParOf" srcId="{76A4699C-922B-49FB-A126-DB2DF1ECDF05}" destId="{9696EBA6-E5ED-4442-8419-2880A632E360}" srcOrd="1" destOrd="0" presId="urn:diagrams.loki3.com/BracketList"/>
    <dgm:cxn modelId="{FD64D24F-7283-4039-A2DB-D57F9E248D3F}" type="presParOf" srcId="{76A4699C-922B-49FB-A126-DB2DF1ECDF05}" destId="{E81D00A5-3326-4C47-9FDA-86D41FD6A27C}" srcOrd="2" destOrd="0" presId="urn:diagrams.loki3.com/BracketList"/>
    <dgm:cxn modelId="{0BBB4275-ED45-4877-B1DA-23B28519E7E4}" type="presParOf" srcId="{76A4699C-922B-49FB-A126-DB2DF1ECDF05}" destId="{1611C833-928D-48A3-BD7F-2B7765B2A6DE}"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972BD8-E1F3-43A1-8F9B-D8B315E035B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2EF347E-356D-4512-BD35-BB6A378CEC7B}">
      <dgm:prSet phldrT="[Text]"/>
      <dgm:spPr/>
      <dgm:t>
        <a:bodyPr/>
        <a:lstStyle/>
        <a:p>
          <a:r>
            <a:rPr lang="en-US" b="1" dirty="0"/>
            <a:t>Hadrons </a:t>
          </a:r>
          <a:r>
            <a:rPr lang="en-US" dirty="0"/>
            <a:t>(composite particles made up of quarks)</a:t>
          </a:r>
        </a:p>
      </dgm:t>
    </dgm:pt>
    <dgm:pt modelId="{2502EB8F-8257-400B-83EA-CFFFFC1BC5BE}" type="parTrans" cxnId="{57042EA7-106A-4510-A1B0-0B34862BABD1}">
      <dgm:prSet/>
      <dgm:spPr/>
      <dgm:t>
        <a:bodyPr/>
        <a:lstStyle/>
        <a:p>
          <a:endParaRPr lang="en-US"/>
        </a:p>
      </dgm:t>
    </dgm:pt>
    <dgm:pt modelId="{5D4172A4-16D6-471C-A5FC-B2A4D72968D1}" type="sibTrans" cxnId="{57042EA7-106A-4510-A1B0-0B34862BABD1}">
      <dgm:prSet/>
      <dgm:spPr/>
      <dgm:t>
        <a:bodyPr/>
        <a:lstStyle/>
        <a:p>
          <a:endParaRPr lang="en-US"/>
        </a:p>
      </dgm:t>
    </dgm:pt>
    <dgm:pt modelId="{93C0BA79-54B7-4A79-A9A6-9B7019D80C24}">
      <dgm:prSet phldrT="[Text]"/>
      <dgm:spPr/>
      <dgm:t>
        <a:bodyPr/>
        <a:lstStyle/>
        <a:p>
          <a:r>
            <a:rPr lang="en-US" b="1" dirty="0"/>
            <a:t>Fermions</a:t>
          </a:r>
          <a:r>
            <a:rPr lang="en-US" dirty="0"/>
            <a:t> (half-integer spin)</a:t>
          </a:r>
        </a:p>
      </dgm:t>
    </dgm:pt>
    <dgm:pt modelId="{A8BF0A50-A0F7-4AC8-9E97-C0A817105075}" type="parTrans" cxnId="{645DD7E3-FEC9-4AC0-8646-EFB5B51B56D5}">
      <dgm:prSet/>
      <dgm:spPr/>
      <dgm:t>
        <a:bodyPr/>
        <a:lstStyle/>
        <a:p>
          <a:endParaRPr lang="en-US"/>
        </a:p>
      </dgm:t>
    </dgm:pt>
    <dgm:pt modelId="{6A87ADE3-2213-4B28-80A4-7D3BB6278400}" type="sibTrans" cxnId="{645DD7E3-FEC9-4AC0-8646-EFB5B51B56D5}">
      <dgm:prSet/>
      <dgm:spPr/>
      <dgm:t>
        <a:bodyPr/>
        <a:lstStyle/>
        <a:p>
          <a:endParaRPr lang="en-US"/>
        </a:p>
      </dgm:t>
    </dgm:pt>
    <dgm:pt modelId="{220CD2F8-5D27-4F6A-BE8F-EA9B6521F025}">
      <dgm:prSet phldrT="[Text]"/>
      <dgm:spPr/>
      <dgm:t>
        <a:bodyPr/>
        <a:lstStyle/>
        <a:p>
          <a:r>
            <a:rPr lang="en-US" b="1" dirty="0"/>
            <a:t>Baryons </a:t>
          </a:r>
          <a:r>
            <a:rPr lang="en-US" b="0" dirty="0"/>
            <a:t>(made up of three quarks)</a:t>
          </a:r>
          <a:endParaRPr lang="en-US" b="1" dirty="0"/>
        </a:p>
      </dgm:t>
    </dgm:pt>
    <dgm:pt modelId="{F9FDE7EE-86AB-4249-94A1-C9121D73D3D5}" type="parTrans" cxnId="{48E31EDD-7C44-41B5-964E-B7347F2A0F7E}">
      <dgm:prSet/>
      <dgm:spPr/>
      <dgm:t>
        <a:bodyPr/>
        <a:lstStyle/>
        <a:p>
          <a:endParaRPr lang="en-US"/>
        </a:p>
      </dgm:t>
    </dgm:pt>
    <dgm:pt modelId="{CA065C44-92A7-4CE9-9AF2-84CA05FDAD2F}" type="sibTrans" cxnId="{48E31EDD-7C44-41B5-964E-B7347F2A0F7E}">
      <dgm:prSet/>
      <dgm:spPr/>
      <dgm:t>
        <a:bodyPr/>
        <a:lstStyle/>
        <a:p>
          <a:endParaRPr lang="en-US"/>
        </a:p>
      </dgm:t>
    </dgm:pt>
    <dgm:pt modelId="{A501B762-D210-4E5E-881C-B22532A79535}">
      <dgm:prSet phldrT="[Text]"/>
      <dgm:spPr/>
      <dgm:t>
        <a:bodyPr/>
        <a:lstStyle/>
        <a:p>
          <a:r>
            <a:rPr lang="en-US" b="1" dirty="0"/>
            <a:t>Anti-Baryons </a:t>
          </a:r>
          <a:r>
            <a:rPr lang="en-US" b="0" dirty="0"/>
            <a:t>(made up of three anti-quarks)</a:t>
          </a:r>
          <a:endParaRPr lang="en-US" dirty="0"/>
        </a:p>
      </dgm:t>
    </dgm:pt>
    <dgm:pt modelId="{95F72FF6-1D3F-46D9-A843-DFFF946DA9D4}" type="parTrans" cxnId="{D6B981F1-CEA4-41EF-9509-D55F59F4B7FE}">
      <dgm:prSet/>
      <dgm:spPr/>
      <dgm:t>
        <a:bodyPr/>
        <a:lstStyle/>
        <a:p>
          <a:endParaRPr lang="en-US"/>
        </a:p>
      </dgm:t>
    </dgm:pt>
    <dgm:pt modelId="{E90FB425-C387-4A03-A723-0D9B9C280432}" type="sibTrans" cxnId="{D6B981F1-CEA4-41EF-9509-D55F59F4B7FE}">
      <dgm:prSet/>
      <dgm:spPr/>
      <dgm:t>
        <a:bodyPr/>
        <a:lstStyle/>
        <a:p>
          <a:endParaRPr lang="en-US"/>
        </a:p>
      </dgm:t>
    </dgm:pt>
    <dgm:pt modelId="{74D4FDDA-37F7-43BE-AE7E-D01F7E3A0F22}">
      <dgm:prSet phldrT="[Text]"/>
      <dgm:spPr/>
      <dgm:t>
        <a:bodyPr/>
        <a:lstStyle/>
        <a:p>
          <a:r>
            <a:rPr lang="en-US" b="1" dirty="0"/>
            <a:t>Bosons</a:t>
          </a:r>
          <a:r>
            <a:rPr lang="en-US" dirty="0"/>
            <a:t> (integer spin)</a:t>
          </a:r>
        </a:p>
      </dgm:t>
    </dgm:pt>
    <dgm:pt modelId="{88B7D544-87D2-403A-BD13-4EF4E31D3432}" type="parTrans" cxnId="{53D17712-C6D2-4D69-8E9D-6291B1F05D81}">
      <dgm:prSet/>
      <dgm:spPr/>
      <dgm:t>
        <a:bodyPr/>
        <a:lstStyle/>
        <a:p>
          <a:endParaRPr lang="en-US"/>
        </a:p>
      </dgm:t>
    </dgm:pt>
    <dgm:pt modelId="{B6ACA85C-A268-45D7-8DB5-69B7FB8981C2}" type="sibTrans" cxnId="{53D17712-C6D2-4D69-8E9D-6291B1F05D81}">
      <dgm:prSet/>
      <dgm:spPr/>
      <dgm:t>
        <a:bodyPr/>
        <a:lstStyle/>
        <a:p>
          <a:endParaRPr lang="en-US"/>
        </a:p>
      </dgm:t>
    </dgm:pt>
    <dgm:pt modelId="{B4A16BC2-56DE-49A8-A204-B0F71F77EB0D}">
      <dgm:prSet phldrT="[Text]"/>
      <dgm:spPr/>
      <dgm:t>
        <a:bodyPr/>
        <a:lstStyle/>
        <a:p>
          <a:r>
            <a:rPr lang="en-US" b="1" dirty="0"/>
            <a:t>Mesons</a:t>
          </a:r>
          <a:r>
            <a:rPr lang="en-US" dirty="0"/>
            <a:t> (made up od a quark and an anti-quark)</a:t>
          </a:r>
        </a:p>
      </dgm:t>
    </dgm:pt>
    <dgm:pt modelId="{1B66990A-8D8E-4AAD-86CD-CA882BA78458}" type="parTrans" cxnId="{2F58DCA2-4117-4DCB-A211-4392E07A22EE}">
      <dgm:prSet/>
      <dgm:spPr/>
      <dgm:t>
        <a:bodyPr/>
        <a:lstStyle/>
        <a:p>
          <a:endParaRPr lang="en-US"/>
        </a:p>
      </dgm:t>
    </dgm:pt>
    <dgm:pt modelId="{D17DE94F-0477-4273-8DDF-159B30347FB0}" type="sibTrans" cxnId="{2F58DCA2-4117-4DCB-A211-4392E07A22EE}">
      <dgm:prSet/>
      <dgm:spPr/>
      <dgm:t>
        <a:bodyPr/>
        <a:lstStyle/>
        <a:p>
          <a:endParaRPr lang="en-US"/>
        </a:p>
      </dgm:t>
    </dgm:pt>
    <dgm:pt modelId="{156E5704-E8AB-4E46-ADFF-6E6F178FC261}" type="pres">
      <dgm:prSet presAssocID="{EA972BD8-E1F3-43A1-8F9B-D8B315E035B9}" presName="hierChild1" presStyleCnt="0">
        <dgm:presLayoutVars>
          <dgm:chPref val="1"/>
          <dgm:dir/>
          <dgm:animOne val="branch"/>
          <dgm:animLvl val="lvl"/>
          <dgm:resizeHandles/>
        </dgm:presLayoutVars>
      </dgm:prSet>
      <dgm:spPr/>
    </dgm:pt>
    <dgm:pt modelId="{8FC59579-C840-4E2F-88CA-EDD82FA322A7}" type="pres">
      <dgm:prSet presAssocID="{52EF347E-356D-4512-BD35-BB6A378CEC7B}" presName="hierRoot1" presStyleCnt="0"/>
      <dgm:spPr/>
    </dgm:pt>
    <dgm:pt modelId="{7D6AC8C5-BEC8-4D96-B5DB-14671F59244B}" type="pres">
      <dgm:prSet presAssocID="{52EF347E-356D-4512-BD35-BB6A378CEC7B}" presName="composite" presStyleCnt="0"/>
      <dgm:spPr/>
    </dgm:pt>
    <dgm:pt modelId="{D85D379D-5A3C-406F-A885-CC371DD4FA7B}" type="pres">
      <dgm:prSet presAssocID="{52EF347E-356D-4512-BD35-BB6A378CEC7B}" presName="background" presStyleLbl="node0" presStyleIdx="0" presStyleCnt="1"/>
      <dgm:spPr/>
    </dgm:pt>
    <dgm:pt modelId="{A61ED3E3-186B-4B4E-A568-2D305E2400A9}" type="pres">
      <dgm:prSet presAssocID="{52EF347E-356D-4512-BD35-BB6A378CEC7B}" presName="text" presStyleLbl="fgAcc0" presStyleIdx="0" presStyleCnt="1" custScaleX="232053">
        <dgm:presLayoutVars>
          <dgm:chPref val="3"/>
        </dgm:presLayoutVars>
      </dgm:prSet>
      <dgm:spPr/>
    </dgm:pt>
    <dgm:pt modelId="{8744946D-7BCF-4A16-ABFF-1527FEB0783F}" type="pres">
      <dgm:prSet presAssocID="{52EF347E-356D-4512-BD35-BB6A378CEC7B}" presName="hierChild2" presStyleCnt="0"/>
      <dgm:spPr/>
    </dgm:pt>
    <dgm:pt modelId="{778C2709-AB79-450C-9FC6-240FE9B26DAD}" type="pres">
      <dgm:prSet presAssocID="{A8BF0A50-A0F7-4AC8-9E97-C0A817105075}" presName="Name10" presStyleLbl="parChTrans1D2" presStyleIdx="0" presStyleCnt="2"/>
      <dgm:spPr/>
    </dgm:pt>
    <dgm:pt modelId="{99C42BE7-F804-4943-B961-CF0E422280E1}" type="pres">
      <dgm:prSet presAssocID="{93C0BA79-54B7-4A79-A9A6-9B7019D80C24}" presName="hierRoot2" presStyleCnt="0"/>
      <dgm:spPr/>
    </dgm:pt>
    <dgm:pt modelId="{727EF822-A41B-423F-955C-67C20D162AF6}" type="pres">
      <dgm:prSet presAssocID="{93C0BA79-54B7-4A79-A9A6-9B7019D80C24}" presName="composite2" presStyleCnt="0"/>
      <dgm:spPr/>
    </dgm:pt>
    <dgm:pt modelId="{CDF8C91A-A3F3-4B5D-8C03-C8071C0F94C8}" type="pres">
      <dgm:prSet presAssocID="{93C0BA79-54B7-4A79-A9A6-9B7019D80C24}" presName="background2" presStyleLbl="node2" presStyleIdx="0" presStyleCnt="2"/>
      <dgm:spPr/>
    </dgm:pt>
    <dgm:pt modelId="{87D9833D-150B-4E22-A857-CFF052EEE764}" type="pres">
      <dgm:prSet presAssocID="{93C0BA79-54B7-4A79-A9A6-9B7019D80C24}" presName="text2" presStyleLbl="fgAcc2" presStyleIdx="0" presStyleCnt="2" custScaleX="145313">
        <dgm:presLayoutVars>
          <dgm:chPref val="3"/>
        </dgm:presLayoutVars>
      </dgm:prSet>
      <dgm:spPr/>
    </dgm:pt>
    <dgm:pt modelId="{09E1AC22-55BE-4836-B584-5EF77B4838EA}" type="pres">
      <dgm:prSet presAssocID="{93C0BA79-54B7-4A79-A9A6-9B7019D80C24}" presName="hierChild3" presStyleCnt="0"/>
      <dgm:spPr/>
    </dgm:pt>
    <dgm:pt modelId="{7C8F8157-1C9D-46CA-97DE-FCFCC4CBE7E1}" type="pres">
      <dgm:prSet presAssocID="{F9FDE7EE-86AB-4249-94A1-C9121D73D3D5}" presName="Name17" presStyleLbl="parChTrans1D3" presStyleIdx="0" presStyleCnt="3"/>
      <dgm:spPr/>
    </dgm:pt>
    <dgm:pt modelId="{3A34E69B-247B-453D-BE2E-AF441B692C11}" type="pres">
      <dgm:prSet presAssocID="{220CD2F8-5D27-4F6A-BE8F-EA9B6521F025}" presName="hierRoot3" presStyleCnt="0"/>
      <dgm:spPr/>
    </dgm:pt>
    <dgm:pt modelId="{44294FA8-FC73-446B-8CB0-40BAFBFD9FA1}" type="pres">
      <dgm:prSet presAssocID="{220CD2F8-5D27-4F6A-BE8F-EA9B6521F025}" presName="composite3" presStyleCnt="0"/>
      <dgm:spPr/>
    </dgm:pt>
    <dgm:pt modelId="{E2A37F1E-33DE-4547-97F9-60214E0CA9CE}" type="pres">
      <dgm:prSet presAssocID="{220CD2F8-5D27-4F6A-BE8F-EA9B6521F025}" presName="background3" presStyleLbl="node3" presStyleIdx="0" presStyleCnt="3"/>
      <dgm:spPr/>
    </dgm:pt>
    <dgm:pt modelId="{6032CD10-FF9D-4E3C-9323-51E97F2C9FCA}" type="pres">
      <dgm:prSet presAssocID="{220CD2F8-5D27-4F6A-BE8F-EA9B6521F025}" presName="text3" presStyleLbl="fgAcc3" presStyleIdx="0" presStyleCnt="3" custScaleX="148521">
        <dgm:presLayoutVars>
          <dgm:chPref val="3"/>
        </dgm:presLayoutVars>
      </dgm:prSet>
      <dgm:spPr/>
    </dgm:pt>
    <dgm:pt modelId="{A2358817-A064-47C8-9878-739030535F17}" type="pres">
      <dgm:prSet presAssocID="{220CD2F8-5D27-4F6A-BE8F-EA9B6521F025}" presName="hierChild4" presStyleCnt="0"/>
      <dgm:spPr/>
    </dgm:pt>
    <dgm:pt modelId="{E65B71F5-1E79-4B11-9FBF-83FC23AEDD73}" type="pres">
      <dgm:prSet presAssocID="{95F72FF6-1D3F-46D9-A843-DFFF946DA9D4}" presName="Name17" presStyleLbl="parChTrans1D3" presStyleIdx="1" presStyleCnt="3"/>
      <dgm:spPr/>
    </dgm:pt>
    <dgm:pt modelId="{B183FA63-4A7B-4CD5-8C9A-E1AF6FF44AEA}" type="pres">
      <dgm:prSet presAssocID="{A501B762-D210-4E5E-881C-B22532A79535}" presName="hierRoot3" presStyleCnt="0"/>
      <dgm:spPr/>
    </dgm:pt>
    <dgm:pt modelId="{F291886B-DE31-414B-94FC-D05808FD3A93}" type="pres">
      <dgm:prSet presAssocID="{A501B762-D210-4E5E-881C-B22532A79535}" presName="composite3" presStyleCnt="0"/>
      <dgm:spPr/>
    </dgm:pt>
    <dgm:pt modelId="{F3B29750-D8C1-4E83-B7D3-73AF9B0F2CFE}" type="pres">
      <dgm:prSet presAssocID="{A501B762-D210-4E5E-881C-B22532A79535}" presName="background3" presStyleLbl="node3" presStyleIdx="1" presStyleCnt="3"/>
      <dgm:spPr/>
    </dgm:pt>
    <dgm:pt modelId="{A239D877-81F0-4F13-8E37-879A82320D7B}" type="pres">
      <dgm:prSet presAssocID="{A501B762-D210-4E5E-881C-B22532A79535}" presName="text3" presStyleLbl="fgAcc3" presStyleIdx="1" presStyleCnt="3" custScaleX="157752">
        <dgm:presLayoutVars>
          <dgm:chPref val="3"/>
        </dgm:presLayoutVars>
      </dgm:prSet>
      <dgm:spPr/>
    </dgm:pt>
    <dgm:pt modelId="{D61B8DEF-AF78-4F37-8ADC-E11D11036FFF}" type="pres">
      <dgm:prSet presAssocID="{A501B762-D210-4E5E-881C-B22532A79535}" presName="hierChild4" presStyleCnt="0"/>
      <dgm:spPr/>
    </dgm:pt>
    <dgm:pt modelId="{D3CDF73E-2A39-4879-934B-2EE561EFCB72}" type="pres">
      <dgm:prSet presAssocID="{88B7D544-87D2-403A-BD13-4EF4E31D3432}" presName="Name10" presStyleLbl="parChTrans1D2" presStyleIdx="1" presStyleCnt="2"/>
      <dgm:spPr/>
    </dgm:pt>
    <dgm:pt modelId="{BD3DA573-A230-46F5-8626-EEA74038AF93}" type="pres">
      <dgm:prSet presAssocID="{74D4FDDA-37F7-43BE-AE7E-D01F7E3A0F22}" presName="hierRoot2" presStyleCnt="0"/>
      <dgm:spPr/>
    </dgm:pt>
    <dgm:pt modelId="{FBCE2442-06DD-48FD-82ED-D982941896DB}" type="pres">
      <dgm:prSet presAssocID="{74D4FDDA-37F7-43BE-AE7E-D01F7E3A0F22}" presName="composite2" presStyleCnt="0"/>
      <dgm:spPr/>
    </dgm:pt>
    <dgm:pt modelId="{BC79EBE5-EA9A-4E12-AF9E-229E12C1DB72}" type="pres">
      <dgm:prSet presAssocID="{74D4FDDA-37F7-43BE-AE7E-D01F7E3A0F22}" presName="background2" presStyleLbl="node2" presStyleIdx="1" presStyleCnt="2"/>
      <dgm:spPr/>
    </dgm:pt>
    <dgm:pt modelId="{A4372482-CEFE-4028-8859-4DA7149A8067}" type="pres">
      <dgm:prSet presAssocID="{74D4FDDA-37F7-43BE-AE7E-D01F7E3A0F22}" presName="text2" presStyleLbl="fgAcc2" presStyleIdx="1" presStyleCnt="2" custScaleX="152598">
        <dgm:presLayoutVars>
          <dgm:chPref val="3"/>
        </dgm:presLayoutVars>
      </dgm:prSet>
      <dgm:spPr/>
    </dgm:pt>
    <dgm:pt modelId="{EF194A26-D897-4C7B-8C52-77654F67D07B}" type="pres">
      <dgm:prSet presAssocID="{74D4FDDA-37F7-43BE-AE7E-D01F7E3A0F22}" presName="hierChild3" presStyleCnt="0"/>
      <dgm:spPr/>
    </dgm:pt>
    <dgm:pt modelId="{A0751E4E-5043-4FF8-8130-58601DC1BDF8}" type="pres">
      <dgm:prSet presAssocID="{1B66990A-8D8E-4AAD-86CD-CA882BA78458}" presName="Name17" presStyleLbl="parChTrans1D3" presStyleIdx="2" presStyleCnt="3"/>
      <dgm:spPr/>
    </dgm:pt>
    <dgm:pt modelId="{79675DA7-B682-435F-B8A2-66CFBEE445AF}" type="pres">
      <dgm:prSet presAssocID="{B4A16BC2-56DE-49A8-A204-B0F71F77EB0D}" presName="hierRoot3" presStyleCnt="0"/>
      <dgm:spPr/>
    </dgm:pt>
    <dgm:pt modelId="{C1C3E928-DB69-4174-AEB3-595034B5CD46}" type="pres">
      <dgm:prSet presAssocID="{B4A16BC2-56DE-49A8-A204-B0F71F77EB0D}" presName="composite3" presStyleCnt="0"/>
      <dgm:spPr/>
    </dgm:pt>
    <dgm:pt modelId="{F38BC2F3-D794-4D9C-B803-34128C5FF627}" type="pres">
      <dgm:prSet presAssocID="{B4A16BC2-56DE-49A8-A204-B0F71F77EB0D}" presName="background3" presStyleLbl="node3" presStyleIdx="2" presStyleCnt="3"/>
      <dgm:spPr/>
    </dgm:pt>
    <dgm:pt modelId="{EE9CCE57-2860-4C8B-A45A-26DCB93A9189}" type="pres">
      <dgm:prSet presAssocID="{B4A16BC2-56DE-49A8-A204-B0F71F77EB0D}" presName="text3" presStyleLbl="fgAcc3" presStyleIdx="2" presStyleCnt="3" custScaleX="153421">
        <dgm:presLayoutVars>
          <dgm:chPref val="3"/>
        </dgm:presLayoutVars>
      </dgm:prSet>
      <dgm:spPr/>
    </dgm:pt>
    <dgm:pt modelId="{C56705B0-9D69-464C-8F00-C1D356108B7B}" type="pres">
      <dgm:prSet presAssocID="{B4A16BC2-56DE-49A8-A204-B0F71F77EB0D}" presName="hierChild4" presStyleCnt="0"/>
      <dgm:spPr/>
    </dgm:pt>
  </dgm:ptLst>
  <dgm:cxnLst>
    <dgm:cxn modelId="{53D17712-C6D2-4D69-8E9D-6291B1F05D81}" srcId="{52EF347E-356D-4512-BD35-BB6A378CEC7B}" destId="{74D4FDDA-37F7-43BE-AE7E-D01F7E3A0F22}" srcOrd="1" destOrd="0" parTransId="{88B7D544-87D2-403A-BD13-4EF4E31D3432}" sibTransId="{B6ACA85C-A268-45D7-8DB5-69B7FB8981C2}"/>
    <dgm:cxn modelId="{1D04D22B-03D1-4747-A3C8-01B53B80C82B}" type="presOf" srcId="{B4A16BC2-56DE-49A8-A204-B0F71F77EB0D}" destId="{EE9CCE57-2860-4C8B-A45A-26DCB93A9189}" srcOrd="0" destOrd="0" presId="urn:microsoft.com/office/officeart/2005/8/layout/hierarchy1"/>
    <dgm:cxn modelId="{BB82EF5D-6D72-4488-AA9E-4E12758D77CF}" type="presOf" srcId="{1B66990A-8D8E-4AAD-86CD-CA882BA78458}" destId="{A0751E4E-5043-4FF8-8130-58601DC1BDF8}" srcOrd="0" destOrd="0" presId="urn:microsoft.com/office/officeart/2005/8/layout/hierarchy1"/>
    <dgm:cxn modelId="{51CFA35F-EF44-4EA5-8D91-EB0519C8E51E}" type="presOf" srcId="{EA972BD8-E1F3-43A1-8F9B-D8B315E035B9}" destId="{156E5704-E8AB-4E46-ADFF-6E6F178FC261}" srcOrd="0" destOrd="0" presId="urn:microsoft.com/office/officeart/2005/8/layout/hierarchy1"/>
    <dgm:cxn modelId="{3E5DD369-16EC-433B-AFB5-47494F52D458}" type="presOf" srcId="{A8BF0A50-A0F7-4AC8-9E97-C0A817105075}" destId="{778C2709-AB79-450C-9FC6-240FE9B26DAD}" srcOrd="0" destOrd="0" presId="urn:microsoft.com/office/officeart/2005/8/layout/hierarchy1"/>
    <dgm:cxn modelId="{A4D3F24F-91DB-4C25-8C21-38F077DC7C7D}" type="presOf" srcId="{88B7D544-87D2-403A-BD13-4EF4E31D3432}" destId="{D3CDF73E-2A39-4879-934B-2EE561EFCB72}" srcOrd="0" destOrd="0" presId="urn:microsoft.com/office/officeart/2005/8/layout/hierarchy1"/>
    <dgm:cxn modelId="{9934A496-7833-4329-9DFE-42CB0F16C204}" type="presOf" srcId="{A501B762-D210-4E5E-881C-B22532A79535}" destId="{A239D877-81F0-4F13-8E37-879A82320D7B}" srcOrd="0" destOrd="0" presId="urn:microsoft.com/office/officeart/2005/8/layout/hierarchy1"/>
    <dgm:cxn modelId="{73526F9D-B6CF-447F-8B41-2999F0A070DA}" type="presOf" srcId="{95F72FF6-1D3F-46D9-A843-DFFF946DA9D4}" destId="{E65B71F5-1E79-4B11-9FBF-83FC23AEDD73}" srcOrd="0" destOrd="0" presId="urn:microsoft.com/office/officeart/2005/8/layout/hierarchy1"/>
    <dgm:cxn modelId="{2F58DCA2-4117-4DCB-A211-4392E07A22EE}" srcId="{74D4FDDA-37F7-43BE-AE7E-D01F7E3A0F22}" destId="{B4A16BC2-56DE-49A8-A204-B0F71F77EB0D}" srcOrd="0" destOrd="0" parTransId="{1B66990A-8D8E-4AAD-86CD-CA882BA78458}" sibTransId="{D17DE94F-0477-4273-8DDF-159B30347FB0}"/>
    <dgm:cxn modelId="{57042EA7-106A-4510-A1B0-0B34862BABD1}" srcId="{EA972BD8-E1F3-43A1-8F9B-D8B315E035B9}" destId="{52EF347E-356D-4512-BD35-BB6A378CEC7B}" srcOrd="0" destOrd="0" parTransId="{2502EB8F-8257-400B-83EA-CFFFFC1BC5BE}" sibTransId="{5D4172A4-16D6-471C-A5FC-B2A4D72968D1}"/>
    <dgm:cxn modelId="{046909B4-D00D-411B-8506-B21D42E45863}" type="presOf" srcId="{F9FDE7EE-86AB-4249-94A1-C9121D73D3D5}" destId="{7C8F8157-1C9D-46CA-97DE-FCFCC4CBE7E1}" srcOrd="0" destOrd="0" presId="urn:microsoft.com/office/officeart/2005/8/layout/hierarchy1"/>
    <dgm:cxn modelId="{7BAEF7C4-68F9-4AE0-971F-875D8E2D6233}" type="presOf" srcId="{220CD2F8-5D27-4F6A-BE8F-EA9B6521F025}" destId="{6032CD10-FF9D-4E3C-9323-51E97F2C9FCA}" srcOrd="0" destOrd="0" presId="urn:microsoft.com/office/officeart/2005/8/layout/hierarchy1"/>
    <dgm:cxn modelId="{E1423DCE-3F30-4D1E-A434-E53BEE222FE6}" type="presOf" srcId="{52EF347E-356D-4512-BD35-BB6A378CEC7B}" destId="{A61ED3E3-186B-4B4E-A568-2D305E2400A9}" srcOrd="0" destOrd="0" presId="urn:microsoft.com/office/officeart/2005/8/layout/hierarchy1"/>
    <dgm:cxn modelId="{2DF715CF-48A9-40D2-8492-BB175DDB1F6C}" type="presOf" srcId="{93C0BA79-54B7-4A79-A9A6-9B7019D80C24}" destId="{87D9833D-150B-4E22-A857-CFF052EEE764}" srcOrd="0" destOrd="0" presId="urn:microsoft.com/office/officeart/2005/8/layout/hierarchy1"/>
    <dgm:cxn modelId="{48E31EDD-7C44-41B5-964E-B7347F2A0F7E}" srcId="{93C0BA79-54B7-4A79-A9A6-9B7019D80C24}" destId="{220CD2F8-5D27-4F6A-BE8F-EA9B6521F025}" srcOrd="0" destOrd="0" parTransId="{F9FDE7EE-86AB-4249-94A1-C9121D73D3D5}" sibTransId="{CA065C44-92A7-4CE9-9AF2-84CA05FDAD2F}"/>
    <dgm:cxn modelId="{1D932EDF-ECC5-4BCA-BC18-A62DB08CEFFE}" type="presOf" srcId="{74D4FDDA-37F7-43BE-AE7E-D01F7E3A0F22}" destId="{A4372482-CEFE-4028-8859-4DA7149A8067}" srcOrd="0" destOrd="0" presId="urn:microsoft.com/office/officeart/2005/8/layout/hierarchy1"/>
    <dgm:cxn modelId="{645DD7E3-FEC9-4AC0-8646-EFB5B51B56D5}" srcId="{52EF347E-356D-4512-BD35-BB6A378CEC7B}" destId="{93C0BA79-54B7-4A79-A9A6-9B7019D80C24}" srcOrd="0" destOrd="0" parTransId="{A8BF0A50-A0F7-4AC8-9E97-C0A817105075}" sibTransId="{6A87ADE3-2213-4B28-80A4-7D3BB6278400}"/>
    <dgm:cxn modelId="{D6B981F1-CEA4-41EF-9509-D55F59F4B7FE}" srcId="{93C0BA79-54B7-4A79-A9A6-9B7019D80C24}" destId="{A501B762-D210-4E5E-881C-B22532A79535}" srcOrd="1" destOrd="0" parTransId="{95F72FF6-1D3F-46D9-A843-DFFF946DA9D4}" sibTransId="{E90FB425-C387-4A03-A723-0D9B9C280432}"/>
    <dgm:cxn modelId="{3608DA03-45A7-4554-BA24-DDCDCCB1D9A3}" type="presParOf" srcId="{156E5704-E8AB-4E46-ADFF-6E6F178FC261}" destId="{8FC59579-C840-4E2F-88CA-EDD82FA322A7}" srcOrd="0" destOrd="0" presId="urn:microsoft.com/office/officeart/2005/8/layout/hierarchy1"/>
    <dgm:cxn modelId="{FE965083-0D7B-402B-B228-3A6626D9B7DD}" type="presParOf" srcId="{8FC59579-C840-4E2F-88CA-EDD82FA322A7}" destId="{7D6AC8C5-BEC8-4D96-B5DB-14671F59244B}" srcOrd="0" destOrd="0" presId="urn:microsoft.com/office/officeart/2005/8/layout/hierarchy1"/>
    <dgm:cxn modelId="{B33DC129-3168-4D20-87A5-F2595C98F486}" type="presParOf" srcId="{7D6AC8C5-BEC8-4D96-B5DB-14671F59244B}" destId="{D85D379D-5A3C-406F-A885-CC371DD4FA7B}" srcOrd="0" destOrd="0" presId="urn:microsoft.com/office/officeart/2005/8/layout/hierarchy1"/>
    <dgm:cxn modelId="{2E737176-9596-47F3-A995-1D3B5FF8B0A4}" type="presParOf" srcId="{7D6AC8C5-BEC8-4D96-B5DB-14671F59244B}" destId="{A61ED3E3-186B-4B4E-A568-2D305E2400A9}" srcOrd="1" destOrd="0" presId="urn:microsoft.com/office/officeart/2005/8/layout/hierarchy1"/>
    <dgm:cxn modelId="{5AF4B7E6-8EEB-4BD6-B0BD-17F436768468}" type="presParOf" srcId="{8FC59579-C840-4E2F-88CA-EDD82FA322A7}" destId="{8744946D-7BCF-4A16-ABFF-1527FEB0783F}" srcOrd="1" destOrd="0" presId="urn:microsoft.com/office/officeart/2005/8/layout/hierarchy1"/>
    <dgm:cxn modelId="{CD9FB25F-EE1D-4129-BF46-865712F03056}" type="presParOf" srcId="{8744946D-7BCF-4A16-ABFF-1527FEB0783F}" destId="{778C2709-AB79-450C-9FC6-240FE9B26DAD}" srcOrd="0" destOrd="0" presId="urn:microsoft.com/office/officeart/2005/8/layout/hierarchy1"/>
    <dgm:cxn modelId="{829CA25B-F7D9-41C4-B374-90BF098DD2EF}" type="presParOf" srcId="{8744946D-7BCF-4A16-ABFF-1527FEB0783F}" destId="{99C42BE7-F804-4943-B961-CF0E422280E1}" srcOrd="1" destOrd="0" presId="urn:microsoft.com/office/officeart/2005/8/layout/hierarchy1"/>
    <dgm:cxn modelId="{77F6038D-576E-4961-8138-B734317D56D5}" type="presParOf" srcId="{99C42BE7-F804-4943-B961-CF0E422280E1}" destId="{727EF822-A41B-423F-955C-67C20D162AF6}" srcOrd="0" destOrd="0" presId="urn:microsoft.com/office/officeart/2005/8/layout/hierarchy1"/>
    <dgm:cxn modelId="{6E76B89C-6911-4152-83FB-1740DDD5CDE6}" type="presParOf" srcId="{727EF822-A41B-423F-955C-67C20D162AF6}" destId="{CDF8C91A-A3F3-4B5D-8C03-C8071C0F94C8}" srcOrd="0" destOrd="0" presId="urn:microsoft.com/office/officeart/2005/8/layout/hierarchy1"/>
    <dgm:cxn modelId="{217EB1DA-3F99-4617-BF61-B6EE42033212}" type="presParOf" srcId="{727EF822-A41B-423F-955C-67C20D162AF6}" destId="{87D9833D-150B-4E22-A857-CFF052EEE764}" srcOrd="1" destOrd="0" presId="urn:microsoft.com/office/officeart/2005/8/layout/hierarchy1"/>
    <dgm:cxn modelId="{20C95349-6D73-41CF-8332-1F8BA401ED42}" type="presParOf" srcId="{99C42BE7-F804-4943-B961-CF0E422280E1}" destId="{09E1AC22-55BE-4836-B584-5EF77B4838EA}" srcOrd="1" destOrd="0" presId="urn:microsoft.com/office/officeart/2005/8/layout/hierarchy1"/>
    <dgm:cxn modelId="{289DDA64-0277-442A-A69C-5BACB7A7E788}" type="presParOf" srcId="{09E1AC22-55BE-4836-B584-5EF77B4838EA}" destId="{7C8F8157-1C9D-46CA-97DE-FCFCC4CBE7E1}" srcOrd="0" destOrd="0" presId="urn:microsoft.com/office/officeart/2005/8/layout/hierarchy1"/>
    <dgm:cxn modelId="{E48507BC-D019-47D6-A28A-7C45BE4C425C}" type="presParOf" srcId="{09E1AC22-55BE-4836-B584-5EF77B4838EA}" destId="{3A34E69B-247B-453D-BE2E-AF441B692C11}" srcOrd="1" destOrd="0" presId="urn:microsoft.com/office/officeart/2005/8/layout/hierarchy1"/>
    <dgm:cxn modelId="{AAD0B389-1AB9-4BF1-9FE2-19F849B9BA43}" type="presParOf" srcId="{3A34E69B-247B-453D-BE2E-AF441B692C11}" destId="{44294FA8-FC73-446B-8CB0-40BAFBFD9FA1}" srcOrd="0" destOrd="0" presId="urn:microsoft.com/office/officeart/2005/8/layout/hierarchy1"/>
    <dgm:cxn modelId="{18785A6F-3E4D-4C9B-B82B-BF21D73338A0}" type="presParOf" srcId="{44294FA8-FC73-446B-8CB0-40BAFBFD9FA1}" destId="{E2A37F1E-33DE-4547-97F9-60214E0CA9CE}" srcOrd="0" destOrd="0" presId="urn:microsoft.com/office/officeart/2005/8/layout/hierarchy1"/>
    <dgm:cxn modelId="{1D99B8F0-D3CC-4C3E-B4E9-85ACFB7341C0}" type="presParOf" srcId="{44294FA8-FC73-446B-8CB0-40BAFBFD9FA1}" destId="{6032CD10-FF9D-4E3C-9323-51E97F2C9FCA}" srcOrd="1" destOrd="0" presId="urn:microsoft.com/office/officeart/2005/8/layout/hierarchy1"/>
    <dgm:cxn modelId="{839B90B8-4CE1-4091-B7CA-ADCB9112B209}" type="presParOf" srcId="{3A34E69B-247B-453D-BE2E-AF441B692C11}" destId="{A2358817-A064-47C8-9878-739030535F17}" srcOrd="1" destOrd="0" presId="urn:microsoft.com/office/officeart/2005/8/layout/hierarchy1"/>
    <dgm:cxn modelId="{6272A14B-7231-4EC3-9BFA-9A6DA802867D}" type="presParOf" srcId="{09E1AC22-55BE-4836-B584-5EF77B4838EA}" destId="{E65B71F5-1E79-4B11-9FBF-83FC23AEDD73}" srcOrd="2" destOrd="0" presId="urn:microsoft.com/office/officeart/2005/8/layout/hierarchy1"/>
    <dgm:cxn modelId="{F1C3BAA8-4368-4C4F-AB74-D727A98AB27B}" type="presParOf" srcId="{09E1AC22-55BE-4836-B584-5EF77B4838EA}" destId="{B183FA63-4A7B-4CD5-8C9A-E1AF6FF44AEA}" srcOrd="3" destOrd="0" presId="urn:microsoft.com/office/officeart/2005/8/layout/hierarchy1"/>
    <dgm:cxn modelId="{73C77932-A2B9-4AF3-B183-35CA4EB9AF9A}" type="presParOf" srcId="{B183FA63-4A7B-4CD5-8C9A-E1AF6FF44AEA}" destId="{F291886B-DE31-414B-94FC-D05808FD3A93}" srcOrd="0" destOrd="0" presId="urn:microsoft.com/office/officeart/2005/8/layout/hierarchy1"/>
    <dgm:cxn modelId="{6C7B46B3-5779-4BB3-82FC-BE588FB4CBDB}" type="presParOf" srcId="{F291886B-DE31-414B-94FC-D05808FD3A93}" destId="{F3B29750-D8C1-4E83-B7D3-73AF9B0F2CFE}" srcOrd="0" destOrd="0" presId="urn:microsoft.com/office/officeart/2005/8/layout/hierarchy1"/>
    <dgm:cxn modelId="{9DE5FBD4-BE78-4244-ABBB-2CB8BC20AAC2}" type="presParOf" srcId="{F291886B-DE31-414B-94FC-D05808FD3A93}" destId="{A239D877-81F0-4F13-8E37-879A82320D7B}" srcOrd="1" destOrd="0" presId="urn:microsoft.com/office/officeart/2005/8/layout/hierarchy1"/>
    <dgm:cxn modelId="{D26E8673-C091-494E-BB79-B1275E329C3B}" type="presParOf" srcId="{B183FA63-4A7B-4CD5-8C9A-E1AF6FF44AEA}" destId="{D61B8DEF-AF78-4F37-8ADC-E11D11036FFF}" srcOrd="1" destOrd="0" presId="urn:microsoft.com/office/officeart/2005/8/layout/hierarchy1"/>
    <dgm:cxn modelId="{2F6C91F6-FB68-4E89-ADF3-3CA5BAB2295E}" type="presParOf" srcId="{8744946D-7BCF-4A16-ABFF-1527FEB0783F}" destId="{D3CDF73E-2A39-4879-934B-2EE561EFCB72}" srcOrd="2" destOrd="0" presId="urn:microsoft.com/office/officeart/2005/8/layout/hierarchy1"/>
    <dgm:cxn modelId="{9D193B16-486D-4426-B6B8-9D69D0980F3D}" type="presParOf" srcId="{8744946D-7BCF-4A16-ABFF-1527FEB0783F}" destId="{BD3DA573-A230-46F5-8626-EEA74038AF93}" srcOrd="3" destOrd="0" presId="urn:microsoft.com/office/officeart/2005/8/layout/hierarchy1"/>
    <dgm:cxn modelId="{1BCC9A1E-EABA-4512-A516-90C740713598}" type="presParOf" srcId="{BD3DA573-A230-46F5-8626-EEA74038AF93}" destId="{FBCE2442-06DD-48FD-82ED-D982941896DB}" srcOrd="0" destOrd="0" presId="urn:microsoft.com/office/officeart/2005/8/layout/hierarchy1"/>
    <dgm:cxn modelId="{331EC8B9-36B0-4A3D-A0F3-A7A873069668}" type="presParOf" srcId="{FBCE2442-06DD-48FD-82ED-D982941896DB}" destId="{BC79EBE5-EA9A-4E12-AF9E-229E12C1DB72}" srcOrd="0" destOrd="0" presId="urn:microsoft.com/office/officeart/2005/8/layout/hierarchy1"/>
    <dgm:cxn modelId="{1FAB2D8D-0533-4D74-BCC9-65B2B7B1DC51}" type="presParOf" srcId="{FBCE2442-06DD-48FD-82ED-D982941896DB}" destId="{A4372482-CEFE-4028-8859-4DA7149A8067}" srcOrd="1" destOrd="0" presId="urn:microsoft.com/office/officeart/2005/8/layout/hierarchy1"/>
    <dgm:cxn modelId="{36016C1A-0BA5-44BD-8FB6-6F841B6D63DF}" type="presParOf" srcId="{BD3DA573-A230-46F5-8626-EEA74038AF93}" destId="{EF194A26-D897-4C7B-8C52-77654F67D07B}" srcOrd="1" destOrd="0" presId="urn:microsoft.com/office/officeart/2005/8/layout/hierarchy1"/>
    <dgm:cxn modelId="{89FAB09F-5997-4CC4-88B4-4903EE70286B}" type="presParOf" srcId="{EF194A26-D897-4C7B-8C52-77654F67D07B}" destId="{A0751E4E-5043-4FF8-8130-58601DC1BDF8}" srcOrd="0" destOrd="0" presId="urn:microsoft.com/office/officeart/2005/8/layout/hierarchy1"/>
    <dgm:cxn modelId="{A9EEF0E3-21FE-4516-848D-C2BCB1E308B7}" type="presParOf" srcId="{EF194A26-D897-4C7B-8C52-77654F67D07B}" destId="{79675DA7-B682-435F-B8A2-66CFBEE445AF}" srcOrd="1" destOrd="0" presId="urn:microsoft.com/office/officeart/2005/8/layout/hierarchy1"/>
    <dgm:cxn modelId="{637AE2BA-641E-4C27-AB81-705EF312F316}" type="presParOf" srcId="{79675DA7-B682-435F-B8A2-66CFBEE445AF}" destId="{C1C3E928-DB69-4174-AEB3-595034B5CD46}" srcOrd="0" destOrd="0" presId="urn:microsoft.com/office/officeart/2005/8/layout/hierarchy1"/>
    <dgm:cxn modelId="{E1A4B43D-6E09-4212-8921-B0F424EA1AF5}" type="presParOf" srcId="{C1C3E928-DB69-4174-AEB3-595034B5CD46}" destId="{F38BC2F3-D794-4D9C-B803-34128C5FF627}" srcOrd="0" destOrd="0" presId="urn:microsoft.com/office/officeart/2005/8/layout/hierarchy1"/>
    <dgm:cxn modelId="{A2973A9A-28BF-449E-B446-0F3A31AAA094}" type="presParOf" srcId="{C1C3E928-DB69-4174-AEB3-595034B5CD46}" destId="{EE9CCE57-2860-4C8B-A45A-26DCB93A9189}" srcOrd="1" destOrd="0" presId="urn:microsoft.com/office/officeart/2005/8/layout/hierarchy1"/>
    <dgm:cxn modelId="{61BA5216-3A65-4782-9CF9-76D47025B3F4}" type="presParOf" srcId="{79675DA7-B682-435F-B8A2-66CFBEE445AF}" destId="{C56705B0-9D69-464C-8F00-C1D356108B7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0BD27-56D0-42F2-B93D-E5AF57E01AE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5BC3B94B-F42A-477A-B4F2-659BC66919BC}">
      <dgm:prSet phldrT="[Text]"/>
      <dgm:spPr/>
      <dgm:t>
        <a:bodyPr/>
        <a:lstStyle/>
        <a:p>
          <a:r>
            <a:rPr lang="en-US" dirty="0"/>
            <a:t>Fundamental Forces of Nature</a:t>
          </a:r>
        </a:p>
      </dgm:t>
    </dgm:pt>
    <dgm:pt modelId="{1C069447-C48E-43AD-A8A0-BC40090627CE}" type="parTrans" cxnId="{93E88455-7166-477E-9675-8893D0224453}">
      <dgm:prSet/>
      <dgm:spPr/>
      <dgm:t>
        <a:bodyPr/>
        <a:lstStyle/>
        <a:p>
          <a:endParaRPr lang="en-US"/>
        </a:p>
      </dgm:t>
    </dgm:pt>
    <dgm:pt modelId="{412A2432-F837-4211-A26B-8ABB7FC16B29}" type="sibTrans" cxnId="{93E88455-7166-477E-9675-8893D0224453}">
      <dgm:prSet/>
      <dgm:spPr/>
      <dgm:t>
        <a:bodyPr/>
        <a:lstStyle/>
        <a:p>
          <a:endParaRPr lang="en-US"/>
        </a:p>
      </dgm:t>
    </dgm:pt>
    <dgm:pt modelId="{BF043DF1-22AB-42F8-BE88-A7D2C06F3A0F}">
      <dgm:prSet phldrT="[Text]"/>
      <dgm:spPr>
        <a:blipFill rotWithShape="0">
          <a:blip xmlns:r="http://schemas.openxmlformats.org/officeDocument/2006/relationships" r:embed="rId1"/>
          <a:stretch>
            <a:fillRect/>
          </a:stretch>
        </a:blipFill>
      </dgm:spPr>
      <dgm:t>
        <a:bodyPr/>
        <a:lstStyle/>
        <a:p>
          <a:r>
            <a:rPr lang="en-US" b="1" dirty="0"/>
            <a:t>Electromagnetism</a:t>
          </a:r>
        </a:p>
        <a:p>
          <a:endParaRPr lang="en-US" dirty="0"/>
        </a:p>
      </dgm:t>
    </dgm:pt>
    <dgm:pt modelId="{6BB4EA67-8AB0-45E1-A820-E525725ECD49}" type="parTrans" cxnId="{7A9335D3-900A-4135-9C9E-DE1DEB49ABC0}">
      <dgm:prSet/>
      <dgm:spPr/>
      <dgm:t>
        <a:bodyPr/>
        <a:lstStyle/>
        <a:p>
          <a:endParaRPr lang="en-US"/>
        </a:p>
      </dgm:t>
    </dgm:pt>
    <dgm:pt modelId="{D051CCE8-9C95-434D-95EE-8A21C67FFB9D}" type="sibTrans" cxnId="{7A9335D3-900A-4135-9C9E-DE1DEB49ABC0}">
      <dgm:prSet/>
      <dgm:spPr/>
      <dgm:t>
        <a:bodyPr/>
        <a:lstStyle/>
        <a:p>
          <a:endParaRPr lang="en-US"/>
        </a:p>
      </dgm:t>
    </dgm:pt>
    <dgm:pt modelId="{F704D056-69D0-49D9-8F98-954DFBBCD17E}">
      <dgm:prSet phldrT="[Text]"/>
      <dgm:spPr>
        <a:blipFill rotWithShape="0">
          <a:blip xmlns:r="http://schemas.openxmlformats.org/officeDocument/2006/relationships" r:embed="rId2"/>
          <a:stretch>
            <a:fillRect/>
          </a:stretch>
        </a:blipFill>
      </dgm:spPr>
      <dgm:t>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b="1" dirty="0">
              <a:solidFill>
                <a:schemeClr val="tx1"/>
              </a:solidFill>
            </a:rPr>
            <a:t>Strong Nuclear</a:t>
          </a:r>
        </a:p>
      </dgm:t>
    </dgm:pt>
    <dgm:pt modelId="{B8F0237A-A0D9-4F99-8E67-979B8B3C1E97}" type="parTrans" cxnId="{3C85FF04-3CBE-44A8-B903-0592CF87FA3F}">
      <dgm:prSet/>
      <dgm:spPr/>
      <dgm:t>
        <a:bodyPr/>
        <a:lstStyle/>
        <a:p>
          <a:endParaRPr lang="en-US"/>
        </a:p>
      </dgm:t>
    </dgm:pt>
    <dgm:pt modelId="{476A098B-BBBA-4FC3-A6A9-919637F1C4C9}" type="sibTrans" cxnId="{3C85FF04-3CBE-44A8-B903-0592CF87FA3F}">
      <dgm:prSet/>
      <dgm:spPr/>
      <dgm:t>
        <a:bodyPr/>
        <a:lstStyle/>
        <a:p>
          <a:endParaRPr lang="en-US"/>
        </a:p>
      </dgm:t>
    </dgm:pt>
    <dgm:pt modelId="{22F04480-94F2-4EE9-B67D-B11FE248A1D2}">
      <dgm:prSet phldrT="[Text]"/>
      <dgm:spPr>
        <a:blipFill rotWithShape="0">
          <a:blip xmlns:r="http://schemas.openxmlformats.org/officeDocument/2006/relationships" r:embed="rId3"/>
          <a:stretch>
            <a:fillRect/>
          </a:stretch>
        </a:blipFill>
      </dgm:spPr>
      <dgm:t>
        <a:bodyPr/>
        <a:lstStyle/>
        <a:p>
          <a:r>
            <a:rPr lang="en-US" b="1" dirty="0"/>
            <a:t>Weak Nuclear</a:t>
          </a:r>
        </a:p>
      </dgm:t>
    </dgm:pt>
    <dgm:pt modelId="{151BA226-6AD6-4891-A8BC-54FF605E6BDB}" type="parTrans" cxnId="{C0991745-44C5-4823-BD96-2CD087CAEA61}">
      <dgm:prSet/>
      <dgm:spPr/>
      <dgm:t>
        <a:bodyPr/>
        <a:lstStyle/>
        <a:p>
          <a:endParaRPr lang="en-US"/>
        </a:p>
      </dgm:t>
    </dgm:pt>
    <dgm:pt modelId="{AA3D80FD-6DA3-4DFD-AEF9-185756F387FC}" type="sibTrans" cxnId="{C0991745-44C5-4823-BD96-2CD087CAEA61}">
      <dgm:prSet/>
      <dgm:spPr/>
      <dgm:t>
        <a:bodyPr/>
        <a:lstStyle/>
        <a:p>
          <a:endParaRPr lang="en-US"/>
        </a:p>
      </dgm:t>
    </dgm:pt>
    <dgm:pt modelId="{63FCA6D7-0B71-45C4-88CB-D3F9FD1BE9B0}">
      <dgm:prSet phldrT="[Text]"/>
      <dgm:spPr>
        <a:blipFill rotWithShape="0">
          <a:blip xmlns:r="http://schemas.openxmlformats.org/officeDocument/2006/relationships" r:embed="rId4"/>
          <a:stretch>
            <a:fillRect/>
          </a:stretch>
        </a:blipFill>
      </dgm:spPr>
      <dgm:t>
        <a:bodyPr/>
        <a:lstStyle/>
        <a:p>
          <a:r>
            <a:rPr lang="en-US" b="1" dirty="0"/>
            <a:t>Gravity</a:t>
          </a:r>
        </a:p>
      </dgm:t>
    </dgm:pt>
    <dgm:pt modelId="{DCC318C6-1E28-4691-BE3A-2101BA036637}" type="parTrans" cxnId="{58D9A305-D91D-43F8-843E-4DD4A2285E2C}">
      <dgm:prSet/>
      <dgm:spPr/>
      <dgm:t>
        <a:bodyPr/>
        <a:lstStyle/>
        <a:p>
          <a:endParaRPr lang="en-US"/>
        </a:p>
      </dgm:t>
    </dgm:pt>
    <dgm:pt modelId="{F1D604AF-2D21-4532-A05D-5AEA61CDA01B}" type="sibTrans" cxnId="{58D9A305-D91D-43F8-843E-4DD4A2285E2C}">
      <dgm:prSet/>
      <dgm:spPr/>
      <dgm:t>
        <a:bodyPr/>
        <a:lstStyle/>
        <a:p>
          <a:endParaRPr lang="en-US"/>
        </a:p>
      </dgm:t>
    </dgm:pt>
    <dgm:pt modelId="{51640B57-2BAE-4C8F-BD89-BC105307EAD0}" type="pres">
      <dgm:prSet presAssocID="{7B20BD27-56D0-42F2-B93D-E5AF57E01AE8}" presName="composite" presStyleCnt="0">
        <dgm:presLayoutVars>
          <dgm:chMax val="1"/>
          <dgm:dir/>
          <dgm:resizeHandles val="exact"/>
        </dgm:presLayoutVars>
      </dgm:prSet>
      <dgm:spPr/>
    </dgm:pt>
    <dgm:pt modelId="{D0D68122-5D6D-4953-816D-278B72D27471}" type="pres">
      <dgm:prSet presAssocID="{5BC3B94B-F42A-477A-B4F2-659BC66919BC}" presName="roof" presStyleLbl="dkBgShp" presStyleIdx="0" presStyleCnt="2" custLinFactNeighborY="-24928"/>
      <dgm:spPr/>
    </dgm:pt>
    <dgm:pt modelId="{E289DB5B-EA52-4D04-8C20-1C40D20DF732}" type="pres">
      <dgm:prSet presAssocID="{5BC3B94B-F42A-477A-B4F2-659BC66919BC}" presName="pillars" presStyleCnt="0"/>
      <dgm:spPr/>
    </dgm:pt>
    <dgm:pt modelId="{41692F6E-5163-4A7C-9443-8955F8EBD45D}" type="pres">
      <dgm:prSet presAssocID="{5BC3B94B-F42A-477A-B4F2-659BC66919BC}" presName="pillar1" presStyleLbl="node1" presStyleIdx="0" presStyleCnt="4">
        <dgm:presLayoutVars>
          <dgm:bulletEnabled val="1"/>
        </dgm:presLayoutVars>
      </dgm:prSet>
      <dgm:spPr/>
    </dgm:pt>
    <dgm:pt modelId="{BE3D163E-173C-48BF-BBD7-7CEE1089071B}" type="pres">
      <dgm:prSet presAssocID="{F704D056-69D0-49D9-8F98-954DFBBCD17E}" presName="pillarX" presStyleLbl="node1" presStyleIdx="1" presStyleCnt="4">
        <dgm:presLayoutVars>
          <dgm:bulletEnabled val="1"/>
        </dgm:presLayoutVars>
      </dgm:prSet>
      <dgm:spPr/>
    </dgm:pt>
    <dgm:pt modelId="{6B4F1B57-D70C-4F2C-A9A8-034A55EAF889}" type="pres">
      <dgm:prSet presAssocID="{22F04480-94F2-4EE9-B67D-B11FE248A1D2}" presName="pillarX" presStyleLbl="node1" presStyleIdx="2" presStyleCnt="4">
        <dgm:presLayoutVars>
          <dgm:bulletEnabled val="1"/>
        </dgm:presLayoutVars>
      </dgm:prSet>
      <dgm:spPr/>
    </dgm:pt>
    <dgm:pt modelId="{2EF20D45-3928-48E0-932F-CA89AC9FB8FA}" type="pres">
      <dgm:prSet presAssocID="{63FCA6D7-0B71-45C4-88CB-D3F9FD1BE9B0}" presName="pillarX" presStyleLbl="node1" presStyleIdx="3" presStyleCnt="4">
        <dgm:presLayoutVars>
          <dgm:bulletEnabled val="1"/>
        </dgm:presLayoutVars>
      </dgm:prSet>
      <dgm:spPr/>
    </dgm:pt>
    <dgm:pt modelId="{0FC99471-C66F-4352-AEC4-A67FDFDC17C7}" type="pres">
      <dgm:prSet presAssocID="{5BC3B94B-F42A-477A-B4F2-659BC66919BC}" presName="base" presStyleLbl="dkBgShp" presStyleIdx="1" presStyleCnt="2"/>
      <dgm:spPr/>
    </dgm:pt>
  </dgm:ptLst>
  <dgm:cxnLst>
    <dgm:cxn modelId="{3C85FF04-3CBE-44A8-B903-0592CF87FA3F}" srcId="{5BC3B94B-F42A-477A-B4F2-659BC66919BC}" destId="{F704D056-69D0-49D9-8F98-954DFBBCD17E}" srcOrd="1" destOrd="0" parTransId="{B8F0237A-A0D9-4F99-8E67-979B8B3C1E97}" sibTransId="{476A098B-BBBA-4FC3-A6A9-919637F1C4C9}"/>
    <dgm:cxn modelId="{58D9A305-D91D-43F8-843E-4DD4A2285E2C}" srcId="{5BC3B94B-F42A-477A-B4F2-659BC66919BC}" destId="{63FCA6D7-0B71-45C4-88CB-D3F9FD1BE9B0}" srcOrd="3" destOrd="0" parTransId="{DCC318C6-1E28-4691-BE3A-2101BA036637}" sibTransId="{F1D604AF-2D21-4532-A05D-5AEA61CDA01B}"/>
    <dgm:cxn modelId="{1A38161F-A8A1-47FB-AB11-CF8C677C8A75}" type="presOf" srcId="{F704D056-69D0-49D9-8F98-954DFBBCD17E}" destId="{BE3D163E-173C-48BF-BBD7-7CEE1089071B}" srcOrd="0" destOrd="0" presId="urn:microsoft.com/office/officeart/2005/8/layout/hList3"/>
    <dgm:cxn modelId="{E687743C-73BF-499B-B309-DD0165FAB92B}" type="presOf" srcId="{5BC3B94B-F42A-477A-B4F2-659BC66919BC}" destId="{D0D68122-5D6D-4953-816D-278B72D27471}" srcOrd="0" destOrd="0" presId="urn:microsoft.com/office/officeart/2005/8/layout/hList3"/>
    <dgm:cxn modelId="{9051DD3F-4AA5-4E66-838B-5A5236890978}" type="presOf" srcId="{63FCA6D7-0B71-45C4-88CB-D3F9FD1BE9B0}" destId="{2EF20D45-3928-48E0-932F-CA89AC9FB8FA}" srcOrd="0" destOrd="0" presId="urn:microsoft.com/office/officeart/2005/8/layout/hList3"/>
    <dgm:cxn modelId="{C0991745-44C5-4823-BD96-2CD087CAEA61}" srcId="{5BC3B94B-F42A-477A-B4F2-659BC66919BC}" destId="{22F04480-94F2-4EE9-B67D-B11FE248A1D2}" srcOrd="2" destOrd="0" parTransId="{151BA226-6AD6-4891-A8BC-54FF605E6BDB}" sibTransId="{AA3D80FD-6DA3-4DFD-AEF9-185756F387FC}"/>
    <dgm:cxn modelId="{F6BCFA6B-BBA2-4045-ADC0-28F4B12A6E4F}" type="presOf" srcId="{BF043DF1-22AB-42F8-BE88-A7D2C06F3A0F}" destId="{41692F6E-5163-4A7C-9443-8955F8EBD45D}" srcOrd="0" destOrd="0" presId="urn:microsoft.com/office/officeart/2005/8/layout/hList3"/>
    <dgm:cxn modelId="{5BE85F4D-0032-4824-B54E-33C2F8594A7F}" type="presOf" srcId="{7B20BD27-56D0-42F2-B93D-E5AF57E01AE8}" destId="{51640B57-2BAE-4C8F-BD89-BC105307EAD0}" srcOrd="0" destOrd="0" presId="urn:microsoft.com/office/officeart/2005/8/layout/hList3"/>
    <dgm:cxn modelId="{93E88455-7166-477E-9675-8893D0224453}" srcId="{7B20BD27-56D0-42F2-B93D-E5AF57E01AE8}" destId="{5BC3B94B-F42A-477A-B4F2-659BC66919BC}" srcOrd="0" destOrd="0" parTransId="{1C069447-C48E-43AD-A8A0-BC40090627CE}" sibTransId="{412A2432-F837-4211-A26B-8ABB7FC16B29}"/>
    <dgm:cxn modelId="{34EE68CA-3675-47C8-9338-6DD8CB19E8EF}" type="presOf" srcId="{22F04480-94F2-4EE9-B67D-B11FE248A1D2}" destId="{6B4F1B57-D70C-4F2C-A9A8-034A55EAF889}" srcOrd="0" destOrd="0" presId="urn:microsoft.com/office/officeart/2005/8/layout/hList3"/>
    <dgm:cxn modelId="{7A9335D3-900A-4135-9C9E-DE1DEB49ABC0}" srcId="{5BC3B94B-F42A-477A-B4F2-659BC66919BC}" destId="{BF043DF1-22AB-42F8-BE88-A7D2C06F3A0F}" srcOrd="0" destOrd="0" parTransId="{6BB4EA67-8AB0-45E1-A820-E525725ECD49}" sibTransId="{D051CCE8-9C95-434D-95EE-8A21C67FFB9D}"/>
    <dgm:cxn modelId="{8C9C405E-2C86-4512-9377-8919E7B71AAC}" type="presParOf" srcId="{51640B57-2BAE-4C8F-BD89-BC105307EAD0}" destId="{D0D68122-5D6D-4953-816D-278B72D27471}" srcOrd="0" destOrd="0" presId="urn:microsoft.com/office/officeart/2005/8/layout/hList3"/>
    <dgm:cxn modelId="{60979699-D6D9-4FA5-87BC-74F1C07046AF}" type="presParOf" srcId="{51640B57-2BAE-4C8F-BD89-BC105307EAD0}" destId="{E289DB5B-EA52-4D04-8C20-1C40D20DF732}" srcOrd="1" destOrd="0" presId="urn:microsoft.com/office/officeart/2005/8/layout/hList3"/>
    <dgm:cxn modelId="{CBCCEF2E-B05E-4175-B1E7-6DB2A91B0B96}" type="presParOf" srcId="{E289DB5B-EA52-4D04-8C20-1C40D20DF732}" destId="{41692F6E-5163-4A7C-9443-8955F8EBD45D}" srcOrd="0" destOrd="0" presId="urn:microsoft.com/office/officeart/2005/8/layout/hList3"/>
    <dgm:cxn modelId="{18250B64-9CB0-4F83-81BF-89D62E74711C}" type="presParOf" srcId="{E289DB5B-EA52-4D04-8C20-1C40D20DF732}" destId="{BE3D163E-173C-48BF-BBD7-7CEE1089071B}" srcOrd="1" destOrd="0" presId="urn:microsoft.com/office/officeart/2005/8/layout/hList3"/>
    <dgm:cxn modelId="{6E5AE5EC-D1EB-41F8-9A0B-BAF05443F1BE}" type="presParOf" srcId="{E289DB5B-EA52-4D04-8C20-1C40D20DF732}" destId="{6B4F1B57-D70C-4F2C-A9A8-034A55EAF889}" srcOrd="2" destOrd="0" presId="urn:microsoft.com/office/officeart/2005/8/layout/hList3"/>
    <dgm:cxn modelId="{4E2AD7BA-5A41-48B9-8434-2B052BB3175D}" type="presParOf" srcId="{E289DB5B-EA52-4D04-8C20-1C40D20DF732}" destId="{2EF20D45-3928-48E0-932F-CA89AC9FB8FA}" srcOrd="3" destOrd="0" presId="urn:microsoft.com/office/officeart/2005/8/layout/hList3"/>
    <dgm:cxn modelId="{B4E8F851-C1C0-4208-ABDE-53C69EE48049}" type="presParOf" srcId="{51640B57-2BAE-4C8F-BD89-BC105307EAD0}" destId="{0FC99471-C66F-4352-AEC4-A67FDFDC17C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2ABA8-965C-41BB-B6AE-716304B5211E}">
      <dsp:nvSpPr>
        <dsp:cNvPr id="0" name=""/>
        <dsp:cNvSpPr/>
      </dsp:nvSpPr>
      <dsp:spPr>
        <a:xfrm>
          <a:off x="0" y="1690252"/>
          <a:ext cx="2032000"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a:t>fermions</a:t>
          </a:r>
        </a:p>
      </dsp:txBody>
      <dsp:txXfrm>
        <a:off x="0" y="1690252"/>
        <a:ext cx="2032000" cy="653400"/>
      </dsp:txXfrm>
    </dsp:sp>
    <dsp:sp modelId="{DAD73A76-8035-4AF3-B764-5AC3235D408C}">
      <dsp:nvSpPr>
        <dsp:cNvPr id="0" name=""/>
        <dsp:cNvSpPr/>
      </dsp:nvSpPr>
      <dsp:spPr>
        <a:xfrm>
          <a:off x="2031999" y="1383971"/>
          <a:ext cx="406400" cy="12659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A6B822-1F53-409D-BB8C-9320A8BF4DC6}">
      <dsp:nvSpPr>
        <dsp:cNvPr id="0" name=""/>
        <dsp:cNvSpPr/>
      </dsp:nvSpPr>
      <dsp:spPr>
        <a:xfrm>
          <a:off x="2600959" y="1383971"/>
          <a:ext cx="5527040" cy="1265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Make up all known matter</a:t>
          </a:r>
        </a:p>
        <a:p>
          <a:pPr marL="285750" lvl="1" indent="-285750" algn="l" defTabSz="1466850">
            <a:lnSpc>
              <a:spcPct val="90000"/>
            </a:lnSpc>
            <a:spcBef>
              <a:spcPct val="0"/>
            </a:spcBef>
            <a:spcAft>
              <a:spcPct val="15000"/>
            </a:spcAft>
            <a:buChar char="•"/>
          </a:pPr>
          <a:r>
            <a:rPr lang="en-US" sz="3300" kern="1200" dirty="0"/>
            <a:t>Half-integer spin</a:t>
          </a:r>
        </a:p>
      </dsp:txBody>
      <dsp:txXfrm>
        <a:off x="2600959" y="1383971"/>
        <a:ext cx="5527040" cy="1265962"/>
      </dsp:txXfrm>
    </dsp:sp>
    <dsp:sp modelId="{8919FF1E-F290-43C0-A73B-3E1E9CB60A6F}">
      <dsp:nvSpPr>
        <dsp:cNvPr id="0" name=""/>
        <dsp:cNvSpPr/>
      </dsp:nvSpPr>
      <dsp:spPr>
        <a:xfrm>
          <a:off x="0" y="3075014"/>
          <a:ext cx="2032000"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a:t>bosons</a:t>
          </a:r>
        </a:p>
      </dsp:txBody>
      <dsp:txXfrm>
        <a:off x="0" y="3075014"/>
        <a:ext cx="2032000" cy="653400"/>
      </dsp:txXfrm>
    </dsp:sp>
    <dsp:sp modelId="{9696EBA6-E5ED-4442-8419-2880A632E360}">
      <dsp:nvSpPr>
        <dsp:cNvPr id="0" name=""/>
        <dsp:cNvSpPr/>
      </dsp:nvSpPr>
      <dsp:spPr>
        <a:xfrm>
          <a:off x="2031999" y="2768733"/>
          <a:ext cx="406400" cy="12659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11C833-928D-48A3-BD7F-2B7765B2A6DE}">
      <dsp:nvSpPr>
        <dsp:cNvPr id="0" name=""/>
        <dsp:cNvSpPr/>
      </dsp:nvSpPr>
      <dsp:spPr>
        <a:xfrm>
          <a:off x="2600959" y="2768733"/>
          <a:ext cx="5527040" cy="1265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Force mediators</a:t>
          </a:r>
        </a:p>
        <a:p>
          <a:pPr marL="285750" lvl="1" indent="-285750" algn="l" defTabSz="1466850">
            <a:lnSpc>
              <a:spcPct val="90000"/>
            </a:lnSpc>
            <a:spcBef>
              <a:spcPct val="0"/>
            </a:spcBef>
            <a:spcAft>
              <a:spcPct val="15000"/>
            </a:spcAft>
            <a:buChar char="•"/>
          </a:pPr>
          <a:r>
            <a:rPr lang="en-US" sz="3300" kern="1200" dirty="0"/>
            <a:t>Integer spin</a:t>
          </a:r>
        </a:p>
      </dsp:txBody>
      <dsp:txXfrm>
        <a:off x="2600959" y="2768733"/>
        <a:ext cx="5527040" cy="1265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51E4E-5043-4FF8-8130-58601DC1BDF8}">
      <dsp:nvSpPr>
        <dsp:cNvPr id="0" name=""/>
        <dsp:cNvSpPr/>
      </dsp:nvSpPr>
      <dsp:spPr>
        <a:xfrm>
          <a:off x="9076785" y="3060264"/>
          <a:ext cx="91440" cy="569690"/>
        </a:xfrm>
        <a:custGeom>
          <a:avLst/>
          <a:gdLst/>
          <a:ahLst/>
          <a:cxnLst/>
          <a:rect l="0" t="0" r="0" b="0"/>
          <a:pathLst>
            <a:path>
              <a:moveTo>
                <a:pt x="45720" y="0"/>
              </a:moveTo>
              <a:lnTo>
                <a:pt x="45720" y="5696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DF73E-2A39-4879-934B-2EE561EFCB72}">
      <dsp:nvSpPr>
        <dsp:cNvPr id="0" name=""/>
        <dsp:cNvSpPr/>
      </dsp:nvSpPr>
      <dsp:spPr>
        <a:xfrm>
          <a:off x="6580565" y="1246723"/>
          <a:ext cx="2541940" cy="569690"/>
        </a:xfrm>
        <a:custGeom>
          <a:avLst/>
          <a:gdLst/>
          <a:ahLst/>
          <a:cxnLst/>
          <a:rect l="0" t="0" r="0" b="0"/>
          <a:pathLst>
            <a:path>
              <a:moveTo>
                <a:pt x="0" y="0"/>
              </a:moveTo>
              <a:lnTo>
                <a:pt x="0" y="388227"/>
              </a:lnTo>
              <a:lnTo>
                <a:pt x="2541940" y="388227"/>
              </a:lnTo>
              <a:lnTo>
                <a:pt x="2541940" y="5696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5B71F5-1E79-4B11-9FBF-83FC23AEDD73}">
      <dsp:nvSpPr>
        <dsp:cNvPr id="0" name=""/>
        <dsp:cNvSpPr/>
      </dsp:nvSpPr>
      <dsp:spPr>
        <a:xfrm>
          <a:off x="3967274" y="3060264"/>
          <a:ext cx="1672276" cy="569690"/>
        </a:xfrm>
        <a:custGeom>
          <a:avLst/>
          <a:gdLst/>
          <a:ahLst/>
          <a:cxnLst/>
          <a:rect l="0" t="0" r="0" b="0"/>
          <a:pathLst>
            <a:path>
              <a:moveTo>
                <a:pt x="0" y="0"/>
              </a:moveTo>
              <a:lnTo>
                <a:pt x="0" y="388227"/>
              </a:lnTo>
              <a:lnTo>
                <a:pt x="1672276" y="388227"/>
              </a:lnTo>
              <a:lnTo>
                <a:pt x="1672276" y="5696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8F8157-1C9D-46CA-97DE-FCFCC4CBE7E1}">
      <dsp:nvSpPr>
        <dsp:cNvPr id="0" name=""/>
        <dsp:cNvSpPr/>
      </dsp:nvSpPr>
      <dsp:spPr>
        <a:xfrm>
          <a:off x="2204588" y="3060264"/>
          <a:ext cx="1762686" cy="569690"/>
        </a:xfrm>
        <a:custGeom>
          <a:avLst/>
          <a:gdLst/>
          <a:ahLst/>
          <a:cxnLst/>
          <a:rect l="0" t="0" r="0" b="0"/>
          <a:pathLst>
            <a:path>
              <a:moveTo>
                <a:pt x="1762686" y="0"/>
              </a:moveTo>
              <a:lnTo>
                <a:pt x="1762686" y="388227"/>
              </a:lnTo>
              <a:lnTo>
                <a:pt x="0" y="388227"/>
              </a:lnTo>
              <a:lnTo>
                <a:pt x="0" y="5696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8C2709-AB79-450C-9FC6-240FE9B26DAD}">
      <dsp:nvSpPr>
        <dsp:cNvPr id="0" name=""/>
        <dsp:cNvSpPr/>
      </dsp:nvSpPr>
      <dsp:spPr>
        <a:xfrm>
          <a:off x="3967274" y="1246723"/>
          <a:ext cx="2613290" cy="569690"/>
        </a:xfrm>
        <a:custGeom>
          <a:avLst/>
          <a:gdLst/>
          <a:ahLst/>
          <a:cxnLst/>
          <a:rect l="0" t="0" r="0" b="0"/>
          <a:pathLst>
            <a:path>
              <a:moveTo>
                <a:pt x="2613290" y="0"/>
              </a:moveTo>
              <a:lnTo>
                <a:pt x="2613290" y="388227"/>
              </a:lnTo>
              <a:lnTo>
                <a:pt x="0" y="388227"/>
              </a:lnTo>
              <a:lnTo>
                <a:pt x="0" y="5696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D379D-5A3C-406F-A885-CC371DD4FA7B}">
      <dsp:nvSpPr>
        <dsp:cNvPr id="0" name=""/>
        <dsp:cNvSpPr/>
      </dsp:nvSpPr>
      <dsp:spPr>
        <a:xfrm>
          <a:off x="4307814" y="2872"/>
          <a:ext cx="4545502"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ED3E3-186B-4B4E-A568-2D305E2400A9}">
      <dsp:nvSpPr>
        <dsp:cNvPr id="0" name=""/>
        <dsp:cNvSpPr/>
      </dsp:nvSpPr>
      <dsp:spPr>
        <a:xfrm>
          <a:off x="4525460" y="209636"/>
          <a:ext cx="4545502"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Hadrons </a:t>
          </a:r>
          <a:r>
            <a:rPr lang="en-US" sz="2300" kern="1200" dirty="0"/>
            <a:t>(composite particles made up of quarks)</a:t>
          </a:r>
        </a:p>
      </dsp:txBody>
      <dsp:txXfrm>
        <a:off x="4561891" y="246067"/>
        <a:ext cx="4472640" cy="1170989"/>
      </dsp:txXfrm>
    </dsp:sp>
    <dsp:sp modelId="{CDF8C91A-A3F3-4B5D-8C03-C8071C0F94C8}">
      <dsp:nvSpPr>
        <dsp:cNvPr id="0" name=""/>
        <dsp:cNvSpPr/>
      </dsp:nvSpPr>
      <dsp:spPr>
        <a:xfrm>
          <a:off x="2544064" y="1816413"/>
          <a:ext cx="2846421"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9833D-150B-4E22-A857-CFF052EEE764}">
      <dsp:nvSpPr>
        <dsp:cNvPr id="0" name=""/>
        <dsp:cNvSpPr/>
      </dsp:nvSpPr>
      <dsp:spPr>
        <a:xfrm>
          <a:off x="2761710" y="2023178"/>
          <a:ext cx="2846421"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Fermions</a:t>
          </a:r>
          <a:r>
            <a:rPr lang="en-US" sz="2300" kern="1200" dirty="0"/>
            <a:t> (half-integer spin)</a:t>
          </a:r>
        </a:p>
      </dsp:txBody>
      <dsp:txXfrm>
        <a:off x="2798141" y="2059609"/>
        <a:ext cx="2773559" cy="1170989"/>
      </dsp:txXfrm>
    </dsp:sp>
    <dsp:sp modelId="{E2A37F1E-33DE-4547-97F9-60214E0CA9CE}">
      <dsp:nvSpPr>
        <dsp:cNvPr id="0" name=""/>
        <dsp:cNvSpPr/>
      </dsp:nvSpPr>
      <dsp:spPr>
        <a:xfrm>
          <a:off x="749958" y="3629955"/>
          <a:ext cx="2909260"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2CD10-FF9D-4E3C-9323-51E97F2C9FCA}">
      <dsp:nvSpPr>
        <dsp:cNvPr id="0" name=""/>
        <dsp:cNvSpPr/>
      </dsp:nvSpPr>
      <dsp:spPr>
        <a:xfrm>
          <a:off x="967605" y="3836719"/>
          <a:ext cx="2909260"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Baryons </a:t>
          </a:r>
          <a:r>
            <a:rPr lang="en-US" sz="2300" b="0" kern="1200" dirty="0"/>
            <a:t>(made up of three quarks)</a:t>
          </a:r>
          <a:endParaRPr lang="en-US" sz="2300" b="1" kern="1200" dirty="0"/>
        </a:p>
      </dsp:txBody>
      <dsp:txXfrm>
        <a:off x="1004036" y="3873150"/>
        <a:ext cx="2836398" cy="1170989"/>
      </dsp:txXfrm>
    </dsp:sp>
    <dsp:sp modelId="{F3B29750-D8C1-4E83-B7D3-73AF9B0F2CFE}">
      <dsp:nvSpPr>
        <dsp:cNvPr id="0" name=""/>
        <dsp:cNvSpPr/>
      </dsp:nvSpPr>
      <dsp:spPr>
        <a:xfrm>
          <a:off x="4094512" y="3629955"/>
          <a:ext cx="3090078"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9D877-81F0-4F13-8E37-879A82320D7B}">
      <dsp:nvSpPr>
        <dsp:cNvPr id="0" name=""/>
        <dsp:cNvSpPr/>
      </dsp:nvSpPr>
      <dsp:spPr>
        <a:xfrm>
          <a:off x="4312158" y="3836719"/>
          <a:ext cx="3090078"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Anti-Baryons </a:t>
          </a:r>
          <a:r>
            <a:rPr lang="en-US" sz="2300" b="0" kern="1200" dirty="0"/>
            <a:t>(made up of three anti-quarks)</a:t>
          </a:r>
          <a:endParaRPr lang="en-US" sz="2300" kern="1200" dirty="0"/>
        </a:p>
      </dsp:txBody>
      <dsp:txXfrm>
        <a:off x="4348589" y="3873150"/>
        <a:ext cx="3017216" cy="1170989"/>
      </dsp:txXfrm>
    </dsp:sp>
    <dsp:sp modelId="{BC79EBE5-EA9A-4E12-AF9E-229E12C1DB72}">
      <dsp:nvSpPr>
        <dsp:cNvPr id="0" name=""/>
        <dsp:cNvSpPr/>
      </dsp:nvSpPr>
      <dsp:spPr>
        <a:xfrm>
          <a:off x="7627945" y="1816413"/>
          <a:ext cx="2989121"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72482-CEFE-4028-8859-4DA7149A8067}">
      <dsp:nvSpPr>
        <dsp:cNvPr id="0" name=""/>
        <dsp:cNvSpPr/>
      </dsp:nvSpPr>
      <dsp:spPr>
        <a:xfrm>
          <a:off x="7845591" y="2023178"/>
          <a:ext cx="2989121"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Bosons</a:t>
          </a:r>
          <a:r>
            <a:rPr lang="en-US" sz="2300" kern="1200" dirty="0"/>
            <a:t> (integer spin)</a:t>
          </a:r>
        </a:p>
      </dsp:txBody>
      <dsp:txXfrm>
        <a:off x="7882022" y="2059609"/>
        <a:ext cx="2916259" cy="1170989"/>
      </dsp:txXfrm>
    </dsp:sp>
    <dsp:sp modelId="{F38BC2F3-D794-4D9C-B803-34128C5FF627}">
      <dsp:nvSpPr>
        <dsp:cNvPr id="0" name=""/>
        <dsp:cNvSpPr/>
      </dsp:nvSpPr>
      <dsp:spPr>
        <a:xfrm>
          <a:off x="7619884" y="3629955"/>
          <a:ext cx="3005242" cy="12438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CCE57-2860-4C8B-A45A-26DCB93A9189}">
      <dsp:nvSpPr>
        <dsp:cNvPr id="0" name=""/>
        <dsp:cNvSpPr/>
      </dsp:nvSpPr>
      <dsp:spPr>
        <a:xfrm>
          <a:off x="7837531" y="3836719"/>
          <a:ext cx="3005242" cy="12438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Mesons</a:t>
          </a:r>
          <a:r>
            <a:rPr lang="en-US" sz="2300" kern="1200" dirty="0"/>
            <a:t> (made up od a quark and an anti-quark)</a:t>
          </a:r>
        </a:p>
      </dsp:txBody>
      <dsp:txXfrm>
        <a:off x="7873962" y="3873150"/>
        <a:ext cx="2932380" cy="1170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68122-5D6D-4953-816D-278B72D27471}">
      <dsp:nvSpPr>
        <dsp:cNvPr id="0" name=""/>
        <dsp:cNvSpPr/>
      </dsp:nvSpPr>
      <dsp:spPr>
        <a:xfrm>
          <a:off x="0" y="0"/>
          <a:ext cx="12170474" cy="142998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Fundamental Forces of Nature</a:t>
          </a:r>
        </a:p>
      </dsp:txBody>
      <dsp:txXfrm>
        <a:off x="0" y="0"/>
        <a:ext cx="12170474" cy="1429985"/>
      </dsp:txXfrm>
    </dsp:sp>
    <dsp:sp modelId="{41692F6E-5163-4A7C-9443-8955F8EBD45D}">
      <dsp:nvSpPr>
        <dsp:cNvPr id="0" name=""/>
        <dsp:cNvSpPr/>
      </dsp:nvSpPr>
      <dsp:spPr>
        <a:xfrm>
          <a:off x="0" y="1429985"/>
          <a:ext cx="3042618" cy="3002969"/>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Electromagnetism</a:t>
          </a:r>
        </a:p>
        <a:p>
          <a:pPr marL="0" lvl="0" indent="0" algn="ctr" defTabSz="1289050">
            <a:lnSpc>
              <a:spcPct val="90000"/>
            </a:lnSpc>
            <a:spcBef>
              <a:spcPct val="0"/>
            </a:spcBef>
            <a:spcAft>
              <a:spcPct val="35000"/>
            </a:spcAft>
            <a:buNone/>
          </a:pPr>
          <a:endParaRPr lang="en-US" sz="2900" kern="1200" dirty="0"/>
        </a:p>
      </dsp:txBody>
      <dsp:txXfrm>
        <a:off x="0" y="1429985"/>
        <a:ext cx="3042618" cy="3002969"/>
      </dsp:txXfrm>
    </dsp:sp>
    <dsp:sp modelId="{BE3D163E-173C-48BF-BBD7-7CEE1089071B}">
      <dsp:nvSpPr>
        <dsp:cNvPr id="0" name=""/>
        <dsp:cNvSpPr/>
      </dsp:nvSpPr>
      <dsp:spPr>
        <a:xfrm>
          <a:off x="3042618" y="1429985"/>
          <a:ext cx="3042618" cy="3002969"/>
        </a:xfrm>
        <a:prstGeom prst="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endParaRPr lang="en-US" sz="2900" kern="1200" dirty="0">
            <a:solidFill>
              <a:schemeClr val="tx1"/>
            </a:solidFill>
          </a:endParaRPr>
        </a:p>
        <a:p>
          <a:pPr marL="0" lvl="0" indent="0" algn="ctr" defTabSz="1289050">
            <a:lnSpc>
              <a:spcPct val="90000"/>
            </a:lnSpc>
            <a:spcBef>
              <a:spcPct val="0"/>
            </a:spcBef>
            <a:spcAft>
              <a:spcPct val="35000"/>
            </a:spcAft>
            <a:buNone/>
          </a:pPr>
          <a:endParaRPr lang="en-US" sz="2900" kern="1200" dirty="0">
            <a:solidFill>
              <a:schemeClr val="tx1"/>
            </a:solidFill>
          </a:endParaRPr>
        </a:p>
        <a:p>
          <a:pPr marL="0" lvl="0" indent="0" algn="ctr" defTabSz="1289050">
            <a:lnSpc>
              <a:spcPct val="90000"/>
            </a:lnSpc>
            <a:spcBef>
              <a:spcPct val="0"/>
            </a:spcBef>
            <a:spcAft>
              <a:spcPct val="35000"/>
            </a:spcAft>
            <a:buNone/>
          </a:pPr>
          <a:endParaRPr lang="en-US" sz="2900" kern="1200" dirty="0">
            <a:solidFill>
              <a:schemeClr val="tx1"/>
            </a:solidFill>
          </a:endParaRPr>
        </a:p>
        <a:p>
          <a:pPr marL="0" lvl="0" indent="0" algn="ctr" defTabSz="1289050">
            <a:lnSpc>
              <a:spcPct val="90000"/>
            </a:lnSpc>
            <a:spcBef>
              <a:spcPct val="0"/>
            </a:spcBef>
            <a:spcAft>
              <a:spcPct val="35000"/>
            </a:spcAft>
            <a:buNone/>
          </a:pPr>
          <a:endParaRPr lang="en-US" sz="2900" kern="1200" dirty="0">
            <a:solidFill>
              <a:schemeClr val="tx1"/>
            </a:solidFill>
          </a:endParaRPr>
        </a:p>
        <a:p>
          <a:pPr marL="0" lvl="0" indent="0" algn="ctr" defTabSz="1289050">
            <a:lnSpc>
              <a:spcPct val="90000"/>
            </a:lnSpc>
            <a:spcBef>
              <a:spcPct val="0"/>
            </a:spcBef>
            <a:spcAft>
              <a:spcPct val="35000"/>
            </a:spcAft>
            <a:buNone/>
          </a:pPr>
          <a:r>
            <a:rPr lang="en-US" sz="2900" b="1" kern="1200" dirty="0">
              <a:solidFill>
                <a:schemeClr val="tx1"/>
              </a:solidFill>
            </a:rPr>
            <a:t>Strong Nuclear</a:t>
          </a:r>
        </a:p>
      </dsp:txBody>
      <dsp:txXfrm>
        <a:off x="3042618" y="1429985"/>
        <a:ext cx="3042618" cy="3002969"/>
      </dsp:txXfrm>
    </dsp:sp>
    <dsp:sp modelId="{6B4F1B57-D70C-4F2C-A9A8-034A55EAF889}">
      <dsp:nvSpPr>
        <dsp:cNvPr id="0" name=""/>
        <dsp:cNvSpPr/>
      </dsp:nvSpPr>
      <dsp:spPr>
        <a:xfrm>
          <a:off x="6085237" y="1429985"/>
          <a:ext cx="3042618" cy="3002969"/>
        </a:xfrm>
        <a:prstGeom prst="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Weak Nuclear</a:t>
          </a:r>
        </a:p>
      </dsp:txBody>
      <dsp:txXfrm>
        <a:off x="6085237" y="1429985"/>
        <a:ext cx="3042618" cy="3002969"/>
      </dsp:txXfrm>
    </dsp:sp>
    <dsp:sp modelId="{2EF20D45-3928-48E0-932F-CA89AC9FB8FA}">
      <dsp:nvSpPr>
        <dsp:cNvPr id="0" name=""/>
        <dsp:cNvSpPr/>
      </dsp:nvSpPr>
      <dsp:spPr>
        <a:xfrm>
          <a:off x="9127855" y="1429985"/>
          <a:ext cx="3042618" cy="3002969"/>
        </a:xfrm>
        <a:prstGeom prst="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Gravity</a:t>
          </a:r>
        </a:p>
      </dsp:txBody>
      <dsp:txXfrm>
        <a:off x="9127855" y="1429985"/>
        <a:ext cx="3042618" cy="3002969"/>
      </dsp:txXfrm>
    </dsp:sp>
    <dsp:sp modelId="{0FC99471-C66F-4352-AEC4-A67FDFDC17C7}">
      <dsp:nvSpPr>
        <dsp:cNvPr id="0" name=""/>
        <dsp:cNvSpPr/>
      </dsp:nvSpPr>
      <dsp:spPr>
        <a:xfrm>
          <a:off x="0" y="4432954"/>
          <a:ext cx="12170474" cy="33366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485E4-CF5B-4D29-835B-BB7201676CCB}" type="datetimeFigureOut">
              <a:rPr lang="en-US" smtClean="0"/>
              <a:t>2/24/2018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A74EF-6FFD-4AB6-A357-B8159A25F6D8}" type="slidenum">
              <a:rPr lang="en-US" smtClean="0"/>
              <a:t>‹#›</a:t>
            </a:fld>
            <a:endParaRPr lang="en-US"/>
          </a:p>
        </p:txBody>
      </p:sp>
    </p:spTree>
    <p:extLst>
      <p:ext uri="{BB962C8B-B14F-4D97-AF65-F5344CB8AC3E}">
        <p14:creationId xmlns:p14="http://schemas.microsoft.com/office/powerpoint/2010/main" val="203557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wikiwand.com/en/Dark_energy" TargetMode="External"/><Relationship Id="rId13" Type="http://schemas.openxmlformats.org/officeDocument/2006/relationships/hyperlink" Target="https://www.wikiwand.com/en/Baryon_asymmetry" TargetMode="External"/><Relationship Id="rId3" Type="http://schemas.openxmlformats.org/officeDocument/2006/relationships/hyperlink" Target="https://www.wikiwand.com/en/Gravity" TargetMode="External"/><Relationship Id="rId7" Type="http://schemas.openxmlformats.org/officeDocument/2006/relationships/hyperlink" Target="https://www.wikiwand.com/en/Dark_matter" TargetMode="External"/><Relationship Id="rId12" Type="http://schemas.openxmlformats.org/officeDocument/2006/relationships/hyperlink" Target="https://www.wikiwand.com/en/Neutrino_oscilla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wikiwand.com/en/Physics_beyond_the_Standard_Model#citenote3" TargetMode="External"/><Relationship Id="rId11" Type="http://schemas.openxmlformats.org/officeDocument/2006/relationships/hyperlink" Target="https://www.wikiwand.com/en/Neutrino" TargetMode="External"/><Relationship Id="rId5" Type="http://schemas.openxmlformats.org/officeDocument/2006/relationships/hyperlink" Target="https://www.wikiwand.com/en/General_relativity" TargetMode="External"/><Relationship Id="rId10" Type="http://schemas.openxmlformats.org/officeDocument/2006/relationships/hyperlink" Target="https://www.wikiwand.com/en/Physics_beyond_the_Standard_Model#citenote4" TargetMode="External"/><Relationship Id="rId4" Type="http://schemas.openxmlformats.org/officeDocument/2006/relationships/hyperlink" Target="https://www.wikiwand.com/en/Graviton" TargetMode="External"/><Relationship Id="rId9" Type="http://schemas.openxmlformats.org/officeDocument/2006/relationships/hyperlink" Target="https://www.wikiwand.com/en/Vacuum_energy"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ds.cern.ch/record/1221287?ln=e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ds.cern.ch/record/1458882" TargetMode="External"/><Relationship Id="rId4" Type="http://schemas.openxmlformats.org/officeDocument/2006/relationships/hyperlink" Target="https://cds.cern.ch/record/89223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hlinkClick r:id="rId3"/>
              </a:rPr>
              <a:t>Gravity</a:t>
            </a:r>
            <a:r>
              <a:rPr lang="en-US" sz="1200" b="0" i="0" kern="1200" dirty="0">
                <a:solidFill>
                  <a:schemeClr val="tx1"/>
                </a:solidFill>
                <a:effectLst/>
                <a:latin typeface="+mn-lt"/>
                <a:ea typeface="+mn-ea"/>
                <a:cs typeface="+mn-cs"/>
              </a:rPr>
              <a:t>. The standard model does not explain gravity. The approach of simply adding a "</a:t>
            </a:r>
            <a:r>
              <a:rPr lang="en-US" sz="1200" b="0" i="0" u="none" strike="noStrike" kern="1200" dirty="0">
                <a:solidFill>
                  <a:schemeClr val="tx1"/>
                </a:solidFill>
                <a:effectLst/>
                <a:latin typeface="+mn-lt"/>
                <a:ea typeface="+mn-ea"/>
                <a:cs typeface="+mn-cs"/>
                <a:hlinkClick r:id="rId4" tooltip="Graviton"/>
              </a:rPr>
              <a:t>graviton</a:t>
            </a:r>
            <a:r>
              <a:rPr lang="en-US" sz="1200" b="0" i="0" kern="1200" dirty="0">
                <a:solidFill>
                  <a:schemeClr val="tx1"/>
                </a:solidFill>
                <a:effectLst/>
                <a:latin typeface="+mn-lt"/>
                <a:ea typeface="+mn-ea"/>
                <a:cs typeface="+mn-cs"/>
              </a:rPr>
              <a:t>" (whose properties are the subject of considerable consensus among physicists if it exists) to the Standard Model does not recreate what is observed experimentally without other modifications, as yet undiscovered, to the Standard Model. Moreover, instead, the Standard Model is widely considered to be incompatible with the most successful theory of gravity to date, </a:t>
            </a:r>
            <a:r>
              <a:rPr lang="en-US" sz="1200" b="0" i="0" u="none" strike="noStrike" kern="1200" dirty="0">
                <a:solidFill>
                  <a:schemeClr val="tx1"/>
                </a:solidFill>
                <a:effectLst/>
                <a:latin typeface="+mn-lt"/>
                <a:ea typeface="+mn-ea"/>
                <a:cs typeface="+mn-cs"/>
                <a:hlinkClick r:id="rId5"/>
              </a:rPr>
              <a:t>general relativity</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a:rPr>
              <a:t>[3]</a:t>
            </a:r>
            <a:endParaRPr lang="en-US" sz="1200" b="0" i="0"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hlinkClick r:id="rId7"/>
              </a:rPr>
              <a:t>Dark matter</a:t>
            </a:r>
            <a:r>
              <a:rPr lang="en-US" sz="1200" b="0" i="1"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hlinkClick r:id="rId8"/>
              </a:rPr>
              <a:t>dark energy</a:t>
            </a:r>
            <a:r>
              <a:rPr lang="en-US" sz="1200" b="0" i="0" kern="1200" dirty="0">
                <a:solidFill>
                  <a:schemeClr val="tx1"/>
                </a:solidFill>
                <a:effectLst/>
                <a:latin typeface="+mn-lt"/>
                <a:ea typeface="+mn-ea"/>
                <a:cs typeface="+mn-cs"/>
              </a:rPr>
              <a:t>. Cosmological observations tell us the standard model explains about 5% of the energy present in the universe. About 26% should be dark matter, which would behave just like other matter, but which only interacts weakly (if at all) with the Standard Model fields. Yet, the Standard Model does not supply any fundamental particles that are good dark matter candidates. The rest (69%) should be dark energy, a constant energy density for the vacuum. Attempts to explain dark energy in terms of </a:t>
            </a:r>
            <a:r>
              <a:rPr lang="en-US" sz="1200" b="0" i="0" u="none" strike="noStrike" kern="1200" dirty="0">
                <a:solidFill>
                  <a:schemeClr val="tx1"/>
                </a:solidFill>
                <a:effectLst/>
                <a:latin typeface="+mn-lt"/>
                <a:ea typeface="+mn-ea"/>
                <a:cs typeface="+mn-cs"/>
                <a:hlinkClick r:id="rId9" tooltip="Vacuum energy"/>
              </a:rPr>
              <a:t>vacuum energy</a:t>
            </a:r>
            <a:r>
              <a:rPr lang="en-US" sz="1200" b="0" i="0" kern="1200" dirty="0">
                <a:solidFill>
                  <a:schemeClr val="tx1"/>
                </a:solidFill>
                <a:effectLst/>
                <a:latin typeface="+mn-lt"/>
                <a:ea typeface="+mn-ea"/>
                <a:cs typeface="+mn-cs"/>
              </a:rPr>
              <a:t> of the standard model lead to a mismatch of 120 orders of magnitude.</a:t>
            </a:r>
            <a:r>
              <a:rPr lang="en-US" sz="1200" b="0" i="0" u="none" strike="noStrike" kern="1200" baseline="30000" dirty="0">
                <a:solidFill>
                  <a:schemeClr val="tx1"/>
                </a:solidFill>
                <a:effectLst/>
                <a:latin typeface="+mn-lt"/>
                <a:ea typeface="+mn-ea"/>
                <a:cs typeface="+mn-cs"/>
                <a:hlinkClick r:id="rId10"/>
              </a:rPr>
              <a:t>[4]</a:t>
            </a:r>
            <a:endParaRPr lang="en-US" sz="1200" b="0" i="0"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hlinkClick r:id="rId11" tooltip="Neutrino"/>
              </a:rPr>
              <a:t>Neutrino</a:t>
            </a:r>
            <a:r>
              <a:rPr lang="en-US" sz="1200" b="0" i="1" kern="1200" dirty="0">
                <a:solidFill>
                  <a:schemeClr val="tx1"/>
                </a:solidFill>
                <a:effectLst/>
                <a:latin typeface="+mn-lt"/>
                <a:ea typeface="+mn-ea"/>
                <a:cs typeface="+mn-cs"/>
              </a:rPr>
              <a:t> masses</a:t>
            </a:r>
            <a:r>
              <a:rPr lang="en-US" sz="1200" b="0" i="0" kern="1200" dirty="0">
                <a:solidFill>
                  <a:schemeClr val="tx1"/>
                </a:solidFill>
                <a:effectLst/>
                <a:latin typeface="+mn-lt"/>
                <a:ea typeface="+mn-ea"/>
                <a:cs typeface="+mn-cs"/>
              </a:rPr>
              <a:t>. According to the standard model, neutrinos are massless particles. However, </a:t>
            </a:r>
            <a:r>
              <a:rPr lang="en-US" sz="1200" b="0" i="0" u="none" strike="noStrike" kern="1200" dirty="0">
                <a:solidFill>
                  <a:schemeClr val="tx1"/>
                </a:solidFill>
                <a:effectLst/>
                <a:latin typeface="+mn-lt"/>
                <a:ea typeface="+mn-ea"/>
                <a:cs typeface="+mn-cs"/>
                <a:hlinkClick r:id="rId12"/>
              </a:rPr>
              <a:t>neutrino oscillation</a:t>
            </a:r>
            <a:r>
              <a:rPr lang="en-US" sz="1200" b="0" i="0" kern="1200" dirty="0">
                <a:solidFill>
                  <a:schemeClr val="tx1"/>
                </a:solidFill>
                <a:effectLst/>
                <a:latin typeface="+mn-lt"/>
                <a:ea typeface="+mn-ea"/>
                <a:cs typeface="+mn-cs"/>
              </a:rPr>
              <a:t> experiments have shown that neutrinos do have mass. Mass terms for the neutrinos can be added to the standard model by hand, but these lead to new theoretical problems. For example, the mass terms need to be extraordinarily small and it is not clear if the neutrino masses would arise in the same way that the masses of other fundamental particles do in the Standard Model.</a:t>
            </a:r>
          </a:p>
          <a:p>
            <a:r>
              <a:rPr lang="en-US" sz="1200" b="0" i="1" u="none" strike="noStrike" kern="1200" dirty="0">
                <a:solidFill>
                  <a:schemeClr val="tx1"/>
                </a:solidFill>
                <a:effectLst/>
                <a:latin typeface="+mn-lt"/>
                <a:ea typeface="+mn-ea"/>
                <a:cs typeface="+mn-cs"/>
                <a:hlinkClick r:id="rId13" tooltip="Baryon asymmetry"/>
              </a:rPr>
              <a:t>Matter–antimatter asymmetry</a:t>
            </a:r>
            <a:r>
              <a:rPr lang="en-US" sz="1200" b="0" i="0" kern="1200" dirty="0">
                <a:solidFill>
                  <a:schemeClr val="tx1"/>
                </a:solidFill>
                <a:effectLst/>
                <a:latin typeface="+mn-lt"/>
                <a:ea typeface="+mn-ea"/>
                <a:cs typeface="+mn-cs"/>
              </a:rPr>
              <a:t>. The universe is made out of mostly matter. However, the standard model predicts that matter and antimatter should have been created in (almost) equal amounts if the initial conditions of the universe did not involve disproportionate matter relative to antimatter. Yet, no mechanism sufficient to explain this asymmetry exists in the Standard Model.</a:t>
            </a:r>
          </a:p>
          <a:p>
            <a:endParaRPr lang="en-US" dirty="0"/>
          </a:p>
        </p:txBody>
      </p:sp>
      <p:sp>
        <p:nvSpPr>
          <p:cNvPr id="4" name="Slide Number Placeholder 3"/>
          <p:cNvSpPr>
            <a:spLocks noGrp="1"/>
          </p:cNvSpPr>
          <p:nvPr>
            <p:ph type="sldNum" sz="quarter" idx="10"/>
          </p:nvPr>
        </p:nvSpPr>
        <p:spPr/>
        <p:txBody>
          <a:bodyPr/>
          <a:lstStyle/>
          <a:p>
            <a:fld id="{828A74EF-6FFD-4AB6-A357-B8159A25F6D8}" type="slidenum">
              <a:rPr lang="en-US" smtClean="0"/>
              <a:t>16</a:t>
            </a:fld>
            <a:endParaRPr lang="en-US"/>
          </a:p>
        </p:txBody>
      </p:sp>
    </p:spTree>
    <p:extLst>
      <p:ext uri="{BB962C8B-B14F-4D97-AF65-F5344CB8AC3E}">
        <p14:creationId xmlns:p14="http://schemas.microsoft.com/office/powerpoint/2010/main" val="41380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largest volume detector ever </a:t>
            </a:r>
            <a:r>
              <a:rPr lang="en-US" sz="1200" b="0" i="0" u="sng" kern="1200" dirty="0">
                <a:solidFill>
                  <a:schemeClr val="tx1"/>
                </a:solidFill>
                <a:effectLst/>
                <a:latin typeface="+mn-lt"/>
                <a:ea typeface="+mn-ea"/>
                <a:cs typeface="+mn-cs"/>
                <a:hlinkClick r:id="rId3"/>
              </a:rPr>
              <a:t>constructed</a:t>
            </a:r>
            <a:r>
              <a:rPr lang="en-US" sz="1200" b="0" i="0" u="none" strike="noStrike" kern="1200" dirty="0">
                <a:solidFill>
                  <a:schemeClr val="tx1"/>
                </a:solidFill>
                <a:effectLst/>
                <a:latin typeface="+mn-lt"/>
                <a:ea typeface="+mn-ea"/>
                <a:cs typeface="+mn-cs"/>
                <a:hlinkClick r:id="rId3"/>
              </a:rPr>
              <a:t>(link is external)</a:t>
            </a:r>
            <a:r>
              <a:rPr lang="en-US" sz="1200" b="0" i="0" kern="1200" dirty="0">
                <a:solidFill>
                  <a:schemeClr val="tx1"/>
                </a:solidFill>
                <a:effectLst/>
                <a:latin typeface="+mn-lt"/>
                <a:ea typeface="+mn-ea"/>
                <a:cs typeface="+mn-cs"/>
              </a:rPr>
              <a:t> for a particle collider, ATLAS has the dimensions of a cylinder, 46m long, 25m in diameter, and sits in a </a:t>
            </a:r>
            <a:r>
              <a:rPr lang="en-US" sz="1200" b="0" i="0" u="sng" kern="1200" dirty="0">
                <a:solidFill>
                  <a:schemeClr val="tx1"/>
                </a:solidFill>
                <a:effectLst/>
                <a:latin typeface="+mn-lt"/>
                <a:ea typeface="+mn-ea"/>
                <a:cs typeface="+mn-cs"/>
                <a:hlinkClick r:id="rId4"/>
              </a:rPr>
              <a:t>cavern</a:t>
            </a:r>
            <a:r>
              <a:rPr lang="en-US" sz="1200" b="0" i="0" u="none" strike="noStrike" kern="1200" dirty="0">
                <a:solidFill>
                  <a:schemeClr val="tx1"/>
                </a:solidFill>
                <a:effectLst/>
                <a:latin typeface="+mn-lt"/>
                <a:ea typeface="+mn-ea"/>
                <a:cs typeface="+mn-cs"/>
                <a:hlinkClick r:id="rId4"/>
              </a:rPr>
              <a:t>(link is external)</a:t>
            </a:r>
            <a:r>
              <a:rPr lang="en-US" sz="1200" b="0" i="0" kern="1200" dirty="0">
                <a:solidFill>
                  <a:schemeClr val="tx1"/>
                </a:solidFill>
                <a:effectLst/>
                <a:latin typeface="+mn-lt"/>
                <a:ea typeface="+mn-ea"/>
                <a:cs typeface="+mn-cs"/>
              </a:rPr>
              <a:t> 100m below ground. The ATLAS detector weighs 7,000 </a:t>
            </a:r>
            <a:r>
              <a:rPr lang="en-US" sz="1200" b="0" i="0" kern="1200" dirty="0" err="1">
                <a:solidFill>
                  <a:schemeClr val="tx1"/>
                </a:solidFill>
                <a:effectLst/>
                <a:latin typeface="+mn-lt"/>
                <a:ea typeface="+mn-ea"/>
                <a:cs typeface="+mn-cs"/>
              </a:rPr>
              <a:t>tonnes</a:t>
            </a:r>
            <a:r>
              <a:rPr lang="en-US" sz="1200" b="0" i="0" kern="1200" dirty="0">
                <a:solidFill>
                  <a:schemeClr val="tx1"/>
                </a:solidFill>
                <a:effectLst/>
                <a:latin typeface="+mn-lt"/>
                <a:ea typeface="+mn-ea"/>
                <a:cs typeface="+mn-cs"/>
              </a:rPr>
              <a:t>, similar to the weight of the Eiffel Tower.</a:t>
            </a:r>
          </a:p>
          <a:p>
            <a:pPr rtl="0" fontAlgn="base"/>
            <a:r>
              <a:rPr lang="en-US" sz="1200" b="0" i="0" kern="1200" dirty="0">
                <a:solidFill>
                  <a:schemeClr val="tx1"/>
                </a:solidFill>
                <a:effectLst/>
                <a:latin typeface="+mn-lt"/>
                <a:ea typeface="+mn-ea"/>
                <a:cs typeface="+mn-cs"/>
              </a:rPr>
              <a:t>The detector itself is a many-layered instrument designed to detect some of the tiniest yet most energetic particles ever created on earth. It consists of six different detecting subsystems wrapped concentrically in layers around the collision point to record the trajectory, momentum, and energy of particles, allowing them to be individually identified and measured. A huge magnet system bends the paths of the charged particles so that their momenta can be measured as precisely as possible.</a:t>
            </a:r>
          </a:p>
          <a:p>
            <a:pPr rtl="0" fontAlgn="base"/>
            <a:r>
              <a:rPr lang="en-US" sz="1200" b="0" i="0" kern="1200" dirty="0">
                <a:solidFill>
                  <a:schemeClr val="tx1"/>
                </a:solidFill>
                <a:effectLst/>
                <a:latin typeface="+mn-lt"/>
                <a:ea typeface="+mn-ea"/>
                <a:cs typeface="+mn-cs"/>
              </a:rPr>
              <a:t>Beams of particles travelling at energies up to seven trillion electron-volts, or speeds up to 99.999999% that of light, from the LHC </a:t>
            </a:r>
            <a:r>
              <a:rPr lang="en-US" sz="1200" b="0" i="0" u="sng" kern="1200" dirty="0">
                <a:solidFill>
                  <a:schemeClr val="tx1"/>
                </a:solidFill>
                <a:effectLst/>
                <a:latin typeface="+mn-lt"/>
                <a:ea typeface="+mn-ea"/>
                <a:cs typeface="+mn-cs"/>
                <a:hlinkClick r:id="rId5"/>
              </a:rPr>
              <a:t>collide at the </a:t>
            </a:r>
            <a:r>
              <a:rPr lang="en-US" sz="1200" b="0" i="0" u="sng" kern="1200" dirty="0" err="1">
                <a:solidFill>
                  <a:schemeClr val="tx1"/>
                </a:solidFill>
                <a:effectLst/>
                <a:latin typeface="+mn-lt"/>
                <a:ea typeface="+mn-ea"/>
                <a:cs typeface="+mn-cs"/>
                <a:hlinkClick r:id="rId5"/>
              </a:rPr>
              <a:t>centre</a:t>
            </a:r>
            <a:r>
              <a:rPr lang="en-US" sz="1200" b="0" i="0" u="sng" kern="1200" dirty="0">
                <a:solidFill>
                  <a:schemeClr val="tx1"/>
                </a:solidFill>
                <a:effectLst/>
                <a:latin typeface="+mn-lt"/>
                <a:ea typeface="+mn-ea"/>
                <a:cs typeface="+mn-cs"/>
                <a:hlinkClick r:id="rId5"/>
              </a:rPr>
              <a:t> of the ATLAS detector</a:t>
            </a:r>
            <a:r>
              <a:rPr lang="en-US" sz="1200" b="0" i="0" u="none" strike="noStrike" kern="1200" dirty="0">
                <a:solidFill>
                  <a:schemeClr val="tx1"/>
                </a:solidFill>
                <a:effectLst/>
                <a:latin typeface="+mn-lt"/>
                <a:ea typeface="+mn-ea"/>
                <a:cs typeface="+mn-cs"/>
                <a:hlinkClick r:id="rId5"/>
              </a:rPr>
              <a:t>(link is external)</a:t>
            </a:r>
            <a:r>
              <a:rPr lang="en-US" sz="1200" b="0" i="0" kern="1200" dirty="0">
                <a:solidFill>
                  <a:schemeClr val="tx1"/>
                </a:solidFill>
                <a:effectLst/>
                <a:latin typeface="+mn-lt"/>
                <a:ea typeface="+mn-ea"/>
                <a:cs typeface="+mn-cs"/>
              </a:rPr>
              <a:t> producing collision debris in the form of new particles which fly out in all directions. Over a billion particle interactions take place in the ATLAS detector every second, a data rate equivalent to 20 simultaneous telephone conversations held by every person on the earth. Only one in a million collisions are flagged as potentially interesting and recorded for further study. The detector tracks and identifies particles to investigate a wide range of physics, from the study of the Higgs boson and top quark to the search for extra dimensions and particles that could make up dark matter.</a:t>
            </a:r>
          </a:p>
          <a:p>
            <a:endParaRPr lang="en-US" dirty="0"/>
          </a:p>
        </p:txBody>
      </p:sp>
      <p:sp>
        <p:nvSpPr>
          <p:cNvPr id="4" name="Slide Number Placeholder 3"/>
          <p:cNvSpPr>
            <a:spLocks noGrp="1"/>
          </p:cNvSpPr>
          <p:nvPr>
            <p:ph type="sldNum" sz="quarter" idx="10"/>
          </p:nvPr>
        </p:nvSpPr>
        <p:spPr/>
        <p:txBody>
          <a:bodyPr/>
          <a:lstStyle/>
          <a:p>
            <a:fld id="{828A74EF-6FFD-4AB6-A357-B8159A25F6D8}" type="slidenum">
              <a:rPr lang="en-US" smtClean="0"/>
              <a:t>17</a:t>
            </a:fld>
            <a:endParaRPr lang="en-US"/>
          </a:p>
        </p:txBody>
      </p:sp>
    </p:spTree>
    <p:extLst>
      <p:ext uri="{BB962C8B-B14F-4D97-AF65-F5344CB8AC3E}">
        <p14:creationId xmlns:p14="http://schemas.microsoft.com/office/powerpoint/2010/main" val="52067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inner detector</a:t>
            </a:r>
            <a:r>
              <a:rPr lang="en-US" sz="1200" b="0" i="0" kern="1200" dirty="0">
                <a:solidFill>
                  <a:schemeClr val="tx1"/>
                </a:solidFill>
                <a:effectLst/>
                <a:latin typeface="+mn-lt"/>
                <a:ea typeface="+mn-ea"/>
                <a:cs typeface="+mn-cs"/>
              </a:rPr>
              <a:t> is the first part of ATLAS to see the decay products of the collisions, so it is very compact and highly sensitive. It consists of three different systems of sensors all immersed in a magnetic field parallel to the beam axis. The Inner Detector measures the direction, momentum, and charge of electrically-charged particles produced in each proton-proton collision. The main components of the Inner Detector are: </a:t>
            </a:r>
            <a:r>
              <a:rPr lang="en-US" sz="1200" b="1" i="0" kern="1200" dirty="0">
                <a:solidFill>
                  <a:schemeClr val="tx1"/>
                </a:solidFill>
                <a:effectLst/>
                <a:latin typeface="+mn-lt"/>
                <a:ea typeface="+mn-ea"/>
                <a:cs typeface="+mn-cs"/>
              </a:rPr>
              <a:t>Pixel Detector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Semiconductor Tracker</a:t>
            </a:r>
            <a:r>
              <a:rPr lang="en-US" sz="1200" b="0" i="0" kern="1200" dirty="0">
                <a:solidFill>
                  <a:schemeClr val="tx1"/>
                </a:solidFill>
                <a:effectLst/>
                <a:latin typeface="+mn-lt"/>
                <a:ea typeface="+mn-ea"/>
                <a:cs typeface="+mn-cs"/>
              </a:rPr>
              <a:t> (SCT), and </a:t>
            </a:r>
            <a:r>
              <a:rPr lang="en-US" sz="1200" b="1" i="0" kern="1200" dirty="0">
                <a:solidFill>
                  <a:schemeClr val="tx1"/>
                </a:solidFill>
                <a:effectLst/>
                <a:latin typeface="+mn-lt"/>
                <a:ea typeface="+mn-ea"/>
                <a:cs typeface="+mn-cs"/>
              </a:rPr>
              <a:t>Transition Radiation Tracker</a:t>
            </a:r>
            <a:r>
              <a:rPr lang="en-US" sz="1200" b="0" i="0" kern="1200" dirty="0">
                <a:solidFill>
                  <a:schemeClr val="tx1"/>
                </a:solidFill>
                <a:effectLst/>
                <a:latin typeface="+mn-lt"/>
                <a:ea typeface="+mn-ea"/>
                <a:cs typeface="+mn-cs"/>
              </a:rPr>
              <a:t> (TRT).</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28A74EF-6FFD-4AB6-A357-B8159A25F6D8}" type="slidenum">
              <a:rPr lang="en-US" smtClean="0"/>
              <a:t>19</a:t>
            </a:fld>
            <a:endParaRPr lang="en-US"/>
          </a:p>
        </p:txBody>
      </p:sp>
    </p:spTree>
    <p:extLst>
      <p:ext uri="{BB962C8B-B14F-4D97-AF65-F5344CB8AC3E}">
        <p14:creationId xmlns:p14="http://schemas.microsoft.com/office/powerpoint/2010/main" val="401077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Calorimeters</a:t>
            </a:r>
            <a:r>
              <a:rPr lang="en-US" sz="1200" b="0" i="0" kern="1200" dirty="0">
                <a:solidFill>
                  <a:schemeClr val="tx1"/>
                </a:solidFill>
                <a:effectLst/>
                <a:latin typeface="+mn-lt"/>
                <a:ea typeface="+mn-ea"/>
                <a:cs typeface="+mn-cs"/>
              </a:rPr>
              <a:t> measure the energy a particle loses as it passes through the detector. It is usually designed to stop entire or “absorb” most of the particles coming from a collision, forcing them to deposit all of their energy within the detector. Calorimeters typically consist of layers of “passive” or “absorbing” high-density material – for example, lead – interleaved with layers of an “active” medium such as solid lead-glass or liquid argon.</a:t>
            </a:r>
          </a:p>
          <a:p>
            <a:pPr fontAlgn="base"/>
            <a:r>
              <a:rPr lang="en-US" sz="1200" b="0" i="0" kern="1200" dirty="0">
                <a:solidFill>
                  <a:schemeClr val="tx1"/>
                </a:solidFill>
                <a:effectLst/>
                <a:latin typeface="+mn-lt"/>
                <a:ea typeface="+mn-ea"/>
                <a:cs typeface="+mn-cs"/>
              </a:rPr>
              <a:t>Electromagnetic calorimeters measure the energy of electrons and photons as they interact with matter. Hadronic calorimeters sample the energy of hadrons (particles that contain quarks, such as protons and neutrons) as they interact with atomic nuclei. Calorimeters can stop most known particles except muons and neutrinos.</a:t>
            </a:r>
          </a:p>
          <a:p>
            <a:pPr fontAlgn="base"/>
            <a:r>
              <a:rPr lang="en-US" sz="1200" b="0" i="0" kern="1200" dirty="0">
                <a:solidFill>
                  <a:schemeClr val="tx1"/>
                </a:solidFill>
                <a:effectLst/>
                <a:latin typeface="+mn-lt"/>
                <a:ea typeface="+mn-ea"/>
                <a:cs typeface="+mn-cs"/>
              </a:rPr>
              <a:t>The components of the ATLAS calorimetry system are: the </a:t>
            </a:r>
            <a:r>
              <a:rPr lang="en-US" sz="1200" b="1" i="0" kern="1200" dirty="0">
                <a:solidFill>
                  <a:schemeClr val="tx1"/>
                </a:solidFill>
                <a:effectLst/>
                <a:latin typeface="+mn-lt"/>
                <a:ea typeface="+mn-ea"/>
                <a:cs typeface="+mn-cs"/>
              </a:rPr>
              <a:t>Liquid Argon (</a:t>
            </a:r>
            <a:r>
              <a:rPr lang="en-US" sz="1200" b="1" i="0" kern="1200" dirty="0" err="1">
                <a:solidFill>
                  <a:schemeClr val="tx1"/>
                </a:solidFill>
                <a:effectLst/>
                <a:latin typeface="+mn-lt"/>
                <a:ea typeface="+mn-ea"/>
                <a:cs typeface="+mn-cs"/>
              </a:rPr>
              <a:t>LAr</a:t>
            </a:r>
            <a:r>
              <a:rPr lang="en-US" sz="1200" b="1" i="0" kern="1200" dirty="0">
                <a:solidFill>
                  <a:schemeClr val="tx1"/>
                </a:solidFill>
                <a:effectLst/>
                <a:latin typeface="+mn-lt"/>
                <a:ea typeface="+mn-ea"/>
                <a:cs typeface="+mn-cs"/>
              </a:rPr>
              <a:t>) Calorimeter</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Tile Hadronic Calorimeter</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28A74EF-6FFD-4AB6-A357-B8159A25F6D8}" type="slidenum">
              <a:rPr lang="en-US" smtClean="0"/>
              <a:t>20</a:t>
            </a:fld>
            <a:endParaRPr lang="en-US"/>
          </a:p>
        </p:txBody>
      </p:sp>
    </p:spTree>
    <p:extLst>
      <p:ext uri="{BB962C8B-B14F-4D97-AF65-F5344CB8AC3E}">
        <p14:creationId xmlns:p14="http://schemas.microsoft.com/office/powerpoint/2010/main" val="256982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45DCD4-E1F1-40CA-BF68-C0B075DEC1A4}"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144146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DCD4-E1F1-40CA-BF68-C0B075DEC1A4}"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45435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DCD4-E1F1-40CA-BF68-C0B075DEC1A4}"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90136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5DCD4-E1F1-40CA-BF68-C0B075DEC1A4}"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28023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5DCD4-E1F1-40CA-BF68-C0B075DEC1A4}"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13298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5DCD4-E1F1-40CA-BF68-C0B075DEC1A4}"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10409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5DCD4-E1F1-40CA-BF68-C0B075DEC1A4}" type="datetimeFigureOut">
              <a:rPr lang="en-US" smtClean="0"/>
              <a:t>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19852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5DCD4-E1F1-40CA-BF68-C0B075DEC1A4}" type="datetimeFigureOut">
              <a:rPr lang="en-US" smtClean="0"/>
              <a:t>2/24/2018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429001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5DCD4-E1F1-40CA-BF68-C0B075DEC1A4}" type="datetimeFigureOut">
              <a:rPr lang="en-US" smtClean="0"/>
              <a:t>2/24/2018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4072715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5DCD4-E1F1-40CA-BF68-C0B075DEC1A4}"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3863391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5DCD4-E1F1-40CA-BF68-C0B075DEC1A4}"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F57E4-0D25-4D64-97D6-7F67BB964E8F}" type="slidenum">
              <a:rPr lang="en-US" smtClean="0"/>
              <a:t>‹#›</a:t>
            </a:fld>
            <a:endParaRPr lang="en-US"/>
          </a:p>
        </p:txBody>
      </p:sp>
    </p:spTree>
    <p:extLst>
      <p:ext uri="{BB962C8B-B14F-4D97-AF65-F5344CB8AC3E}">
        <p14:creationId xmlns:p14="http://schemas.microsoft.com/office/powerpoint/2010/main" val="73656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5DCD4-E1F1-40CA-BF68-C0B075DEC1A4}" type="datetimeFigureOut">
              <a:rPr lang="en-US" smtClean="0"/>
              <a:t>2/24/2018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57E4-0D25-4D64-97D6-7F67BB964E8F}" type="slidenum">
              <a:rPr lang="en-US" smtClean="0"/>
              <a:t>‹#›</a:t>
            </a:fld>
            <a:endParaRPr lang="en-US"/>
          </a:p>
        </p:txBody>
      </p:sp>
    </p:spTree>
    <p:extLst>
      <p:ext uri="{BB962C8B-B14F-4D97-AF65-F5344CB8AC3E}">
        <p14:creationId xmlns:p14="http://schemas.microsoft.com/office/powerpoint/2010/main" val="694301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The Standard Model of Particle Physics</a:t>
            </a:r>
            <a:endParaRPr lang="en-US" sz="4400" dirty="0"/>
          </a:p>
        </p:txBody>
      </p:sp>
      <p:sp>
        <p:nvSpPr>
          <p:cNvPr id="3" name="Subtitle 2"/>
          <p:cNvSpPr>
            <a:spLocks noGrp="1"/>
          </p:cNvSpPr>
          <p:nvPr>
            <p:ph type="subTitle" idx="1"/>
          </p:nvPr>
        </p:nvSpPr>
        <p:spPr>
          <a:xfrm>
            <a:off x="3048000" y="5202238"/>
            <a:ext cx="9144000" cy="1655762"/>
          </a:xfrm>
        </p:spPr>
        <p:txBody>
          <a:bodyPr/>
          <a:lstStyle/>
          <a:p>
            <a:r>
              <a:rPr lang="en-US" dirty="0"/>
              <a:t>Samuel Santana, Ph.D.</a:t>
            </a:r>
          </a:p>
        </p:txBody>
      </p:sp>
    </p:spTree>
    <p:extLst>
      <p:ext uri="{BB962C8B-B14F-4D97-AF65-F5344CB8AC3E}">
        <p14:creationId xmlns:p14="http://schemas.microsoft.com/office/powerpoint/2010/main" val="206521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Electrodynamics (QED)</a:t>
            </a:r>
          </a:p>
        </p:txBody>
      </p:sp>
      <p:sp>
        <p:nvSpPr>
          <p:cNvPr id="3" name="Content Placeholder 2"/>
          <p:cNvSpPr>
            <a:spLocks noGrp="1"/>
          </p:cNvSpPr>
          <p:nvPr>
            <p:ph idx="1"/>
          </p:nvPr>
        </p:nvSpPr>
        <p:spPr>
          <a:xfrm>
            <a:off x="266319" y="1825625"/>
            <a:ext cx="7025640" cy="4351338"/>
          </a:xfrm>
        </p:spPr>
        <p:txBody>
          <a:bodyPr>
            <a:normAutofit lnSpcReduction="10000"/>
          </a:bodyPr>
          <a:lstStyle/>
          <a:p>
            <a:r>
              <a:rPr lang="en-US" dirty="0"/>
              <a:t>QED is the quantum theory of electromagnetism.</a:t>
            </a:r>
          </a:p>
          <a:p>
            <a:r>
              <a:rPr lang="en-US" dirty="0"/>
              <a:t>QED interactions correspond to electromagnetic interactions.</a:t>
            </a:r>
          </a:p>
          <a:p>
            <a:r>
              <a:rPr lang="en-US" dirty="0"/>
              <a:t>All particles that have electric charge participate in this interaction.</a:t>
            </a:r>
          </a:p>
          <a:p>
            <a:r>
              <a:rPr lang="en-US" dirty="0"/>
              <a:t>The photon is the boson responsible of mediating this force.</a:t>
            </a:r>
          </a:p>
          <a:p>
            <a:r>
              <a:rPr lang="en-US" dirty="0"/>
              <a:t>Is a long range interaction since the photons have no mass.</a:t>
            </a:r>
          </a:p>
          <a:p>
            <a:endParaRPr lang="en-US" dirty="0"/>
          </a:p>
        </p:txBody>
      </p:sp>
      <p:pic>
        <p:nvPicPr>
          <p:cNvPr id="4" name="Picture 3"/>
          <p:cNvPicPr>
            <a:picLocks noChangeAspect="1"/>
          </p:cNvPicPr>
          <p:nvPr/>
        </p:nvPicPr>
        <p:blipFill>
          <a:blip r:embed="rId2"/>
          <a:stretch>
            <a:fillRect/>
          </a:stretch>
        </p:blipFill>
        <p:spPr>
          <a:xfrm>
            <a:off x="7291959" y="2139728"/>
            <a:ext cx="4772025" cy="3467100"/>
          </a:xfrm>
          <a:prstGeom prst="rect">
            <a:avLst/>
          </a:prstGeom>
        </p:spPr>
      </p:pic>
    </p:spTree>
    <p:extLst>
      <p:ext uri="{BB962C8B-B14F-4D97-AF65-F5344CB8AC3E}">
        <p14:creationId xmlns:p14="http://schemas.microsoft.com/office/powerpoint/2010/main" val="30307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Chromodynamics (QCD)</a:t>
            </a:r>
          </a:p>
        </p:txBody>
      </p:sp>
      <p:sp>
        <p:nvSpPr>
          <p:cNvPr id="3" name="Content Placeholder 2"/>
          <p:cNvSpPr>
            <a:spLocks noGrp="1"/>
          </p:cNvSpPr>
          <p:nvPr>
            <p:ph idx="1"/>
          </p:nvPr>
        </p:nvSpPr>
        <p:spPr>
          <a:xfrm>
            <a:off x="7168896" y="2121408"/>
            <a:ext cx="4897755" cy="4490275"/>
          </a:xfrm>
        </p:spPr>
        <p:txBody>
          <a:bodyPr/>
          <a:lstStyle/>
          <a:p>
            <a:r>
              <a:rPr lang="en-US" dirty="0"/>
              <a:t>QCD is the theory of the strong interactions.</a:t>
            </a:r>
          </a:p>
          <a:p>
            <a:r>
              <a:rPr lang="en-US" dirty="0"/>
              <a:t>All particles with color charge participate in this interaction. </a:t>
            </a:r>
          </a:p>
          <a:p>
            <a:r>
              <a:rPr lang="en-US" dirty="0"/>
              <a:t>The gluons (there are eight of them!) are responsible of mediating this force.</a:t>
            </a:r>
          </a:p>
          <a:p>
            <a:r>
              <a:rPr lang="en-US" dirty="0"/>
              <a:t>Is a short range interaction due to quark confinement.</a:t>
            </a:r>
          </a:p>
          <a:p>
            <a:endParaRPr lang="en-US" dirty="0"/>
          </a:p>
        </p:txBody>
      </p:sp>
      <p:sp>
        <p:nvSpPr>
          <p:cNvPr id="5" name="Rectangle 4"/>
          <p:cNvSpPr/>
          <p:nvPr/>
        </p:nvSpPr>
        <p:spPr>
          <a:xfrm>
            <a:off x="3163824" y="2260345"/>
            <a:ext cx="292608" cy="26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80797" y="2222521"/>
            <a:ext cx="6667283" cy="2838083"/>
            <a:chOff x="280797" y="2222521"/>
            <a:chExt cx="6667283" cy="2838083"/>
          </a:xfrm>
        </p:grpSpPr>
        <p:grpSp>
          <p:nvGrpSpPr>
            <p:cNvPr id="7" name="Group 6"/>
            <p:cNvGrpSpPr/>
            <p:nvPr/>
          </p:nvGrpSpPr>
          <p:grpSpPr>
            <a:xfrm>
              <a:off x="280797" y="2260345"/>
              <a:ext cx="6667283" cy="2800259"/>
              <a:chOff x="280797" y="2260345"/>
              <a:chExt cx="6667283" cy="2800259"/>
            </a:xfrm>
          </p:grpSpPr>
          <p:pic>
            <p:nvPicPr>
              <p:cNvPr id="4" name="Picture 3"/>
              <p:cNvPicPr>
                <a:picLocks noChangeAspect="1"/>
              </p:cNvPicPr>
              <p:nvPr/>
            </p:nvPicPr>
            <p:blipFill>
              <a:blip r:embed="rId2"/>
              <a:stretch>
                <a:fillRect/>
              </a:stretch>
            </p:blipFill>
            <p:spPr>
              <a:xfrm>
                <a:off x="280797" y="2260345"/>
                <a:ext cx="6667283" cy="2800259"/>
              </a:xfrm>
              <a:prstGeom prst="rect">
                <a:avLst/>
              </a:prstGeom>
            </p:spPr>
          </p:pic>
          <p:pic>
            <p:nvPicPr>
              <p:cNvPr id="6" name="Picture 5"/>
              <p:cNvPicPr>
                <a:picLocks noChangeAspect="1"/>
              </p:cNvPicPr>
              <p:nvPr/>
            </p:nvPicPr>
            <p:blipFill>
              <a:blip r:embed="rId3"/>
              <a:stretch>
                <a:fillRect/>
              </a:stretch>
            </p:blipFill>
            <p:spPr>
              <a:xfrm>
                <a:off x="280797" y="2260345"/>
                <a:ext cx="292633" cy="262151"/>
              </a:xfrm>
              <a:prstGeom prst="rect">
                <a:avLst/>
              </a:prstGeom>
            </p:spPr>
          </p:pic>
        </p:grpSp>
        <p:sp>
          <p:nvSpPr>
            <p:cNvPr id="8" name="Rectangle 7"/>
            <p:cNvSpPr/>
            <p:nvPr/>
          </p:nvSpPr>
          <p:spPr>
            <a:xfrm>
              <a:off x="3163824" y="2222521"/>
              <a:ext cx="292608" cy="26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606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 Interaction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5635752" cy="4351338"/>
              </a:xfrm>
            </p:spPr>
            <p:txBody>
              <a:bodyPr>
                <a:normAutofit fontScale="92500" lnSpcReduction="10000"/>
              </a:bodyPr>
              <a:lstStyle/>
              <a:p>
                <a:r>
                  <a:rPr lang="en-US" dirty="0"/>
                  <a:t>There is no particular name for the “stuff” that produces weak forces (like electric charge in QED and color charge in QCD), but some people call it “weak charge”.</a:t>
                </a:r>
              </a:p>
              <a:p>
                <a:r>
                  <a:rPr lang="en-US" dirty="0"/>
                  <a:t>The important thing is that all quarks and leptons carry it.</a:t>
                </a:r>
              </a:p>
              <a:p>
                <a:r>
                  <a:rPr lang="en-US" dirty="0"/>
                  <a:t>It is mediated by the massive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m:t>
                        </m:r>
                      </m:sup>
                    </m:sSup>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b="0" i="1" smtClean="0">
                            <a:latin typeface="Cambria Math" panose="02040503050406030204" pitchFamily="18" charset="0"/>
                          </a:rPr>
                          <m:t>−</m:t>
                        </m:r>
                      </m:sup>
                    </m:sSup>
                  </m:oMath>
                </a14:m>
                <a:r>
                  <a:rPr lang="en-US" dirty="0"/>
                  <a:t> and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0</m:t>
                        </m:r>
                      </m:sup>
                    </m:sSup>
                  </m:oMath>
                </a14:m>
                <a:r>
                  <a:rPr lang="en-US" dirty="0"/>
                  <a:t> bosons.</a:t>
                </a:r>
              </a:p>
              <a:p>
                <a:r>
                  <a:rPr lang="en-US" dirty="0"/>
                  <a:t>It is a short range interaction because the force carriers are massive.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5635752" cy="4351338"/>
              </a:xfrm>
              <a:blipFill rotWithShape="0">
                <a:blip r:embed="rId2"/>
                <a:stretch>
                  <a:fillRect l="-1732" t="-2801" r="-2922"/>
                </a:stretch>
              </a:blipFill>
            </p:spPr>
            <p:txBody>
              <a:bodyPr/>
              <a:lstStyle/>
              <a:p>
                <a:r>
                  <a:rPr lang="en-US">
                    <a:noFill/>
                  </a:rPr>
                  <a:t> </a:t>
                </a:r>
              </a:p>
            </p:txBody>
          </p:sp>
        </mc:Fallback>
      </mc:AlternateContent>
      <p:grpSp>
        <p:nvGrpSpPr>
          <p:cNvPr id="7" name="Group 6"/>
          <p:cNvGrpSpPr/>
          <p:nvPr/>
        </p:nvGrpSpPr>
        <p:grpSpPr>
          <a:xfrm>
            <a:off x="7059168" y="1956816"/>
            <a:ext cx="4751832" cy="3474720"/>
            <a:chOff x="7059168" y="1956816"/>
            <a:chExt cx="4751832" cy="3474720"/>
          </a:xfrm>
        </p:grpSpPr>
        <p:pic>
          <p:nvPicPr>
            <p:cNvPr id="5" name="Picture 4"/>
            <p:cNvPicPr>
              <a:picLocks noChangeAspect="1"/>
            </p:cNvPicPr>
            <p:nvPr/>
          </p:nvPicPr>
          <p:blipFill rotWithShape="1">
            <a:blip r:embed="rId3"/>
            <a:srcRect l="1563" t="25625" r="50437" b="26875"/>
            <a:stretch/>
          </p:blipFill>
          <p:spPr>
            <a:xfrm>
              <a:off x="7059168" y="1956816"/>
              <a:ext cx="4681728" cy="3474720"/>
            </a:xfrm>
            <a:prstGeom prst="rect">
              <a:avLst/>
            </a:prstGeom>
          </p:spPr>
        </p:pic>
        <p:sp>
          <p:nvSpPr>
            <p:cNvPr id="6" name="Rectangle 5"/>
            <p:cNvSpPr/>
            <p:nvPr/>
          </p:nvSpPr>
          <p:spPr>
            <a:xfrm>
              <a:off x="10896600" y="3236976"/>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970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Gravity</a:t>
            </a:r>
          </a:p>
        </p:txBody>
      </p:sp>
      <p:sp>
        <p:nvSpPr>
          <p:cNvPr id="3" name="Content Placeholder 2"/>
          <p:cNvSpPr>
            <a:spLocks noGrp="1"/>
          </p:cNvSpPr>
          <p:nvPr>
            <p:ph idx="1"/>
          </p:nvPr>
        </p:nvSpPr>
        <p:spPr>
          <a:xfrm>
            <a:off x="4187952" y="2106898"/>
            <a:ext cx="7367016" cy="4351338"/>
          </a:xfrm>
        </p:spPr>
        <p:txBody>
          <a:bodyPr/>
          <a:lstStyle/>
          <a:p>
            <a:r>
              <a:rPr lang="en-US" dirty="0"/>
              <a:t>We don’t have a quantum theory of gravity … yet!</a:t>
            </a:r>
          </a:p>
          <a:p>
            <a:r>
              <a:rPr lang="en-US" dirty="0"/>
              <a:t>It is believed to be mediated by a spin-2 boson called graviton.</a:t>
            </a:r>
          </a:p>
          <a:p>
            <a:r>
              <a:rPr lang="en-US" dirty="0"/>
              <a:t>It is a long range force.</a:t>
            </a:r>
          </a:p>
          <a:p>
            <a:r>
              <a:rPr lang="en-US" dirty="0"/>
              <a:t>Don’t know why it is so weak compared to the other forces.</a:t>
            </a:r>
          </a:p>
        </p:txBody>
      </p:sp>
      <p:pic>
        <p:nvPicPr>
          <p:cNvPr id="4" name="Picture 3"/>
          <p:cNvPicPr>
            <a:picLocks noChangeAspect="1"/>
          </p:cNvPicPr>
          <p:nvPr/>
        </p:nvPicPr>
        <p:blipFill>
          <a:blip r:embed="rId2"/>
          <a:stretch>
            <a:fillRect/>
          </a:stretch>
        </p:blipFill>
        <p:spPr>
          <a:xfrm>
            <a:off x="197993" y="2106898"/>
            <a:ext cx="3788791" cy="3788791"/>
          </a:xfrm>
          <a:prstGeom prst="rect">
            <a:avLst/>
          </a:prstGeom>
        </p:spPr>
      </p:pic>
    </p:spTree>
    <p:extLst>
      <p:ext uri="{BB962C8B-B14F-4D97-AF65-F5344CB8AC3E}">
        <p14:creationId xmlns:p14="http://schemas.microsoft.com/office/powerpoint/2010/main" val="265302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0180" y="1"/>
            <a:ext cx="9221724" cy="6858000"/>
          </a:xfrm>
          <a:prstGeom prst="rect">
            <a:avLst/>
          </a:prstGeom>
        </p:spPr>
      </p:pic>
    </p:spTree>
    <p:extLst>
      <p:ext uri="{BB962C8B-B14F-4D97-AF65-F5344CB8AC3E}">
        <p14:creationId xmlns:p14="http://schemas.microsoft.com/office/powerpoint/2010/main" val="767591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SM the final story?</a:t>
            </a:r>
          </a:p>
        </p:txBody>
      </p:sp>
      <p:sp>
        <p:nvSpPr>
          <p:cNvPr id="3" name="Content Placeholder 2"/>
          <p:cNvSpPr>
            <a:spLocks noGrp="1"/>
          </p:cNvSpPr>
          <p:nvPr>
            <p:ph idx="1"/>
          </p:nvPr>
        </p:nvSpPr>
        <p:spPr>
          <a:xfrm>
            <a:off x="838200" y="1825624"/>
            <a:ext cx="3715512" cy="4575175"/>
          </a:xfrm>
        </p:spPr>
        <p:txBody>
          <a:bodyPr>
            <a:normAutofit lnSpcReduction="10000"/>
          </a:bodyPr>
          <a:lstStyle/>
          <a:p>
            <a:r>
              <a:rPr lang="en-US" dirty="0"/>
              <a:t>No. There are many things that the SM cannot explain. </a:t>
            </a:r>
          </a:p>
          <a:p>
            <a:endParaRPr lang="en-US" dirty="0"/>
          </a:p>
          <a:p>
            <a:pPr lvl="1"/>
            <a:r>
              <a:rPr lang="en-US" sz="2800" dirty="0"/>
              <a:t>Gravity</a:t>
            </a:r>
          </a:p>
          <a:p>
            <a:pPr lvl="1"/>
            <a:r>
              <a:rPr lang="en-US" sz="2800" dirty="0"/>
              <a:t>Dark matter</a:t>
            </a:r>
          </a:p>
          <a:p>
            <a:pPr lvl="1"/>
            <a:r>
              <a:rPr lang="en-US" sz="2800" dirty="0"/>
              <a:t>Dark Energy</a:t>
            </a:r>
          </a:p>
          <a:p>
            <a:pPr lvl="1"/>
            <a:r>
              <a:rPr lang="en-US" sz="2800" dirty="0"/>
              <a:t>Neutrino masses</a:t>
            </a:r>
          </a:p>
          <a:p>
            <a:pPr lvl="1"/>
            <a:r>
              <a:rPr lang="en-US" sz="2800" dirty="0"/>
              <a:t>Matter – antimatter asymmetry</a:t>
            </a:r>
          </a:p>
        </p:txBody>
      </p:sp>
      <p:pic>
        <p:nvPicPr>
          <p:cNvPr id="1026" name="Picture 2" descr="http://scienceblogs.com/startswithabang/files/2013/03/ur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910" y="2357310"/>
            <a:ext cx="6825597" cy="316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3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Particle Detectors</a:t>
            </a:r>
          </a:p>
        </p:txBody>
      </p:sp>
      <p:sp>
        <p:nvSpPr>
          <p:cNvPr id="3" name="Content Placeholder 2"/>
          <p:cNvSpPr>
            <a:spLocks noGrp="1"/>
          </p:cNvSpPr>
          <p:nvPr>
            <p:ph idx="1"/>
          </p:nvPr>
        </p:nvSpPr>
        <p:spPr>
          <a:xfrm>
            <a:off x="838200" y="1825625"/>
            <a:ext cx="11067288" cy="4351338"/>
          </a:xfrm>
        </p:spPr>
        <p:txBody>
          <a:bodyPr>
            <a:normAutofit/>
          </a:bodyPr>
          <a:lstStyle/>
          <a:p>
            <a:r>
              <a:rPr lang="en-US" dirty="0"/>
              <a:t>In Particle Physics experiments we are usually interested in measuring/detecting:</a:t>
            </a:r>
          </a:p>
          <a:p>
            <a:endParaRPr lang="en-US" dirty="0"/>
          </a:p>
          <a:p>
            <a:pPr lvl="1"/>
            <a:r>
              <a:rPr lang="en-US" dirty="0"/>
              <a:t>The particle’s trajectories.</a:t>
            </a:r>
          </a:p>
          <a:p>
            <a:pPr lvl="1"/>
            <a:endParaRPr lang="en-US" dirty="0"/>
          </a:p>
          <a:p>
            <a:pPr lvl="1"/>
            <a:r>
              <a:rPr lang="en-US" dirty="0"/>
              <a:t>The linear momentum of the particles.</a:t>
            </a:r>
          </a:p>
          <a:p>
            <a:pPr lvl="1"/>
            <a:endParaRPr lang="en-US" dirty="0"/>
          </a:p>
          <a:p>
            <a:pPr lvl="1"/>
            <a:r>
              <a:rPr lang="en-US" dirty="0"/>
              <a:t>The energies of the particles.</a:t>
            </a:r>
          </a:p>
        </p:txBody>
      </p:sp>
    </p:spTree>
    <p:extLst>
      <p:ext uri="{BB962C8B-B14F-4D97-AF65-F5344CB8AC3E}">
        <p14:creationId xmlns:p14="http://schemas.microsoft.com/office/powerpoint/2010/main" val="1660149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9FA73-6B3D-4C86-9C84-ED4361655EB0}"/>
              </a:ext>
            </a:extLst>
          </p:cNvPr>
          <p:cNvPicPr>
            <a:picLocks noChangeAspect="1"/>
          </p:cNvPicPr>
          <p:nvPr/>
        </p:nvPicPr>
        <p:blipFill>
          <a:blip r:embed="rId3"/>
          <a:stretch>
            <a:fillRect/>
          </a:stretch>
        </p:blipFill>
        <p:spPr>
          <a:xfrm>
            <a:off x="760899" y="0"/>
            <a:ext cx="10670202" cy="6858000"/>
          </a:xfrm>
          <a:prstGeom prst="rect">
            <a:avLst/>
          </a:prstGeom>
        </p:spPr>
      </p:pic>
    </p:spTree>
    <p:extLst>
      <p:ext uri="{BB962C8B-B14F-4D97-AF65-F5344CB8AC3E}">
        <p14:creationId xmlns:p14="http://schemas.microsoft.com/office/powerpoint/2010/main" val="233039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F1E321-6F8C-42A9-962A-92460704EE4B}"/>
              </a:ext>
            </a:extLst>
          </p:cNvPr>
          <p:cNvPicPr>
            <a:picLocks noChangeAspect="1"/>
          </p:cNvPicPr>
          <p:nvPr/>
        </p:nvPicPr>
        <p:blipFill>
          <a:blip r:embed="rId2"/>
          <a:stretch>
            <a:fillRect/>
          </a:stretch>
        </p:blipFill>
        <p:spPr>
          <a:xfrm>
            <a:off x="1747099" y="0"/>
            <a:ext cx="8697802" cy="6858000"/>
          </a:xfrm>
          <a:prstGeom prst="rect">
            <a:avLst/>
          </a:prstGeom>
        </p:spPr>
      </p:pic>
    </p:spTree>
    <p:extLst>
      <p:ext uri="{BB962C8B-B14F-4D97-AF65-F5344CB8AC3E}">
        <p14:creationId xmlns:p14="http://schemas.microsoft.com/office/powerpoint/2010/main" val="93416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A0BF428C-DA8B-4D99-9930-18F7F91D87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7">
            <a:extLst>
              <a:ext uri="{FF2B5EF4-FFF2-40B4-BE49-F238E27FC236}">
                <a16:creationId xmlns:a16="http://schemas.microsoft.com/office/drawing/2014/main" id="{A03E2379-8871-408A-95CE-7AAE8FA53AE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D7A2F8B-C4ED-4677-AA1C-FC83FE6F94B1}"/>
              </a:ext>
            </a:extLst>
          </p:cNvPr>
          <p:cNvPicPr>
            <a:picLocks noChangeAspect="1"/>
          </p:cNvPicPr>
          <p:nvPr/>
        </p:nvPicPr>
        <p:blipFill>
          <a:blip r:embed="rId3"/>
          <a:stretch>
            <a:fillRect/>
          </a:stretch>
        </p:blipFill>
        <p:spPr>
          <a:xfrm>
            <a:off x="8359707" y="1828800"/>
            <a:ext cx="3164693"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12" name="Picture 11">
            <a:extLst>
              <a:ext uri="{FF2B5EF4-FFF2-40B4-BE49-F238E27FC236}">
                <a16:creationId xmlns:a16="http://schemas.microsoft.com/office/drawing/2014/main" id="{41E2BFC0-290D-484D-B57A-BD9AA1DCFBBC}"/>
              </a:ext>
            </a:extLst>
          </p:cNvPr>
          <p:cNvPicPr>
            <a:picLocks noChangeAspect="1"/>
          </p:cNvPicPr>
          <p:nvPr/>
        </p:nvPicPr>
        <p:blipFill>
          <a:blip r:embed="rId4"/>
          <a:stretch>
            <a:fillRect/>
          </a:stretch>
        </p:blipFill>
        <p:spPr>
          <a:xfrm>
            <a:off x="6908801" y="4102100"/>
            <a:ext cx="4800983"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dirty="0"/>
              <a:t>Inner Detector</a:t>
            </a:r>
          </a:p>
        </p:txBody>
      </p:sp>
      <p:sp>
        <p:nvSpPr>
          <p:cNvPr id="3" name="Content Placeholder 2"/>
          <p:cNvSpPr>
            <a:spLocks noGrp="1"/>
          </p:cNvSpPr>
          <p:nvPr>
            <p:ph idx="1"/>
          </p:nvPr>
        </p:nvSpPr>
        <p:spPr>
          <a:xfrm>
            <a:off x="838200" y="2015406"/>
            <a:ext cx="5097779" cy="4065986"/>
          </a:xfrm>
        </p:spPr>
        <p:txBody>
          <a:bodyPr anchor="t">
            <a:normAutofit/>
          </a:bodyPr>
          <a:lstStyle/>
          <a:p>
            <a:r>
              <a:rPr lang="en-US" sz="2000" dirty="0">
                <a:solidFill>
                  <a:schemeClr val="bg1"/>
                </a:solidFill>
              </a:rPr>
              <a:t>We can calculate the momentum of the particles by tracking its path through a magnetic field.</a:t>
            </a:r>
          </a:p>
          <a:p>
            <a:r>
              <a:rPr lang="en-US" sz="2000" dirty="0">
                <a:solidFill>
                  <a:schemeClr val="bg1"/>
                </a:solidFill>
              </a:rPr>
              <a:t>The Inner Detector measures the direction, momentum and charge of electrically charged particles.</a:t>
            </a:r>
          </a:p>
          <a:p>
            <a:r>
              <a:rPr lang="en-US" sz="2000" dirty="0">
                <a:solidFill>
                  <a:schemeClr val="bg1"/>
                </a:solidFill>
              </a:rPr>
              <a:t>The main components of the Inner Detector are the Pixel Detector, Semiconductor Tracker and the Transition Radiation Tracker.</a:t>
            </a:r>
          </a:p>
        </p:txBody>
      </p:sp>
    </p:spTree>
    <p:extLst>
      <p:ext uri="{BB962C8B-B14F-4D97-AF65-F5344CB8AC3E}">
        <p14:creationId xmlns:p14="http://schemas.microsoft.com/office/powerpoint/2010/main" val="229881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Particle Physics?</a:t>
            </a:r>
          </a:p>
        </p:txBody>
      </p:sp>
      <p:sp>
        <p:nvSpPr>
          <p:cNvPr id="3" name="Content Placeholder 2"/>
          <p:cNvSpPr>
            <a:spLocks noGrp="1"/>
          </p:cNvSpPr>
          <p:nvPr>
            <p:ph idx="1"/>
          </p:nvPr>
        </p:nvSpPr>
        <p:spPr>
          <a:xfrm>
            <a:off x="450070" y="1825625"/>
            <a:ext cx="4245244" cy="4351338"/>
          </a:xfrm>
        </p:spPr>
        <p:txBody>
          <a:bodyPr>
            <a:normAutofit/>
          </a:bodyPr>
          <a:lstStyle/>
          <a:p>
            <a:r>
              <a:rPr lang="en-US" dirty="0"/>
              <a:t>Particle Physics is the study of the (subatomic) particles that constitute matter and radiation and their interactions.</a:t>
            </a:r>
          </a:p>
          <a:p>
            <a:r>
              <a:rPr lang="en-US" dirty="0"/>
              <a:t>Particle Physics is the study nature at the smallest scales, on the order of 10 million times smaller than nanometers!</a:t>
            </a:r>
          </a:p>
        </p:txBody>
      </p:sp>
      <p:pic>
        <p:nvPicPr>
          <p:cNvPr id="4" name="Picture 3"/>
          <p:cNvPicPr>
            <a:picLocks noChangeAspect="1"/>
          </p:cNvPicPr>
          <p:nvPr/>
        </p:nvPicPr>
        <p:blipFill>
          <a:blip r:embed="rId2"/>
          <a:stretch>
            <a:fillRect/>
          </a:stretch>
        </p:blipFill>
        <p:spPr>
          <a:xfrm>
            <a:off x="4695314" y="1825625"/>
            <a:ext cx="7264884" cy="4083900"/>
          </a:xfrm>
          <a:prstGeom prst="rect">
            <a:avLst/>
          </a:prstGeom>
        </p:spPr>
      </p:pic>
    </p:spTree>
    <p:extLst>
      <p:ext uri="{BB962C8B-B14F-4D97-AF65-F5344CB8AC3E}">
        <p14:creationId xmlns:p14="http://schemas.microsoft.com/office/powerpoint/2010/main" val="26085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s://cds.cern.ch/sslredirect/mediaarchive.cern.ch/MediaArchive/Photo/Public/2006/0602022/0602022_01/0602022_01-A5-at-72-dpi.jpg">
            <a:extLst>
              <a:ext uri="{FF2B5EF4-FFF2-40B4-BE49-F238E27FC236}">
                <a16:creationId xmlns:a16="http://schemas.microsoft.com/office/drawing/2014/main" id="{95A4FE7E-7CE5-4EA7-8B38-5D15515F8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73" r="2" b="16304"/>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view of a building&#10;&#10;Description generated with high confidence">
            <a:extLst>
              <a:ext uri="{FF2B5EF4-FFF2-40B4-BE49-F238E27FC236}">
                <a16:creationId xmlns:a16="http://schemas.microsoft.com/office/drawing/2014/main" id="{B2B26825-946D-495D-82D4-E9583106C266}"/>
              </a:ext>
            </a:extLst>
          </p:cNvPr>
          <p:cNvPicPr>
            <a:picLocks noChangeAspect="1"/>
          </p:cNvPicPr>
          <p:nvPr/>
        </p:nvPicPr>
        <p:blipFill rotWithShape="1">
          <a:blip r:embed="rId4"/>
          <a:srcRect t="43325" r="-2" b="1161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p:cNvSpPr>
            <a:spLocks noGrp="1"/>
          </p:cNvSpPr>
          <p:nvPr>
            <p:ph type="title"/>
          </p:nvPr>
        </p:nvSpPr>
        <p:spPr>
          <a:xfrm>
            <a:off x="838200" y="365125"/>
            <a:ext cx="10515600" cy="1325563"/>
          </a:xfrm>
        </p:spPr>
        <p:txBody>
          <a:bodyPr>
            <a:normAutofit/>
          </a:bodyPr>
          <a:lstStyle/>
          <a:p>
            <a:r>
              <a:rPr lang="en-US" dirty="0"/>
              <a:t>Calorimeter</a:t>
            </a:r>
          </a:p>
        </p:txBody>
      </p:sp>
      <p:sp>
        <p:nvSpPr>
          <p:cNvPr id="3" name="Content Placeholder 2"/>
          <p:cNvSpPr>
            <a:spLocks noGrp="1"/>
          </p:cNvSpPr>
          <p:nvPr>
            <p:ph idx="1"/>
          </p:nvPr>
        </p:nvSpPr>
        <p:spPr>
          <a:xfrm>
            <a:off x="838200" y="2015406"/>
            <a:ext cx="5097779" cy="4065986"/>
          </a:xfrm>
        </p:spPr>
        <p:txBody>
          <a:bodyPr anchor="t">
            <a:normAutofit/>
          </a:bodyPr>
          <a:lstStyle/>
          <a:p>
            <a:r>
              <a:rPr lang="en-US" sz="2000" dirty="0">
                <a:solidFill>
                  <a:schemeClr val="bg1"/>
                </a:solidFill>
              </a:rPr>
              <a:t>Allow us to find the energies of electrons and photons. </a:t>
            </a:r>
          </a:p>
          <a:p>
            <a:r>
              <a:rPr lang="en-US" sz="2000" dirty="0">
                <a:solidFill>
                  <a:schemeClr val="bg1"/>
                </a:solidFill>
              </a:rPr>
              <a:t>Designed to absorb most of the particles coming from a collision forcing them to deposit their energy within the detector.</a:t>
            </a:r>
          </a:p>
          <a:p>
            <a:r>
              <a:rPr lang="en-US" sz="2000" dirty="0">
                <a:solidFill>
                  <a:schemeClr val="bg1"/>
                </a:solidFill>
              </a:rPr>
              <a:t>Electromagnetic calorimeters measure the energy of electrons  and photons.</a:t>
            </a:r>
          </a:p>
          <a:p>
            <a:r>
              <a:rPr lang="en-US" sz="2000" dirty="0">
                <a:solidFill>
                  <a:schemeClr val="bg1"/>
                </a:solidFill>
              </a:rPr>
              <a:t>Hadronic calorimeters sample energy from hadrons.</a:t>
            </a:r>
          </a:p>
          <a:p>
            <a:r>
              <a:rPr lang="en-US" sz="2000" dirty="0">
                <a:solidFill>
                  <a:schemeClr val="bg1"/>
                </a:solidFill>
              </a:rPr>
              <a:t>Calorimeters can stop most known particles except muons and neutrinos.</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2152449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CAC485-A584-4A72-B980-697E0CD2502C}"/>
              </a:ext>
            </a:extLst>
          </p:cNvPr>
          <p:cNvPicPr>
            <a:picLocks noChangeAspect="1"/>
          </p:cNvPicPr>
          <p:nvPr/>
        </p:nvPicPr>
        <p:blipFill rotWithShape="1">
          <a:blip r:embed="rId2"/>
          <a:srcRect t="6475" r="1" b="6347"/>
          <a:stretch/>
        </p:blipFill>
        <p:spPr>
          <a:xfrm>
            <a:off x="327547" y="321733"/>
            <a:ext cx="7058306" cy="4107392"/>
          </a:xfrm>
          <a:prstGeom prst="rect">
            <a:avLst/>
          </a:prstGeom>
        </p:spPr>
      </p:pic>
      <p:sp>
        <p:nvSpPr>
          <p:cNvPr id="2" name="Title 1"/>
          <p:cNvSpPr>
            <a:spLocks noGrp="1"/>
          </p:cNvSpPr>
          <p:nvPr>
            <p:ph type="title"/>
          </p:nvPr>
        </p:nvSpPr>
        <p:spPr>
          <a:xfrm>
            <a:off x="524256" y="4767072"/>
            <a:ext cx="6594189" cy="1625210"/>
          </a:xfrm>
        </p:spPr>
        <p:txBody>
          <a:bodyPr>
            <a:normAutofit/>
          </a:bodyPr>
          <a:lstStyle/>
          <a:p>
            <a:pPr algn="r"/>
            <a:r>
              <a:rPr lang="en-US" dirty="0">
                <a:solidFill>
                  <a:srgbClr val="FFFFFF"/>
                </a:solidFill>
              </a:rPr>
              <a:t>Muon Spectrometer</a:t>
            </a:r>
          </a:p>
        </p:txBody>
      </p:sp>
      <p:sp>
        <p:nvSpPr>
          <p:cNvPr id="3" name="Content Placeholder 2"/>
          <p:cNvSpPr>
            <a:spLocks noGrp="1"/>
          </p:cNvSpPr>
          <p:nvPr>
            <p:ph idx="1"/>
          </p:nvPr>
        </p:nvSpPr>
        <p:spPr>
          <a:xfrm>
            <a:off x="8029319" y="917725"/>
            <a:ext cx="3424739" cy="4852362"/>
          </a:xfrm>
        </p:spPr>
        <p:txBody>
          <a:bodyPr anchor="ctr">
            <a:normAutofit/>
          </a:bodyPr>
          <a:lstStyle/>
          <a:p>
            <a:r>
              <a:rPr lang="en-US" sz="2000">
                <a:solidFill>
                  <a:srgbClr val="FFFFFF"/>
                </a:solidFill>
              </a:rPr>
              <a:t>Muons can penetrate several meters of iron without interacting, unlike most particles they are not stopped by any of CMS's calorimeters.</a:t>
            </a:r>
          </a:p>
          <a:p>
            <a:r>
              <a:rPr lang="en-US" sz="2000">
                <a:solidFill>
                  <a:srgbClr val="FFFFFF"/>
                </a:solidFill>
              </a:rPr>
              <a:t>Thus chambers to detect muons are placed at the very edge of the experiment where they are the only particles likely to register a signal.</a:t>
            </a:r>
          </a:p>
        </p:txBody>
      </p:sp>
    </p:spTree>
    <p:extLst>
      <p:ext uri="{BB962C8B-B14F-4D97-AF65-F5344CB8AC3E}">
        <p14:creationId xmlns:p14="http://schemas.microsoft.com/office/powerpoint/2010/main" val="267917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3454" y="420623"/>
            <a:ext cx="9651874" cy="6092473"/>
          </a:xfrm>
          <a:prstGeom prst="rect">
            <a:avLst/>
          </a:prstGeom>
        </p:spPr>
      </p:pic>
    </p:spTree>
    <p:extLst>
      <p:ext uri="{BB962C8B-B14F-4D97-AF65-F5344CB8AC3E}">
        <p14:creationId xmlns:p14="http://schemas.microsoft.com/office/powerpoint/2010/main" val="3578308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4552" y="2102485"/>
            <a:ext cx="6001512" cy="2506091"/>
          </a:xfrm>
        </p:spPr>
        <p:txBody>
          <a:bodyPr>
            <a:normAutofit/>
          </a:bodyPr>
          <a:lstStyle/>
          <a:p>
            <a:r>
              <a:rPr lang="en-US" sz="8000" b="1" dirty="0"/>
              <a:t>Thank you!</a:t>
            </a:r>
          </a:p>
        </p:txBody>
      </p:sp>
    </p:spTree>
    <p:extLst>
      <p:ext uri="{BB962C8B-B14F-4D97-AF65-F5344CB8AC3E}">
        <p14:creationId xmlns:p14="http://schemas.microsoft.com/office/powerpoint/2010/main" val="319589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particles are there?</a:t>
            </a:r>
          </a:p>
        </p:txBody>
      </p:sp>
      <p:pic>
        <p:nvPicPr>
          <p:cNvPr id="1026" name="Picture 2" descr="https://upload.wikimedia.org/wikipedia/commons/thumb/7/78/Baryon-decuplet-small.svg/1200px-Baryon-decuplet-small.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221" y="1721685"/>
            <a:ext cx="4204240" cy="3752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a/Baryon-octet.svg/2000px-Baryon-octet.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296" y="3372765"/>
            <a:ext cx="3758340" cy="3006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c/c0/Meson_nonet_-_spin_0.svg/1200px-Meson_nonet_-_spin_0.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8560" y="3653955"/>
            <a:ext cx="3982826" cy="287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2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classify these particles?</a:t>
            </a:r>
          </a:p>
        </p:txBody>
      </p:sp>
      <p:sp>
        <p:nvSpPr>
          <p:cNvPr id="3" name="Content Placeholder 2"/>
          <p:cNvSpPr>
            <a:spLocks noGrp="1"/>
          </p:cNvSpPr>
          <p:nvPr>
            <p:ph idx="1"/>
          </p:nvPr>
        </p:nvSpPr>
        <p:spPr/>
        <p:txBody>
          <a:bodyPr/>
          <a:lstStyle/>
          <a:p>
            <a:r>
              <a:rPr lang="en-US" dirty="0"/>
              <a:t>The theories of Special Relativity and Quantum Mechanics allow us to classify subatomic particles as fermions or bosons.</a:t>
            </a:r>
          </a:p>
        </p:txBody>
      </p:sp>
      <p:graphicFrame>
        <p:nvGraphicFramePr>
          <p:cNvPr id="5" name="Diagram 4"/>
          <p:cNvGraphicFramePr/>
          <p:nvPr>
            <p:extLst>
              <p:ext uri="{D42A27DB-BD31-4B8C-83A1-F6EECF244321}">
                <p14:modId xmlns:p14="http://schemas.microsoft.com/office/powerpoint/2010/main" val="24374816"/>
              </p:ext>
            </p:extLst>
          </p:nvPr>
        </p:nvGraphicFramePr>
        <p:xfrm>
          <a:off x="1745713" y="182562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 Model (SM) of Particle Physics</a:t>
            </a:r>
          </a:p>
        </p:txBody>
      </p:sp>
      <p:sp>
        <p:nvSpPr>
          <p:cNvPr id="3" name="Content Placeholder 2"/>
          <p:cNvSpPr>
            <a:spLocks noGrp="1"/>
          </p:cNvSpPr>
          <p:nvPr>
            <p:ph idx="1"/>
          </p:nvPr>
        </p:nvSpPr>
        <p:spPr>
          <a:xfrm>
            <a:off x="6261314" y="1825625"/>
            <a:ext cx="5092485" cy="4351338"/>
          </a:xfrm>
        </p:spPr>
        <p:txBody>
          <a:bodyPr>
            <a:normAutofit lnSpcReduction="10000"/>
          </a:bodyPr>
          <a:lstStyle/>
          <a:p>
            <a:r>
              <a:rPr lang="en-US" dirty="0"/>
              <a:t>This theory allows us to classify all known subatomic particles in terms of a few </a:t>
            </a:r>
            <a:r>
              <a:rPr lang="en-US" b="1" dirty="0"/>
              <a:t>elementary particles</a:t>
            </a:r>
            <a:r>
              <a:rPr lang="en-US" dirty="0"/>
              <a:t>.</a:t>
            </a:r>
          </a:p>
          <a:p>
            <a:r>
              <a:rPr lang="en-US" dirty="0"/>
              <a:t>Quarks and leptons (and their anti-particles) are fermions that make up all known matter.</a:t>
            </a:r>
          </a:p>
          <a:p>
            <a:r>
              <a:rPr lang="en-US" dirty="0"/>
              <a:t>The photon, gluon, W and Z are bosons that “carry” the forces.</a:t>
            </a:r>
          </a:p>
          <a:p>
            <a:r>
              <a:rPr lang="en-US" dirty="0"/>
              <a:t>The </a:t>
            </a:r>
            <a:r>
              <a:rPr lang="en-US" dirty="0" err="1"/>
              <a:t>higgs</a:t>
            </a:r>
            <a:r>
              <a:rPr lang="en-US" dirty="0"/>
              <a:t> boson gives (most?) particles their mass.</a:t>
            </a:r>
          </a:p>
          <a:p>
            <a:endParaRPr lang="en-US" dirty="0"/>
          </a:p>
        </p:txBody>
      </p:sp>
      <p:pic>
        <p:nvPicPr>
          <p:cNvPr id="5" name="Picture 2"/>
          <p:cNvPicPr/>
          <p:nvPr/>
        </p:nvPicPr>
        <p:blipFill>
          <a:blip r:embed="rId2"/>
          <a:stretch/>
        </p:blipFill>
        <p:spPr>
          <a:xfrm>
            <a:off x="76440" y="1690688"/>
            <a:ext cx="6019560" cy="4562280"/>
          </a:xfrm>
          <a:prstGeom prst="rect">
            <a:avLst/>
          </a:prstGeom>
          <a:ln>
            <a:noFill/>
          </a:ln>
        </p:spPr>
      </p:pic>
    </p:spTree>
    <p:extLst>
      <p:ext uri="{BB962C8B-B14F-4D97-AF65-F5344CB8AC3E}">
        <p14:creationId xmlns:p14="http://schemas.microsoft.com/office/powerpoint/2010/main" val="4197463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composite particles?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5858843"/>
              </p:ext>
            </p:extLst>
          </p:nvPr>
        </p:nvGraphicFramePr>
        <p:xfrm>
          <a:off x="294468" y="1518834"/>
          <a:ext cx="11592732" cy="5083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44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09" y="25103"/>
            <a:ext cx="10515600" cy="966789"/>
          </a:xfrm>
        </p:spPr>
        <p:txBody>
          <a:bodyPr/>
          <a:lstStyle/>
          <a:p>
            <a:r>
              <a:rPr lang="en-US" dirty="0"/>
              <a:t>Some examples</a:t>
            </a:r>
          </a:p>
        </p:txBody>
      </p:sp>
      <p:pic>
        <p:nvPicPr>
          <p:cNvPr id="2050" name="Picture 2" descr="http://notes.tyrocity.com/wp-content/uploads/baryons_and_their_propert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596" y="960706"/>
            <a:ext cx="60007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750956" y="4037281"/>
            <a:ext cx="6905625" cy="2676525"/>
          </a:xfrm>
          <a:prstGeom prst="rect">
            <a:avLst/>
          </a:prstGeom>
        </p:spPr>
      </p:pic>
      <p:pic>
        <p:nvPicPr>
          <p:cNvPr id="2052" name="Picture 4" descr="300px-Quark_structure_kaon_plus.svg.png (300×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928" y="249899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9/92/Quark_structure_proton.svg/1200px-Quark_structure_prot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30" y="4037281"/>
            <a:ext cx="3011380" cy="3011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363590" y="1023848"/>
            <a:ext cx="4983325" cy="1490738"/>
          </a:xfrm>
          <a:prstGeom prst="rect">
            <a:avLst/>
          </a:prstGeom>
        </p:spPr>
      </p:pic>
    </p:spTree>
    <p:extLst>
      <p:ext uri="{BB962C8B-B14F-4D97-AF65-F5344CB8AC3E}">
        <p14:creationId xmlns:p14="http://schemas.microsoft.com/office/powerpoint/2010/main" val="154114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does the SM do?</a:t>
            </a:r>
          </a:p>
        </p:txBody>
      </p:sp>
      <p:sp>
        <p:nvSpPr>
          <p:cNvPr id="3" name="Content Placeholder 2"/>
          <p:cNvSpPr>
            <a:spLocks noGrp="1"/>
          </p:cNvSpPr>
          <p:nvPr>
            <p:ph idx="1"/>
          </p:nvPr>
        </p:nvSpPr>
        <p:spPr>
          <a:xfrm>
            <a:off x="838200" y="1825625"/>
            <a:ext cx="4260742" cy="4351338"/>
          </a:xfrm>
        </p:spPr>
        <p:txBody>
          <a:bodyPr/>
          <a:lstStyle/>
          <a:p>
            <a:r>
              <a:rPr lang="en-US" dirty="0"/>
              <a:t>The SM does more than classify particles, it is a mathematical theory that combines Special Relativity and Quantum Mechanics (our two best theories!) to explain nature at its most fundamental level.</a:t>
            </a:r>
          </a:p>
        </p:txBody>
      </p:sp>
      <p:pic>
        <p:nvPicPr>
          <p:cNvPr id="4" name="Picture 3"/>
          <p:cNvPicPr>
            <a:picLocks noChangeAspect="1"/>
          </p:cNvPicPr>
          <p:nvPr/>
        </p:nvPicPr>
        <p:blipFill>
          <a:blip r:embed="rId2"/>
          <a:stretch>
            <a:fillRect/>
          </a:stretch>
        </p:blipFill>
        <p:spPr>
          <a:xfrm>
            <a:off x="4875481" y="1435854"/>
            <a:ext cx="7316519" cy="4741109"/>
          </a:xfrm>
          <a:prstGeom prst="rect">
            <a:avLst/>
          </a:prstGeom>
        </p:spPr>
      </p:pic>
    </p:spTree>
    <p:extLst>
      <p:ext uri="{BB962C8B-B14F-4D97-AF65-F5344CB8AC3E}">
        <p14:creationId xmlns:p14="http://schemas.microsoft.com/office/powerpoint/2010/main" val="3000007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3986"/>
            <a:ext cx="10515600" cy="6052977"/>
          </a:xfrm>
        </p:spPr>
        <p:txBody>
          <a:bodyPr/>
          <a:lstStyle/>
          <a:p>
            <a:r>
              <a:rPr lang="en-US" dirty="0"/>
              <a:t>The SM combines three of the four known fundamental forces into a consistent mathematical theory that allows us to make specific predictions and get a deeper understanding of the inner workings of nature.</a:t>
            </a:r>
          </a:p>
          <a:p>
            <a:endParaRPr lang="en-US" dirty="0"/>
          </a:p>
        </p:txBody>
      </p:sp>
      <p:graphicFrame>
        <p:nvGraphicFramePr>
          <p:cNvPr id="4" name="Diagram 3"/>
          <p:cNvGraphicFramePr/>
          <p:nvPr>
            <p:extLst>
              <p:ext uri="{D42A27DB-BD31-4B8C-83A1-F6EECF244321}">
                <p14:modId xmlns:p14="http://schemas.microsoft.com/office/powerpoint/2010/main" val="1468474019"/>
              </p:ext>
            </p:extLst>
          </p:nvPr>
        </p:nvGraphicFramePr>
        <p:xfrm>
          <a:off x="21526" y="1844298"/>
          <a:ext cx="12170474" cy="4766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977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TotalTime>
  <Words>863</Words>
  <Application>Microsoft Office PowerPoint</Application>
  <PresentationFormat>Widescreen</PresentationFormat>
  <Paragraphs>106</Paragraphs>
  <Slides>23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Office Theme</vt:lpstr>
      <vt:lpstr>The Standard Model of Particle Physics</vt:lpstr>
      <vt:lpstr>What is Particle Physics?</vt:lpstr>
      <vt:lpstr>What particles are there?</vt:lpstr>
      <vt:lpstr>How do we classify these particles?</vt:lpstr>
      <vt:lpstr>The Standard Model (SM) of Particle Physics</vt:lpstr>
      <vt:lpstr>What about the composite particles?</vt:lpstr>
      <vt:lpstr>Some examples</vt:lpstr>
      <vt:lpstr>What else does the SM do?</vt:lpstr>
      <vt:lpstr>PowerPoint Presentation</vt:lpstr>
      <vt:lpstr>Quantum Electrodynamics (QED)</vt:lpstr>
      <vt:lpstr>Quantum Chromodynamics (QCD)</vt:lpstr>
      <vt:lpstr>Weak Interaction</vt:lpstr>
      <vt:lpstr>Gravity</vt:lpstr>
      <vt:lpstr>PowerPoint Presentation</vt:lpstr>
      <vt:lpstr>Is the SM the final story?</vt:lpstr>
      <vt:lpstr>Particle Detectors</vt:lpstr>
      <vt:lpstr>PowerPoint Presentation</vt:lpstr>
      <vt:lpstr>PowerPoint Presentation</vt:lpstr>
      <vt:lpstr>Inner Detector</vt:lpstr>
      <vt:lpstr>Calorimeter</vt:lpstr>
      <vt:lpstr>Muon Spectrometer</vt:lpstr>
      <vt:lpstr>PowerPoint Presentation</vt:lpstr>
      <vt:lpstr>Thank you!</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Standard Model of Particle Physics (and a little bit about detectors)</dc:title>
  <dc:creator>Samuel Santana</dc:creator>
  <cp:lastModifiedBy>Samuel Santana</cp:lastModifiedBy>
  <cp:revision>32</cp:revision>
  <dcterms:created xsi:type="dcterms:W3CDTF">2017-03-25T04:00:57Z</dcterms:created>
  <dcterms:modified xsi:type="dcterms:W3CDTF">2018-02-24T13:38:17Z</dcterms:modified>
</cp:coreProperties>
</file>