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11" r:id="rId2"/>
    <p:sldId id="325" r:id="rId3"/>
    <p:sldId id="277" r:id="rId4"/>
    <p:sldId id="283" r:id="rId5"/>
    <p:sldId id="263" r:id="rId6"/>
    <p:sldId id="261" r:id="rId7"/>
    <p:sldId id="288" r:id="rId8"/>
    <p:sldId id="284" r:id="rId9"/>
    <p:sldId id="315" r:id="rId10"/>
    <p:sldId id="293" r:id="rId11"/>
    <p:sldId id="313" r:id="rId12"/>
    <p:sldId id="314" r:id="rId13"/>
    <p:sldId id="317" r:id="rId14"/>
    <p:sldId id="318" r:id="rId15"/>
    <p:sldId id="323" r:id="rId16"/>
    <p:sldId id="324" r:id="rId17"/>
    <p:sldId id="319" r:id="rId18"/>
    <p:sldId id="264" r:id="rId19"/>
    <p:sldId id="289" r:id="rId20"/>
    <p:sldId id="270" r:id="rId21"/>
    <p:sldId id="271" r:id="rId22"/>
    <p:sldId id="272" r:id="rId23"/>
    <p:sldId id="290" r:id="rId24"/>
    <p:sldId id="322" r:id="rId25"/>
    <p:sldId id="32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606A-6B85-4ECD-B051-0F86ABCA0DE5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0D7F-3367-4718-A7B8-FABD09ED4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2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64EC-4B81-B8BD-AA7C-DE48CF70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66726-46E1-B334-03AE-F4E77555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FC10-0AC1-D8E4-C18E-2199384A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F189-2ABC-4421-BF33-1D657F9E1184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86D41-BD9C-8841-D0FA-1E50ECD7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0C66-6EEF-1B57-07CE-391F5EC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8BDE-7D75-6ADC-B907-93B5E0B2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67725-37E2-A363-1CB6-6D6DA02AF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40E6-BEFB-F385-1DD1-4C77EA45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3E5B-39C7-4793-A475-C739DC29E6CB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EDBC-F18A-792A-C975-A02EB352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AAB8-F56D-7CEE-DBA1-FBFD0E8D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A582A-9C92-F1FB-C3AA-94AF2D226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A1DC3-7FA0-8192-547B-D3B6869A1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5C68-7392-100E-2F44-69EB0799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ACE3-A1AB-44BE-8390-86648BB4FA9A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657B-0E0C-C2CE-3D43-84D449BA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BE53-7AB2-8D56-CF76-37D2CF0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10BD7-048C-1D43-6713-B3100582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961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8CCA-08B2-47EF-FCEE-B7699D665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C2C3A-4FF0-A8E9-90AC-A11DC924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3F10-80C5-4E51-AF4C-4D29D19E59B9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9EAE-69A8-C6AB-EFFB-BF5F0DC5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D577D-B4EE-4FA9-3579-CA603486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4932EF3F-44DF-4B93-BD9C-04B55E254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AE81-82CB-0F89-41D2-5B84D68B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543F9-812E-D704-B0AB-A6617C6E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BAEE-609F-21BB-6B53-EE51C220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114D-F0AD-4D42-A85D-22589E6A4DAC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0FC9-95A9-9E12-E580-B0CC5747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7F965-CCA2-5FCA-B0BF-743A7721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8F75-DD31-8D5D-41CF-6979744A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4E9A-B5AB-DD4B-05B1-A0292CFD6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03D7D-11A1-972F-A20D-D82016292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14C65-A596-F549-3D4A-8FBFD2B8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93C4-512B-46B7-A682-1F88C6DE67AD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871BA-6380-05A6-7E94-E0F0A270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D5D99-DE58-ECED-2F89-3D304F0F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E467-D70D-5E96-3343-1D177F44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381C2-5EA1-9DF0-BC8E-C1C7447B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C8F0B-8778-F6DB-C9A3-6310E4C21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F6FEF-A96C-1DCE-C529-867CD2C38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7DFDB-3455-934A-A207-C7CA8B993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F58F3-6065-DA07-1CCF-CABC263E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4B22-E9A0-419E-98E5-0549A3432784}" type="datetime1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9D66D-CA65-F3BD-4F4E-38606D63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F7D7C-8F82-3B67-EFAE-AE0D81B7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6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666D-67D2-59FA-3CDC-37F8C86D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A02A2-6567-2324-55EA-30E341AE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5BB4-BF4E-4D29-AB45-D7B0CCC60E19}" type="datetime1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3F15-DA9B-31E5-BFE0-980587C2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FD21-6854-6E7D-7E2A-5B49FBD3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48E9-EB50-B17E-ADDB-4155C154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AADA-7F46-4535-B31F-85527E40B385}" type="datetime1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52138-EBC0-C0C4-694F-D836F8B3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B8B6E-C4E0-D3EF-FCE3-63090D15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D99F-D846-B3CD-DFE0-0C35A6CD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2D39-8632-5763-53D3-4239EDC6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C0365-E801-E240-D271-F511D57E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BD95-7921-81B9-371A-1FAEF5B1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08C3-1418-498E-8E8D-FD497E71BE76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3FA39-BF19-12E9-0A11-A032B2F9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1D63-D726-282F-3B87-1C3B4813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7CFE-A062-75FD-239A-21D3948A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91477-EB08-DC09-AD8C-51CD615BB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7FCE0-3E24-AA8E-FF2E-5C1FCAE5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7349C-F6D2-61DE-185D-F02270A4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67EA-7EA2-4EC9-BF2D-E946A0E0C09A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21EB2-B8D0-D490-776E-689BC486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AA7B-E722-7475-18D7-AE65A490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55DEF-4F74-823B-C7B7-4CBAD00D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E6F3A-9A11-7AD8-C777-75C8EE3B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ED957-07D5-0FD7-70FB-CE3F4C0C9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17BC-A577-4611-B44F-C74044EF8DCE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681B4-BE61-C2EA-61B4-400F81F80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CFF9-8A12-9376-5BA6-6352F701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EF3F-44DF-4B93-BD9C-04B55E25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27.png"/><Relationship Id="rId17" Type="http://schemas.openxmlformats.org/officeDocument/2006/relationships/image" Target="../media/image59.png"/><Relationship Id="rId2" Type="http://schemas.openxmlformats.org/officeDocument/2006/relationships/image" Target="../media/image45.png"/><Relationship Id="rId16" Type="http://schemas.openxmlformats.org/officeDocument/2006/relationships/image" Target="../media/image54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g"/><Relationship Id="rId5" Type="http://schemas.openxmlformats.org/officeDocument/2006/relationships/image" Target="../media/image850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11.png"/><Relationship Id="rId7" Type="http://schemas.openxmlformats.org/officeDocument/2006/relationships/image" Target="../media/image1010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11" Type="http://schemas.openxmlformats.org/officeDocument/2006/relationships/image" Target="../media/image1050.png"/><Relationship Id="rId5" Type="http://schemas.openxmlformats.org/officeDocument/2006/relationships/image" Target="../media/image990.png"/><Relationship Id="rId10" Type="http://schemas.openxmlformats.org/officeDocument/2006/relationships/image" Target="../media/image1040.png"/><Relationship Id="rId4" Type="http://schemas.openxmlformats.org/officeDocument/2006/relationships/image" Target="../media/image980.png"/><Relationship Id="rId9" Type="http://schemas.openxmlformats.org/officeDocument/2006/relationships/image" Target="../media/image10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7218-0A31-3DF1-4FF2-88B3C658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1664678"/>
            <a:ext cx="4829908" cy="320626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Part II</a:t>
            </a:r>
            <a:br>
              <a:rPr lang="en-US" sz="6600" dirty="0"/>
            </a:br>
            <a:r>
              <a:rPr lang="en-US" sz="6600" dirty="0"/>
              <a:t>The Weak Force</a:t>
            </a:r>
          </a:p>
        </p:txBody>
      </p:sp>
      <p:pic>
        <p:nvPicPr>
          <p:cNvPr id="5" name="Picture 4" descr="A person in a black mask and a pink robe blowing a tissue&#10;&#10;Description automatically generated">
            <a:extLst>
              <a:ext uri="{FF2B5EF4-FFF2-40B4-BE49-F238E27FC236}">
                <a16:creationId xmlns:a16="http://schemas.microsoft.com/office/drawing/2014/main" id="{F74985ED-9DC1-6A6E-CB39-C74C6257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54000"/>
            <a:ext cx="6350000" cy="635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47B108-DAF0-CC58-D257-758D4984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AA05-AA31-AABE-9F84-42C19F4C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0454"/>
          </a:xfrm>
        </p:spPr>
        <p:txBody>
          <a:bodyPr>
            <a:normAutofit fontScale="90000"/>
          </a:bodyPr>
          <a:lstStyle/>
          <a:p>
            <a:r>
              <a:rPr lang="en-US" dirty="0"/>
              <a:t>Can W decay into other leptons?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AF059-FD77-AA3D-C369-4330301150E7}"/>
              </a:ext>
            </a:extLst>
          </p:cNvPr>
          <p:cNvSpPr/>
          <p:nvPr/>
        </p:nvSpPr>
        <p:spPr>
          <a:xfrm>
            <a:off x="294599" y="2456921"/>
            <a:ext cx="845038" cy="57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AD0236-FA6B-58A3-1DE3-540288A49910}"/>
              </a:ext>
            </a:extLst>
          </p:cNvPr>
          <p:cNvGrpSpPr/>
          <p:nvPr/>
        </p:nvGrpSpPr>
        <p:grpSpPr>
          <a:xfrm>
            <a:off x="3616104" y="1884806"/>
            <a:ext cx="524480" cy="1722998"/>
            <a:chOff x="3479514" y="1996347"/>
            <a:chExt cx="524480" cy="172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ACD4B-02D8-A44C-C3AD-7E4D98F78677}"/>
                    </a:ext>
                  </a:extLst>
                </p:cNvPr>
                <p:cNvSpPr txBox="1"/>
                <p:nvPr/>
              </p:nvSpPr>
              <p:spPr>
                <a:xfrm>
                  <a:off x="3479514" y="3288458"/>
                  <a:ext cx="4846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ACD4B-02D8-A44C-C3AD-7E4D98F78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14" y="3288458"/>
                  <a:ext cx="484620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CBE7C4-3435-99A5-E872-26FF23905091}"/>
                    </a:ext>
                  </a:extLst>
                </p:cNvPr>
                <p:cNvSpPr txBox="1"/>
                <p:nvPr/>
              </p:nvSpPr>
              <p:spPr>
                <a:xfrm>
                  <a:off x="3588752" y="1996347"/>
                  <a:ext cx="4152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CBE7C4-3435-99A5-E872-26FF23905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752" y="1996347"/>
                  <a:ext cx="415242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E7C47-F43D-2351-074E-36A21337D0B2}"/>
              </a:ext>
            </a:extLst>
          </p:cNvPr>
          <p:cNvGrpSpPr/>
          <p:nvPr/>
        </p:nvGrpSpPr>
        <p:grpSpPr>
          <a:xfrm>
            <a:off x="4656605" y="1867460"/>
            <a:ext cx="494174" cy="1742195"/>
            <a:chOff x="3554063" y="2692528"/>
            <a:chExt cx="494174" cy="1742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6D2CCED-DB2E-4F04-2117-B7E79221EA4B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49417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6D2CCED-DB2E-4F04-2117-B7E79221E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49417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C1EA649-A340-D676-6B03-DD01253ACC99}"/>
                    </a:ext>
                  </a:extLst>
                </p:cNvPr>
                <p:cNvSpPr txBox="1"/>
                <p:nvPr/>
              </p:nvSpPr>
              <p:spPr>
                <a:xfrm>
                  <a:off x="3614279" y="2692528"/>
                  <a:ext cx="427553" cy="4655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C1EA649-A340-D676-6B03-DD01253AC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279" y="2692528"/>
                  <a:ext cx="427553" cy="4655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9B329-4503-1163-270C-F30498ADAFDB}"/>
              </a:ext>
            </a:extLst>
          </p:cNvPr>
          <p:cNvGrpSpPr/>
          <p:nvPr/>
        </p:nvGrpSpPr>
        <p:grpSpPr>
          <a:xfrm>
            <a:off x="5648923" y="1902052"/>
            <a:ext cx="477897" cy="1727538"/>
            <a:chOff x="3554063" y="2707185"/>
            <a:chExt cx="477897" cy="172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5403C3-1D15-94E5-3644-7B618E573087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4724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5403C3-1D15-94E5-3644-7B618E573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47243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19FB42-2D8A-9D47-BBF6-7C311C19D95B}"/>
                    </a:ext>
                  </a:extLst>
                </p:cNvPr>
                <p:cNvSpPr txBox="1"/>
                <p:nvPr/>
              </p:nvSpPr>
              <p:spPr>
                <a:xfrm>
                  <a:off x="3628644" y="2707185"/>
                  <a:ext cx="40331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19FB42-2D8A-9D47-BBF6-7C311C19D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644" y="2707185"/>
                  <a:ext cx="40331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716AF0-00F8-C976-D78C-BBC935E96F8B}"/>
              </a:ext>
            </a:extLst>
          </p:cNvPr>
          <p:cNvSpPr txBox="1"/>
          <p:nvPr/>
        </p:nvSpPr>
        <p:spPr>
          <a:xfrm>
            <a:off x="3616104" y="2445564"/>
            <a:ext cx="273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Lepton - neutrino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4FEEFE-CC8D-D46F-0E9F-34FED948B4C0}"/>
              </a:ext>
            </a:extLst>
          </p:cNvPr>
          <p:cNvSpPr txBox="1"/>
          <p:nvPr/>
        </p:nvSpPr>
        <p:spPr>
          <a:xfrm>
            <a:off x="7232812" y="2318918"/>
            <a:ext cx="4469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* There must be sufficient </a:t>
            </a:r>
            <a:br>
              <a:rPr lang="en-US" sz="2400" b="1" dirty="0"/>
            </a:br>
            <a:r>
              <a:rPr lang="en-US" sz="2400" b="1" dirty="0"/>
              <a:t>energy to create the lepton pair. 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3EF7EB-B02F-F0C2-9276-36A759C0BC34}"/>
              </a:ext>
            </a:extLst>
          </p:cNvPr>
          <p:cNvGrpSpPr/>
          <p:nvPr/>
        </p:nvGrpSpPr>
        <p:grpSpPr>
          <a:xfrm>
            <a:off x="527280" y="828810"/>
            <a:ext cx="2595987" cy="3759403"/>
            <a:chOff x="1028337" y="4361991"/>
            <a:chExt cx="2595987" cy="3759403"/>
          </a:xfrm>
        </p:grpSpPr>
        <p:pic>
          <p:nvPicPr>
            <p:cNvPr id="41" name="Picture 40" descr="A diagram of a circuit&#10;&#10;Description automatically generated">
              <a:extLst>
                <a:ext uri="{FF2B5EF4-FFF2-40B4-BE49-F238E27FC236}">
                  <a16:creationId xmlns:a16="http://schemas.microsoft.com/office/drawing/2014/main" id="{833BE377-E843-0B76-9B93-D535D53CC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1" t="13879" r="42653"/>
            <a:stretch/>
          </p:blipFill>
          <p:spPr>
            <a:xfrm>
              <a:off x="1213644" y="4361991"/>
              <a:ext cx="1864558" cy="375940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868EF8-64D4-EB09-7069-16D14F0A0AFC}"/>
                </a:ext>
              </a:extLst>
            </p:cNvPr>
            <p:cNvSpPr txBox="1"/>
            <p:nvPr/>
          </p:nvSpPr>
          <p:spPr>
            <a:xfrm>
              <a:off x="1028337" y="4914437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P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269794-3CEF-8815-8804-DF15FBA2E79B}"/>
                </a:ext>
              </a:extLst>
            </p:cNvPr>
            <p:cNvSpPr txBox="1"/>
            <p:nvPr/>
          </p:nvSpPr>
          <p:spPr>
            <a:xfrm>
              <a:off x="3013259" y="4413962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Dau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2B0E6E-C416-1F30-C7D4-DF8B0EE0B513}"/>
              </a:ext>
            </a:extLst>
          </p:cNvPr>
          <p:cNvGrpSpPr/>
          <p:nvPr/>
        </p:nvGrpSpPr>
        <p:grpSpPr>
          <a:xfrm>
            <a:off x="5050332" y="5189639"/>
            <a:ext cx="6489891" cy="729670"/>
            <a:chOff x="5050332" y="5189639"/>
            <a:chExt cx="6489891" cy="7296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A24F53-A02E-B2AA-C79A-14E98FC66861}"/>
                    </a:ext>
                  </a:extLst>
                </p:cNvPr>
                <p:cNvSpPr txBox="1"/>
                <p:nvPr/>
              </p:nvSpPr>
              <p:spPr>
                <a:xfrm>
                  <a:off x="7037704" y="5190106"/>
                  <a:ext cx="3448765" cy="399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→  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+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A24F53-A02E-B2AA-C79A-14E98FC66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704" y="5190106"/>
                  <a:ext cx="3448765" cy="399084"/>
                </a:xfrm>
                <a:prstGeom prst="rect">
                  <a:avLst/>
                </a:prstGeom>
                <a:blipFill>
                  <a:blip r:embed="rId9"/>
                  <a:stretch>
                    <a:fillRect l="-707" r="-8304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44F28-56E9-7DFB-C832-EC5743CAC6FC}"/>
                </a:ext>
              </a:extLst>
            </p:cNvPr>
            <p:cNvSpPr txBox="1"/>
            <p:nvPr/>
          </p:nvSpPr>
          <p:spPr>
            <a:xfrm>
              <a:off x="11047780" y="518963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5AB7B5-38F0-4D28-27C8-0954A6669EDA}"/>
                </a:ext>
              </a:extLst>
            </p:cNvPr>
            <p:cNvSpPr txBox="1"/>
            <p:nvPr/>
          </p:nvSpPr>
          <p:spPr>
            <a:xfrm>
              <a:off x="6839151" y="554997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939.6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EFCD49-FE4C-FE52-D0DA-D6BE48D512A8}"/>
                </a:ext>
              </a:extLst>
            </p:cNvPr>
            <p:cNvSpPr txBox="1"/>
            <p:nvPr/>
          </p:nvSpPr>
          <p:spPr>
            <a:xfrm>
              <a:off x="7854676" y="554997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938.3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9CDB55-117A-65E3-1A68-246E0750FAE8}"/>
                </a:ext>
              </a:extLst>
            </p:cNvPr>
            <p:cNvSpPr txBox="1"/>
            <p:nvPr/>
          </p:nvSpPr>
          <p:spPr>
            <a:xfrm>
              <a:off x="8985465" y="554997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A4AC35-2E84-34BD-4D9D-D7F693281522}"/>
                </a:ext>
              </a:extLst>
            </p:cNvPr>
            <p:cNvSpPr txBox="1"/>
            <p:nvPr/>
          </p:nvSpPr>
          <p:spPr>
            <a:xfrm>
              <a:off x="10036476" y="5549977"/>
              <a:ext cx="53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tiny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2D594C-5E4C-A75D-DC73-4E5C264795B1}"/>
                </a:ext>
              </a:extLst>
            </p:cNvPr>
            <p:cNvSpPr txBox="1"/>
            <p:nvPr/>
          </p:nvSpPr>
          <p:spPr>
            <a:xfrm>
              <a:off x="5050332" y="5543134"/>
              <a:ext cx="1598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9DDFABB-4A7E-9B8C-525A-B34CF39E5077}"/>
              </a:ext>
            </a:extLst>
          </p:cNvPr>
          <p:cNvGrpSpPr/>
          <p:nvPr/>
        </p:nvGrpSpPr>
        <p:grpSpPr>
          <a:xfrm>
            <a:off x="5061948" y="5949744"/>
            <a:ext cx="6521309" cy="727956"/>
            <a:chOff x="5061948" y="5949744"/>
            <a:chExt cx="6521309" cy="727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EB77C56-6112-AF87-4119-8B8C419FB3E3}"/>
                    </a:ext>
                  </a:extLst>
                </p:cNvPr>
                <p:cNvSpPr txBox="1"/>
                <p:nvPr/>
              </p:nvSpPr>
              <p:spPr>
                <a:xfrm>
                  <a:off x="6990705" y="5950211"/>
                  <a:ext cx="35343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→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+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EB77C56-6112-AF87-4119-8B8C419FB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705" y="5950211"/>
                  <a:ext cx="3534301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724" t="-3279" r="-8621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D099545-842F-32B1-5E17-BB73391F9AE8}"/>
                </a:ext>
              </a:extLst>
            </p:cNvPr>
            <p:cNvSpPr txBox="1"/>
            <p:nvPr/>
          </p:nvSpPr>
          <p:spPr>
            <a:xfrm>
              <a:off x="11059396" y="5949744"/>
              <a:ext cx="52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YES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02ED94-4BAD-A037-7695-06FB5D5C0CDE}"/>
                </a:ext>
              </a:extLst>
            </p:cNvPr>
            <p:cNvSpPr txBox="1"/>
            <p:nvPr/>
          </p:nvSpPr>
          <p:spPr>
            <a:xfrm>
              <a:off x="6850767" y="630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5279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B4F89-078E-59F6-F469-8E87A4EB2230}"/>
                </a:ext>
              </a:extLst>
            </p:cNvPr>
            <p:cNvSpPr txBox="1"/>
            <p:nvPr/>
          </p:nvSpPr>
          <p:spPr>
            <a:xfrm>
              <a:off x="7955135" y="630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1869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B00C8A-AD6C-9669-F959-EB65907E2A7E}"/>
                </a:ext>
              </a:extLst>
            </p:cNvPr>
            <p:cNvSpPr txBox="1"/>
            <p:nvPr/>
          </p:nvSpPr>
          <p:spPr>
            <a:xfrm>
              <a:off x="9091687" y="63083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1777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E9239F-CEA0-EF81-E63A-21987547AE8B}"/>
                </a:ext>
              </a:extLst>
            </p:cNvPr>
            <p:cNvSpPr txBox="1"/>
            <p:nvPr/>
          </p:nvSpPr>
          <p:spPr>
            <a:xfrm>
              <a:off x="10240447" y="6308368"/>
              <a:ext cx="652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tiny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96D247-8B9D-47FA-0AA3-776070728A40}"/>
                </a:ext>
              </a:extLst>
            </p:cNvPr>
            <p:cNvSpPr txBox="1"/>
            <p:nvPr/>
          </p:nvSpPr>
          <p:spPr>
            <a:xfrm>
              <a:off x="5061948" y="6299078"/>
              <a:ext cx="162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 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C17B7C-5301-C61F-E522-E8F3ADDECDC2}"/>
              </a:ext>
            </a:extLst>
          </p:cNvPr>
          <p:cNvGrpSpPr/>
          <p:nvPr/>
        </p:nvGrpSpPr>
        <p:grpSpPr>
          <a:xfrm>
            <a:off x="5050332" y="4094582"/>
            <a:ext cx="6521309" cy="1068783"/>
            <a:chOff x="5050332" y="4094582"/>
            <a:chExt cx="6521309" cy="1068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EC5BAE-0002-F432-C37A-90C309D66969}"/>
                    </a:ext>
                  </a:extLst>
                </p:cNvPr>
                <p:cNvSpPr txBox="1"/>
                <p:nvPr/>
              </p:nvSpPr>
              <p:spPr>
                <a:xfrm>
                  <a:off x="7037704" y="4434162"/>
                  <a:ext cx="342972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→  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+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EC5BAE-0002-F432-C37A-90C309D66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704" y="4434162"/>
                  <a:ext cx="342972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710" r="-870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14741-5499-5911-DEEE-176250EB82F0}"/>
                </a:ext>
              </a:extLst>
            </p:cNvPr>
            <p:cNvSpPr txBox="1"/>
            <p:nvPr/>
          </p:nvSpPr>
          <p:spPr>
            <a:xfrm>
              <a:off x="11047780" y="4433695"/>
              <a:ext cx="52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YES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425FC6-6AAC-9CEF-FA45-E6EFD9F80A16}"/>
                </a:ext>
              </a:extLst>
            </p:cNvPr>
            <p:cNvSpPr txBox="1"/>
            <p:nvPr/>
          </p:nvSpPr>
          <p:spPr>
            <a:xfrm>
              <a:off x="6839151" y="479403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939.6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26FF2-A812-B2E5-FF8A-0B414CDEEF31}"/>
                </a:ext>
              </a:extLst>
            </p:cNvPr>
            <p:cNvSpPr txBox="1"/>
            <p:nvPr/>
          </p:nvSpPr>
          <p:spPr>
            <a:xfrm>
              <a:off x="7854676" y="479403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938.3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A74EAC-F68F-E6AA-28F4-C0867997FC2D}"/>
                </a:ext>
              </a:extLst>
            </p:cNvPr>
            <p:cNvSpPr txBox="1"/>
            <p:nvPr/>
          </p:nvSpPr>
          <p:spPr>
            <a:xfrm>
              <a:off x="8985465" y="479403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D9517B-06BD-46CC-7702-B63F7AC5A011}"/>
                </a:ext>
              </a:extLst>
            </p:cNvPr>
            <p:cNvSpPr txBox="1"/>
            <p:nvPr/>
          </p:nvSpPr>
          <p:spPr>
            <a:xfrm>
              <a:off x="10036476" y="4794033"/>
              <a:ext cx="536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tiny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E5019C-87FF-B280-06C7-38BE99A3B1E6}"/>
                </a:ext>
              </a:extLst>
            </p:cNvPr>
            <p:cNvSpPr txBox="1"/>
            <p:nvPr/>
          </p:nvSpPr>
          <p:spPr>
            <a:xfrm>
              <a:off x="5050332" y="4783029"/>
              <a:ext cx="162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 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853363-0142-8AAD-C64E-72C8838D4A2C}"/>
                </a:ext>
              </a:extLst>
            </p:cNvPr>
            <p:cNvSpPr txBox="1"/>
            <p:nvPr/>
          </p:nvSpPr>
          <p:spPr>
            <a:xfrm>
              <a:off x="6833695" y="4108046"/>
              <a:ext cx="8502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Parent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8AF8FE-DEED-2D87-D19C-E7AD4795DB93}"/>
                </a:ext>
              </a:extLst>
            </p:cNvPr>
            <p:cNvSpPr txBox="1"/>
            <p:nvPr/>
          </p:nvSpPr>
          <p:spPr>
            <a:xfrm>
              <a:off x="7984388" y="4094582"/>
              <a:ext cx="580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Dau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3F49832-40A0-5E00-34BC-1DF392479A8F}"/>
              </a:ext>
            </a:extLst>
          </p:cNvPr>
          <p:cNvCxnSpPr>
            <a:cxnSpLocks/>
          </p:cNvCxnSpPr>
          <p:nvPr/>
        </p:nvCxnSpPr>
        <p:spPr>
          <a:xfrm flipV="1">
            <a:off x="2577145" y="2139996"/>
            <a:ext cx="1038959" cy="50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D7E8B1-D33F-466C-25A2-C4740F546B46}"/>
              </a:ext>
            </a:extLst>
          </p:cNvPr>
          <p:cNvCxnSpPr>
            <a:cxnSpLocks/>
          </p:cNvCxnSpPr>
          <p:nvPr/>
        </p:nvCxnSpPr>
        <p:spPr>
          <a:xfrm flipV="1">
            <a:off x="2923303" y="2139996"/>
            <a:ext cx="692801" cy="34646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F78D4A-3D07-DF6B-B78B-B208572423A8}"/>
              </a:ext>
            </a:extLst>
          </p:cNvPr>
          <p:cNvGrpSpPr/>
          <p:nvPr/>
        </p:nvGrpSpPr>
        <p:grpSpPr>
          <a:xfrm rot="14734491">
            <a:off x="2475653" y="2763915"/>
            <a:ext cx="1038959" cy="500943"/>
            <a:chOff x="2040050" y="4450132"/>
            <a:chExt cx="1038959" cy="500943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2A3CDE-CEE3-3FF4-A64D-78D1A6577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050" y="4450132"/>
              <a:ext cx="1038959" cy="50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908E76-6304-428E-36C9-3BFEB93DC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208" y="4450132"/>
              <a:ext cx="692801" cy="34646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69BABF5-817B-155C-828A-8CD09A347F30}"/>
              </a:ext>
            </a:extLst>
          </p:cNvPr>
          <p:cNvGrpSpPr/>
          <p:nvPr/>
        </p:nvGrpSpPr>
        <p:grpSpPr>
          <a:xfrm>
            <a:off x="9029865" y="3783814"/>
            <a:ext cx="1408349" cy="581518"/>
            <a:chOff x="9029865" y="3783814"/>
            <a:chExt cx="1408349" cy="581518"/>
          </a:xfrm>
        </p:grpSpPr>
        <p:sp>
          <p:nvSpPr>
            <p:cNvPr id="72" name="Right Brace 71">
              <a:extLst>
                <a:ext uri="{FF2B5EF4-FFF2-40B4-BE49-F238E27FC236}">
                  <a16:creationId xmlns:a16="http://schemas.microsoft.com/office/drawing/2014/main" id="{F4194589-AD80-9106-DE4A-C5CE3BFE7357}"/>
                </a:ext>
              </a:extLst>
            </p:cNvPr>
            <p:cNvSpPr/>
            <p:nvPr/>
          </p:nvSpPr>
          <p:spPr>
            <a:xfrm rot="16200000">
              <a:off x="9608341" y="3535458"/>
              <a:ext cx="251398" cy="1408349"/>
            </a:xfrm>
            <a:prstGeom prst="rightBrace">
              <a:avLst>
                <a:gd name="adj1" fmla="val 4615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46FF894-B8F7-1C9E-69AB-B59CD049A5AB}"/>
                    </a:ext>
                  </a:extLst>
                </p:cNvPr>
                <p:cNvSpPr txBox="1"/>
                <p:nvPr/>
              </p:nvSpPr>
              <p:spPr>
                <a:xfrm>
                  <a:off x="9532372" y="3783814"/>
                  <a:ext cx="45627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D46FF894-B8F7-1C9E-69AB-B59CD049A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2372" y="3783814"/>
                  <a:ext cx="456279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333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DD11F-9395-1EAE-2C93-DB006CE5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AA05-AA31-AABE-9F84-42C19F4C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1045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quarks?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AF059-FD77-AA3D-C369-4330301150E7}"/>
              </a:ext>
            </a:extLst>
          </p:cNvPr>
          <p:cNvSpPr/>
          <p:nvPr/>
        </p:nvSpPr>
        <p:spPr>
          <a:xfrm>
            <a:off x="294599" y="2276441"/>
            <a:ext cx="845038" cy="573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AD0236-FA6B-58A3-1DE3-540288A49910}"/>
              </a:ext>
            </a:extLst>
          </p:cNvPr>
          <p:cNvGrpSpPr/>
          <p:nvPr/>
        </p:nvGrpSpPr>
        <p:grpSpPr>
          <a:xfrm>
            <a:off x="3616104" y="1704326"/>
            <a:ext cx="410795" cy="1722998"/>
            <a:chOff x="3479514" y="1996347"/>
            <a:chExt cx="410795" cy="172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ACD4B-02D8-A44C-C3AD-7E4D98F78677}"/>
                    </a:ext>
                  </a:extLst>
                </p:cNvPr>
                <p:cNvSpPr txBox="1"/>
                <p:nvPr/>
              </p:nvSpPr>
              <p:spPr>
                <a:xfrm>
                  <a:off x="3479514" y="3288458"/>
                  <a:ext cx="29764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26ACD4B-02D8-A44C-C3AD-7E4D98F78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14" y="3288458"/>
                  <a:ext cx="297646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CBE7C4-3435-99A5-E872-26FF23905091}"/>
                    </a:ext>
                  </a:extLst>
                </p:cNvPr>
                <p:cNvSpPr txBox="1"/>
                <p:nvPr/>
              </p:nvSpPr>
              <p:spPr>
                <a:xfrm>
                  <a:off x="3588752" y="1996347"/>
                  <a:ext cx="30155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CBE7C4-3435-99A5-E872-26FF239050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752" y="1996347"/>
                  <a:ext cx="301557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E7C47-F43D-2351-074E-36A21337D0B2}"/>
              </a:ext>
            </a:extLst>
          </p:cNvPr>
          <p:cNvGrpSpPr/>
          <p:nvPr/>
        </p:nvGrpSpPr>
        <p:grpSpPr>
          <a:xfrm>
            <a:off x="4656605" y="1686980"/>
            <a:ext cx="314452" cy="1742195"/>
            <a:chOff x="3554063" y="2692528"/>
            <a:chExt cx="314452" cy="1742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6D2CCED-DB2E-4F04-2117-B7E79221EA4B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2582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6D2CCED-DB2E-4F04-2117-B7E79221EA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258276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C1EA649-A340-D676-6B03-DD01253ACC99}"/>
                    </a:ext>
                  </a:extLst>
                </p:cNvPr>
                <p:cNvSpPr txBox="1"/>
                <p:nvPr/>
              </p:nvSpPr>
              <p:spPr>
                <a:xfrm>
                  <a:off x="3614279" y="2692528"/>
                  <a:ext cx="25423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C1EA649-A340-D676-6B03-DD01253AC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279" y="2692528"/>
                  <a:ext cx="25423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716AF0-00F8-C976-D78C-BBC935E96F8B}"/>
              </a:ext>
            </a:extLst>
          </p:cNvPr>
          <p:cNvSpPr txBox="1"/>
          <p:nvPr/>
        </p:nvSpPr>
        <p:spPr>
          <a:xfrm>
            <a:off x="3616104" y="2265084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Quark + antiquark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3EF7EB-B02F-F0C2-9276-36A759C0BC34}"/>
              </a:ext>
            </a:extLst>
          </p:cNvPr>
          <p:cNvGrpSpPr/>
          <p:nvPr/>
        </p:nvGrpSpPr>
        <p:grpSpPr>
          <a:xfrm>
            <a:off x="247548" y="648330"/>
            <a:ext cx="2864498" cy="3759403"/>
            <a:chOff x="748605" y="4361991"/>
            <a:chExt cx="2864498" cy="3759403"/>
          </a:xfrm>
        </p:grpSpPr>
        <p:pic>
          <p:nvPicPr>
            <p:cNvPr id="41" name="Picture 40" descr="A diagram of a circuit&#10;&#10;Description automatically generated">
              <a:extLst>
                <a:ext uri="{FF2B5EF4-FFF2-40B4-BE49-F238E27FC236}">
                  <a16:creationId xmlns:a16="http://schemas.microsoft.com/office/drawing/2014/main" id="{833BE377-E843-0B76-9B93-D535D53CC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1" t="13879" r="42653"/>
            <a:stretch/>
          </p:blipFill>
          <p:spPr>
            <a:xfrm>
              <a:off x="1213644" y="4361991"/>
              <a:ext cx="1864558" cy="375940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868EF8-64D4-EB09-7069-16D14F0A0AFC}"/>
                </a:ext>
              </a:extLst>
            </p:cNvPr>
            <p:cNvSpPr txBox="1"/>
            <p:nvPr/>
          </p:nvSpPr>
          <p:spPr>
            <a:xfrm>
              <a:off x="748605" y="4873913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269794-3CEF-8815-8804-DF15FBA2E79B}"/>
                </a:ext>
              </a:extLst>
            </p:cNvPr>
            <p:cNvSpPr txBox="1"/>
            <p:nvPr/>
          </p:nvSpPr>
          <p:spPr>
            <a:xfrm>
              <a:off x="3013259" y="4413962"/>
              <a:ext cx="599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Dau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D099545-842F-32B1-5E17-BB73391F9AE8}"/>
              </a:ext>
            </a:extLst>
          </p:cNvPr>
          <p:cNvSpPr txBox="1"/>
          <p:nvPr/>
        </p:nvSpPr>
        <p:spPr>
          <a:xfrm>
            <a:off x="11536784" y="6123190"/>
            <a:ext cx="5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YES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3548FA-B114-898C-F892-565697BC3E32}"/>
              </a:ext>
            </a:extLst>
          </p:cNvPr>
          <p:cNvGrpSpPr/>
          <p:nvPr/>
        </p:nvGrpSpPr>
        <p:grpSpPr>
          <a:xfrm>
            <a:off x="5658891" y="6110660"/>
            <a:ext cx="4538098" cy="679361"/>
            <a:chOff x="5658891" y="6110660"/>
            <a:chExt cx="4538098" cy="679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EB77C56-6112-AF87-4119-8B8C419FB3E3}"/>
                    </a:ext>
                  </a:extLst>
                </p:cNvPr>
                <p:cNvSpPr txBox="1"/>
                <p:nvPr/>
              </p:nvSpPr>
              <p:spPr>
                <a:xfrm>
                  <a:off x="7587648" y="6110660"/>
                  <a:ext cx="25503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→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+ 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EB77C56-6112-AF87-4119-8B8C419FB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7648" y="6110660"/>
                  <a:ext cx="255031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392" t="-3279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02ED94-4BAD-A037-7695-06FB5D5C0CDE}"/>
                </a:ext>
              </a:extLst>
            </p:cNvPr>
            <p:cNvSpPr txBox="1"/>
            <p:nvPr/>
          </p:nvSpPr>
          <p:spPr>
            <a:xfrm>
              <a:off x="7447710" y="642068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5279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1B4F89-078E-59F6-F469-8E87A4EB2230}"/>
                </a:ext>
              </a:extLst>
            </p:cNvPr>
            <p:cNvSpPr txBox="1"/>
            <p:nvPr/>
          </p:nvSpPr>
          <p:spPr>
            <a:xfrm>
              <a:off x="8552078" y="642068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1869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B00C8A-AD6C-9669-F959-EB65907E2A7E}"/>
                </a:ext>
              </a:extLst>
            </p:cNvPr>
            <p:cNvSpPr txBox="1"/>
            <p:nvPr/>
          </p:nvSpPr>
          <p:spPr>
            <a:xfrm>
              <a:off x="9544246" y="642068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1777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96D247-8B9D-47FA-0AA3-776070728A40}"/>
                </a:ext>
              </a:extLst>
            </p:cNvPr>
            <p:cNvSpPr txBox="1"/>
            <p:nvPr/>
          </p:nvSpPr>
          <p:spPr>
            <a:xfrm>
              <a:off x="5658891" y="6411399"/>
              <a:ext cx="162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 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3F49832-40A0-5E00-34BC-1DF392479A8F}"/>
              </a:ext>
            </a:extLst>
          </p:cNvPr>
          <p:cNvCxnSpPr>
            <a:cxnSpLocks/>
          </p:cNvCxnSpPr>
          <p:nvPr/>
        </p:nvCxnSpPr>
        <p:spPr>
          <a:xfrm flipV="1">
            <a:off x="2577145" y="1959516"/>
            <a:ext cx="1038959" cy="50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D7E8B1-D33F-466C-25A2-C4740F546B46}"/>
              </a:ext>
            </a:extLst>
          </p:cNvPr>
          <p:cNvCxnSpPr>
            <a:cxnSpLocks/>
          </p:cNvCxnSpPr>
          <p:nvPr/>
        </p:nvCxnSpPr>
        <p:spPr>
          <a:xfrm flipV="1">
            <a:off x="2923303" y="1959516"/>
            <a:ext cx="692801" cy="34646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F78D4A-3D07-DF6B-B78B-B208572423A8}"/>
              </a:ext>
            </a:extLst>
          </p:cNvPr>
          <p:cNvGrpSpPr/>
          <p:nvPr/>
        </p:nvGrpSpPr>
        <p:grpSpPr>
          <a:xfrm rot="14734491">
            <a:off x="2475653" y="2583435"/>
            <a:ext cx="1038959" cy="500943"/>
            <a:chOff x="2040050" y="4450132"/>
            <a:chExt cx="1038959" cy="500943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2A3CDE-CEE3-3FF4-A64D-78D1A6577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050" y="4450132"/>
              <a:ext cx="1038959" cy="50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908E76-6304-428E-36C9-3BFEB93DC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208" y="4450132"/>
              <a:ext cx="692801" cy="34646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F1D2FE-7C07-860B-AD8E-D65705601E75}"/>
              </a:ext>
            </a:extLst>
          </p:cNvPr>
          <p:cNvGrpSpPr/>
          <p:nvPr/>
        </p:nvGrpSpPr>
        <p:grpSpPr>
          <a:xfrm>
            <a:off x="5407999" y="1700233"/>
            <a:ext cx="363474" cy="1722998"/>
            <a:chOff x="3479514" y="1996347"/>
            <a:chExt cx="363474" cy="172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58DFC41-2EC6-3D37-B225-D81E39FBCBAD}"/>
                    </a:ext>
                  </a:extLst>
                </p:cNvPr>
                <p:cNvSpPr txBox="1"/>
                <p:nvPr/>
              </p:nvSpPr>
              <p:spPr>
                <a:xfrm>
                  <a:off x="3479514" y="3288458"/>
                  <a:ext cx="29764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58DFC41-2EC6-3D37-B225-D81E39FBC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14" y="3288458"/>
                  <a:ext cx="297646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CC921A-EA17-39E7-D416-3E20CB2FF1E9}"/>
                    </a:ext>
                  </a:extLst>
                </p:cNvPr>
                <p:cNvSpPr txBox="1"/>
                <p:nvPr/>
              </p:nvSpPr>
              <p:spPr>
                <a:xfrm>
                  <a:off x="3588752" y="1996347"/>
                  <a:ext cx="25423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FCC921A-EA17-39E7-D416-3E20CB2FF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752" y="1996347"/>
                  <a:ext cx="25423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971468-DCC9-10C4-DADB-BD05E5BA1DE8}"/>
              </a:ext>
            </a:extLst>
          </p:cNvPr>
          <p:cNvGrpSpPr/>
          <p:nvPr/>
        </p:nvGrpSpPr>
        <p:grpSpPr>
          <a:xfrm>
            <a:off x="6448500" y="1718983"/>
            <a:ext cx="361773" cy="1742195"/>
            <a:chOff x="3554063" y="2692528"/>
            <a:chExt cx="361773" cy="1742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1EB3A5-9862-4C67-A99F-03633FBDC6F8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2582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01EB3A5-9862-4C67-A99F-03633FBDC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25827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64E8749-030F-9762-6C56-955DA9E8B179}"/>
                    </a:ext>
                  </a:extLst>
                </p:cNvPr>
                <p:cNvSpPr txBox="1"/>
                <p:nvPr/>
              </p:nvSpPr>
              <p:spPr>
                <a:xfrm>
                  <a:off x="3614279" y="2692528"/>
                  <a:ext cx="30155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64E8749-030F-9762-6C56-955DA9E8B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279" y="2692528"/>
                  <a:ext cx="30155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D8551BC-E976-8357-2E2A-5E3EE7295E44}"/>
              </a:ext>
            </a:extLst>
          </p:cNvPr>
          <p:cNvSpPr txBox="1"/>
          <p:nvPr/>
        </p:nvSpPr>
        <p:spPr>
          <a:xfrm>
            <a:off x="7547516" y="1484324"/>
            <a:ext cx="4420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These quarks/antiquarks will combine</a:t>
            </a:r>
            <a:br>
              <a:rPr lang="en-US" sz="2000" dirty="0"/>
            </a:br>
            <a:r>
              <a:rPr lang="en-US" sz="2000" dirty="0"/>
              <a:t>to form 1 (or more) hadrons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Also limited by energy conservation!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9">
                <a:extLst>
                  <a:ext uri="{FF2B5EF4-FFF2-40B4-BE49-F238E27FC236}">
                    <a16:creationId xmlns:a16="http://schemas.microsoft.com/office/drawing/2014/main" id="{D8896C39-2942-3AF5-E0F5-836E0AD65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5248"/>
                  </p:ext>
                </p:extLst>
              </p:nvPr>
            </p:nvGraphicFramePr>
            <p:xfrm>
              <a:off x="327991" y="3737747"/>
              <a:ext cx="377902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759">
                      <a:extLst>
                        <a:ext uri="{9D8B030D-6E8A-4147-A177-3AD203B41FA5}">
                          <a16:colId xmlns:a16="http://schemas.microsoft.com/office/drawing/2014/main" val="4236996615"/>
                        </a:ext>
                      </a:extLst>
                    </a:gridCol>
                    <a:gridCol w="1503948">
                      <a:extLst>
                        <a:ext uri="{9D8B030D-6E8A-4147-A177-3AD203B41FA5}">
                          <a16:colId xmlns:a16="http://schemas.microsoft.com/office/drawing/2014/main" val="3555431452"/>
                        </a:ext>
                      </a:extLst>
                    </a:gridCol>
                    <a:gridCol w="1263315">
                      <a:extLst>
                        <a:ext uri="{9D8B030D-6E8A-4147-A177-3AD203B41FA5}">
                          <a16:colId xmlns:a16="http://schemas.microsoft.com/office/drawing/2014/main" val="1976961517"/>
                        </a:ext>
                      </a:extLst>
                    </a:gridCol>
                  </a:tblGrid>
                  <a:tr h="3245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Particle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Quarks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 (MeV/c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1132961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689205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45339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493.7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9778716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 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794338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648482"/>
                      </a:ext>
                    </a:extLst>
                  </a:tr>
                  <a:tr h="32454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 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5387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9">
                <a:extLst>
                  <a:ext uri="{FF2B5EF4-FFF2-40B4-BE49-F238E27FC236}">
                    <a16:creationId xmlns:a16="http://schemas.microsoft.com/office/drawing/2014/main" id="{D8896C39-2942-3AF5-E0F5-836E0AD65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275248"/>
                  </p:ext>
                </p:extLst>
              </p:nvPr>
            </p:nvGraphicFramePr>
            <p:xfrm>
              <a:off x="327991" y="3737747"/>
              <a:ext cx="377902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759">
                      <a:extLst>
                        <a:ext uri="{9D8B030D-6E8A-4147-A177-3AD203B41FA5}">
                          <a16:colId xmlns:a16="http://schemas.microsoft.com/office/drawing/2014/main" val="4236996615"/>
                        </a:ext>
                      </a:extLst>
                    </a:gridCol>
                    <a:gridCol w="1503948">
                      <a:extLst>
                        <a:ext uri="{9D8B030D-6E8A-4147-A177-3AD203B41FA5}">
                          <a16:colId xmlns:a16="http://schemas.microsoft.com/office/drawing/2014/main" val="3555431452"/>
                        </a:ext>
                      </a:extLst>
                    </a:gridCol>
                    <a:gridCol w="1263315">
                      <a:extLst>
                        <a:ext uri="{9D8B030D-6E8A-4147-A177-3AD203B41FA5}">
                          <a16:colId xmlns:a16="http://schemas.microsoft.com/office/drawing/2014/main" val="197696151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Particle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Quarks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 (MeV/c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11329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169231" r="-276506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139.5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96892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269231" r="-276506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4533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363636" r="-276506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493.7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977871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470769" r="-276506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79433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570769" r="-27650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1865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96484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02" t="-670769" r="-276506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1968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53872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0B8D970-9567-7FEA-D591-B76C83FACDBC}"/>
              </a:ext>
            </a:extLst>
          </p:cNvPr>
          <p:cNvGrpSpPr/>
          <p:nvPr/>
        </p:nvGrpSpPr>
        <p:grpSpPr>
          <a:xfrm>
            <a:off x="5647275" y="3199861"/>
            <a:ext cx="6429081" cy="1353926"/>
            <a:chOff x="5647275" y="3199861"/>
            <a:chExt cx="6429081" cy="1353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EC5BAE-0002-F432-C37A-90C309D66969}"/>
                    </a:ext>
                  </a:extLst>
                </p:cNvPr>
                <p:cNvSpPr txBox="1"/>
                <p:nvPr/>
              </p:nvSpPr>
              <p:spPr>
                <a:xfrm>
                  <a:off x="7634647" y="3824584"/>
                  <a:ext cx="26069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 →  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 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6EC5BAE-0002-F432-C37A-90C309D66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647" y="3824584"/>
                  <a:ext cx="260693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425FC6-6AAC-9CEF-FA45-E6EFD9F80A16}"/>
                </a:ext>
              </a:extLst>
            </p:cNvPr>
            <p:cNvSpPr txBox="1"/>
            <p:nvPr/>
          </p:nvSpPr>
          <p:spPr>
            <a:xfrm>
              <a:off x="7436094" y="418445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939.6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26FF2-A812-B2E5-FF8A-0B414CDEEF31}"/>
                </a:ext>
              </a:extLst>
            </p:cNvPr>
            <p:cNvSpPr txBox="1"/>
            <p:nvPr/>
          </p:nvSpPr>
          <p:spPr>
            <a:xfrm>
              <a:off x="8451619" y="418445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938.3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A74EAC-F68F-E6AA-28F4-C0867997FC2D}"/>
                </a:ext>
              </a:extLst>
            </p:cNvPr>
            <p:cNvSpPr txBox="1"/>
            <p:nvPr/>
          </p:nvSpPr>
          <p:spPr>
            <a:xfrm>
              <a:off x="9493508" y="418445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139.5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E5019C-87FF-B280-06C7-38BE99A3B1E6}"/>
                </a:ext>
              </a:extLst>
            </p:cNvPr>
            <p:cNvSpPr txBox="1"/>
            <p:nvPr/>
          </p:nvSpPr>
          <p:spPr>
            <a:xfrm>
              <a:off x="5647275" y="4173451"/>
              <a:ext cx="162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 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744F28-56E9-7DFB-C832-EC5743CAC6FC}"/>
                </a:ext>
              </a:extLst>
            </p:cNvPr>
            <p:cNvSpPr txBox="1"/>
            <p:nvPr/>
          </p:nvSpPr>
          <p:spPr>
            <a:xfrm>
              <a:off x="11583913" y="391066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C853363-0142-8AAD-C64E-72C8838D4A2C}"/>
                </a:ext>
              </a:extLst>
            </p:cNvPr>
            <p:cNvSpPr txBox="1"/>
            <p:nvPr/>
          </p:nvSpPr>
          <p:spPr>
            <a:xfrm>
              <a:off x="7430638" y="3498468"/>
              <a:ext cx="8502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Parent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8AF8FE-DEED-2D87-D19C-E7AD4795DB93}"/>
                </a:ext>
              </a:extLst>
            </p:cNvPr>
            <p:cNvSpPr txBox="1"/>
            <p:nvPr/>
          </p:nvSpPr>
          <p:spPr>
            <a:xfrm>
              <a:off x="8581331" y="3485004"/>
              <a:ext cx="5807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Dau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7222537-2168-BCF5-DD5E-7E5E45503717}"/>
                </a:ext>
              </a:extLst>
            </p:cNvPr>
            <p:cNvGrpSpPr/>
            <p:nvPr/>
          </p:nvGrpSpPr>
          <p:grpSpPr>
            <a:xfrm>
              <a:off x="9626809" y="3199861"/>
              <a:ext cx="491325" cy="555893"/>
              <a:chOff x="9029866" y="3809439"/>
              <a:chExt cx="491325" cy="555893"/>
            </a:xfrm>
          </p:grpSpPr>
          <p:sp>
            <p:nvSpPr>
              <p:cNvPr id="53" name="Right Brace 52">
                <a:extLst>
                  <a:ext uri="{FF2B5EF4-FFF2-40B4-BE49-F238E27FC236}">
                    <a16:creationId xmlns:a16="http://schemas.microsoft.com/office/drawing/2014/main" id="{D6C0915E-E861-929E-8B80-C8D673C40FD5}"/>
                  </a:ext>
                </a:extLst>
              </p:cNvPr>
              <p:cNvSpPr/>
              <p:nvPr/>
            </p:nvSpPr>
            <p:spPr>
              <a:xfrm rot="16200000">
                <a:off x="9198389" y="4042530"/>
                <a:ext cx="154279" cy="491325"/>
              </a:xfrm>
              <a:prstGeom prst="rightBrace">
                <a:avLst>
                  <a:gd name="adj1" fmla="val 46158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F409E9A-16D1-AFD6-9224-B9BC9DA4BBC2}"/>
                      </a:ext>
                    </a:extLst>
                  </p:cNvPr>
                  <p:cNvSpPr txBox="1"/>
                  <p:nvPr/>
                </p:nvSpPr>
                <p:spPr>
                  <a:xfrm>
                    <a:off x="9064910" y="3809439"/>
                    <a:ext cx="456279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BF409E9A-16D1-AFD6-9224-B9BC9DA4B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4910" y="3809439"/>
                    <a:ext cx="456279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333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5DE4F8-87CC-B132-6C37-AA2EA7875246}"/>
              </a:ext>
            </a:extLst>
          </p:cNvPr>
          <p:cNvGrpSpPr/>
          <p:nvPr/>
        </p:nvGrpSpPr>
        <p:grpSpPr>
          <a:xfrm>
            <a:off x="5647275" y="4652720"/>
            <a:ext cx="6397662" cy="693107"/>
            <a:chOff x="5647275" y="4652720"/>
            <a:chExt cx="6397662" cy="693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A24F53-A02E-B2AA-C79A-14E98FC66861}"/>
                    </a:ext>
                  </a:extLst>
                </p:cNvPr>
                <p:cNvSpPr txBox="1"/>
                <p:nvPr/>
              </p:nvSpPr>
              <p:spPr>
                <a:xfrm>
                  <a:off x="7598551" y="4652720"/>
                  <a:ext cx="26489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→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A24F53-A02E-B2AA-C79A-14E98FC668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551" y="4652720"/>
                  <a:ext cx="2648994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920" t="-327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5AB7B5-38F0-4D28-27C8-0954A6669EDA}"/>
                </a:ext>
              </a:extLst>
            </p:cNvPr>
            <p:cNvSpPr txBox="1"/>
            <p:nvPr/>
          </p:nvSpPr>
          <p:spPr>
            <a:xfrm>
              <a:off x="7436094" y="497649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1865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EFCD49-FE4C-FE52-D0DA-D6BE48D512A8}"/>
                </a:ext>
              </a:extLst>
            </p:cNvPr>
            <p:cNvSpPr txBox="1"/>
            <p:nvPr/>
          </p:nvSpPr>
          <p:spPr>
            <a:xfrm>
              <a:off x="8559906" y="497649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493.7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9CDB55-117A-65E3-1A68-246E0750FAE8}"/>
                </a:ext>
              </a:extLst>
            </p:cNvPr>
            <p:cNvSpPr txBox="1"/>
            <p:nvPr/>
          </p:nvSpPr>
          <p:spPr>
            <a:xfrm>
              <a:off x="9582408" y="497649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493.7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2D594C-5E4C-A75D-DC73-4E5C264795B1}"/>
                </a:ext>
              </a:extLst>
            </p:cNvPr>
            <p:cNvSpPr txBox="1"/>
            <p:nvPr/>
          </p:nvSpPr>
          <p:spPr>
            <a:xfrm>
              <a:off x="5647275" y="4969652"/>
              <a:ext cx="1598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AA1C2F7-81CA-0566-47CC-C1B0ADD87C40}"/>
                </a:ext>
              </a:extLst>
            </p:cNvPr>
            <p:cNvSpPr txBox="1"/>
            <p:nvPr/>
          </p:nvSpPr>
          <p:spPr>
            <a:xfrm>
              <a:off x="11521076" y="4652720"/>
              <a:ext cx="523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</a:rPr>
                <a:t>YES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4A87CE-04A3-BC8B-B1DC-5C3501B7E483}"/>
              </a:ext>
            </a:extLst>
          </p:cNvPr>
          <p:cNvGrpSpPr/>
          <p:nvPr/>
        </p:nvGrpSpPr>
        <p:grpSpPr>
          <a:xfrm>
            <a:off x="5636881" y="5431516"/>
            <a:ext cx="4508364" cy="674232"/>
            <a:chOff x="5636881" y="5431516"/>
            <a:chExt cx="4508364" cy="674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51E6FBE-EA38-55E0-399C-0ADCB77F0224}"/>
                    </a:ext>
                  </a:extLst>
                </p:cNvPr>
                <p:cNvSpPr txBox="1"/>
                <p:nvPr/>
              </p:nvSpPr>
              <p:spPr>
                <a:xfrm>
                  <a:off x="7600189" y="5431516"/>
                  <a:ext cx="24384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 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51E6FBE-EA38-55E0-399C-0ADCB77F0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0189" y="5431516"/>
                  <a:ext cx="2438423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2500" r="-500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25A7C3-4E27-0091-FDDC-48704DD77980}"/>
                </a:ext>
              </a:extLst>
            </p:cNvPr>
            <p:cNvSpPr txBox="1"/>
            <p:nvPr/>
          </p:nvSpPr>
          <p:spPr>
            <a:xfrm>
              <a:off x="7425700" y="573122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1968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017314B-C9CB-48EA-A2DC-731D441AAE39}"/>
                </a:ext>
              </a:extLst>
            </p:cNvPr>
            <p:cNvSpPr txBox="1"/>
            <p:nvPr/>
          </p:nvSpPr>
          <p:spPr>
            <a:xfrm>
              <a:off x="8573575" y="573122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493.7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989896-80C6-23FA-11D4-2C6DF2A345B0}"/>
                </a:ext>
              </a:extLst>
            </p:cNvPr>
            <p:cNvSpPr txBox="1"/>
            <p:nvPr/>
          </p:nvSpPr>
          <p:spPr>
            <a:xfrm>
              <a:off x="9492502" y="571134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1865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A3C252A-6174-AE72-4786-4A3C31DD96CA}"/>
                </a:ext>
              </a:extLst>
            </p:cNvPr>
            <p:cNvSpPr txBox="1"/>
            <p:nvPr/>
          </p:nvSpPr>
          <p:spPr>
            <a:xfrm>
              <a:off x="5636881" y="5736416"/>
              <a:ext cx="1598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Mass (MeV/c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A31ECAC-C2BA-113E-FA22-1C0C5894CEB4}"/>
              </a:ext>
            </a:extLst>
          </p:cNvPr>
          <p:cNvSpPr txBox="1"/>
          <p:nvPr/>
        </p:nvSpPr>
        <p:spPr>
          <a:xfrm>
            <a:off x="11552494" y="545473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79C759-1A19-34D7-66C7-DC7989AA0C03}"/>
              </a:ext>
            </a:extLst>
          </p:cNvPr>
          <p:cNvGrpSpPr/>
          <p:nvPr/>
        </p:nvGrpSpPr>
        <p:grpSpPr>
          <a:xfrm>
            <a:off x="1325003" y="4381369"/>
            <a:ext cx="1493013" cy="2376101"/>
            <a:chOff x="1325003" y="4381369"/>
            <a:chExt cx="1493013" cy="237610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CC75AE2-487C-DB48-48B9-E74E7A160A56}"/>
                </a:ext>
              </a:extLst>
            </p:cNvPr>
            <p:cNvGrpSpPr/>
            <p:nvPr/>
          </p:nvGrpSpPr>
          <p:grpSpPr>
            <a:xfrm>
              <a:off x="1346446" y="4381369"/>
              <a:ext cx="1471570" cy="1985054"/>
              <a:chOff x="1346446" y="4788873"/>
              <a:chExt cx="1471570" cy="19850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F09C4595-94EC-98A4-8C28-5C3C91CFF917}"/>
                      </a:ext>
                    </a:extLst>
                  </p:cNvPr>
                  <p:cNvSpPr txBox="1"/>
                  <p:nvPr/>
                </p:nvSpPr>
                <p:spPr>
                  <a:xfrm>
                    <a:off x="1777884" y="4788873"/>
                    <a:ext cx="72609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F09C4595-94EC-98A4-8C28-5C3C91CFF9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7884" y="4788873"/>
                    <a:ext cx="726099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72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4A8118E-9963-F396-4616-B02C54A1CE31}"/>
                      </a:ext>
                    </a:extLst>
                  </p:cNvPr>
                  <p:cNvSpPr txBox="1"/>
                  <p:nvPr/>
                </p:nvSpPr>
                <p:spPr>
                  <a:xfrm>
                    <a:off x="1777884" y="5170013"/>
                    <a:ext cx="70282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4A8118E-9963-F396-4616-B02C54A1CE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7884" y="5170013"/>
                    <a:ext cx="702829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4348" r="-1739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663753A5-5960-7846-1EBB-846B2946A275}"/>
                      </a:ext>
                    </a:extLst>
                  </p:cNvPr>
                  <p:cNvSpPr txBox="1"/>
                  <p:nvPr/>
                </p:nvSpPr>
                <p:spPr>
                  <a:xfrm>
                    <a:off x="1635674" y="5597610"/>
                    <a:ext cx="941471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663753A5-5960-7846-1EBB-846B2946A2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5674" y="5597610"/>
                    <a:ext cx="941471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1C1FFBD7-E3F9-5B37-F33B-B3203A4CA2A5}"/>
                      </a:ext>
                    </a:extLst>
                  </p:cNvPr>
                  <p:cNvSpPr txBox="1"/>
                  <p:nvPr/>
                </p:nvSpPr>
                <p:spPr>
                  <a:xfrm>
                    <a:off x="1346446" y="5998393"/>
                    <a:ext cx="1471570" cy="40697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1C1FFBD7-E3F9-5B37-F33B-B3203A4CA2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6446" y="5998393"/>
                    <a:ext cx="1471570" cy="40697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3320" b="-134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B2783DE-73A5-240D-D4FB-7C73BD4546D5}"/>
                      </a:ext>
                    </a:extLst>
                  </p:cNvPr>
                  <p:cNvSpPr txBox="1"/>
                  <p:nvPr/>
                </p:nvSpPr>
                <p:spPr>
                  <a:xfrm>
                    <a:off x="1635674" y="6373817"/>
                    <a:ext cx="850229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8B2783DE-73A5-240D-D4FB-7C73BD4546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5674" y="6373817"/>
                    <a:ext cx="850229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2143"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F304CD5-3331-F087-F6A6-359FE62C562E}"/>
                    </a:ext>
                  </a:extLst>
                </p:cNvPr>
                <p:cNvSpPr txBox="1"/>
                <p:nvPr/>
              </p:nvSpPr>
              <p:spPr>
                <a:xfrm>
                  <a:off x="1325003" y="6357360"/>
                  <a:ext cx="147157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F304CD5-3331-F087-F6A6-359FE62C5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003" y="6357360"/>
                  <a:ext cx="1471570" cy="400110"/>
                </a:xfrm>
                <a:prstGeom prst="rect">
                  <a:avLst/>
                </a:prstGeom>
                <a:blipFill>
                  <a:blip r:embed="rId22"/>
                  <a:stretch>
                    <a:fillRect r="-1240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1009F95-79D8-41C5-5255-A329B4A0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B6D69-6291-9536-493A-4686209B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681495" cy="1242818"/>
          </a:xfrm>
        </p:spPr>
        <p:txBody>
          <a:bodyPr>
            <a:normAutofit fontScale="90000"/>
          </a:bodyPr>
          <a:lstStyle/>
          <a:p>
            <a:r>
              <a:rPr lang="en-US" dirty="0"/>
              <a:t>Top quark </a:t>
            </a:r>
            <a:br>
              <a:rPr lang="en-US" dirty="0"/>
            </a:br>
            <a:r>
              <a:rPr lang="en-US" dirty="0"/>
              <a:t>decay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C8693C-691A-026B-A2DA-996529217D13}"/>
              </a:ext>
            </a:extLst>
          </p:cNvPr>
          <p:cNvGrpSpPr/>
          <p:nvPr/>
        </p:nvGrpSpPr>
        <p:grpSpPr>
          <a:xfrm>
            <a:off x="6787414" y="1562285"/>
            <a:ext cx="524480" cy="1722998"/>
            <a:chOff x="3479514" y="1996347"/>
            <a:chExt cx="524480" cy="1722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3DF7D1-B3BC-3D96-790F-EC0EA09CBD2D}"/>
                    </a:ext>
                  </a:extLst>
                </p:cNvPr>
                <p:cNvSpPr txBox="1"/>
                <p:nvPr/>
              </p:nvSpPr>
              <p:spPr>
                <a:xfrm>
                  <a:off x="3479514" y="3288458"/>
                  <a:ext cx="4846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3DF7D1-B3BC-3D96-790F-EC0EA09CB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514" y="3288458"/>
                  <a:ext cx="484620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F54942-3D90-E3C9-554F-603129BF803F}"/>
                    </a:ext>
                  </a:extLst>
                </p:cNvPr>
                <p:cNvSpPr txBox="1"/>
                <p:nvPr/>
              </p:nvSpPr>
              <p:spPr>
                <a:xfrm>
                  <a:off x="3588752" y="1996347"/>
                  <a:ext cx="4152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F54942-3D90-E3C9-554F-603129BF8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752" y="1996347"/>
                  <a:ext cx="415242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50CF81-5180-2561-31DE-DD01E80261C1}"/>
              </a:ext>
            </a:extLst>
          </p:cNvPr>
          <p:cNvGrpSpPr/>
          <p:nvPr/>
        </p:nvGrpSpPr>
        <p:grpSpPr>
          <a:xfrm>
            <a:off x="7455591" y="1579531"/>
            <a:ext cx="494174" cy="1742195"/>
            <a:chOff x="3554063" y="2692528"/>
            <a:chExt cx="494174" cy="1742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FA7425-38C8-4549-F367-9EF712C542AC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49417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FA7425-38C8-4549-F367-9EF712C542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494174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CBC639F-E4DA-3973-021C-E6EA70378D70}"/>
                    </a:ext>
                  </a:extLst>
                </p:cNvPr>
                <p:cNvSpPr txBox="1"/>
                <p:nvPr/>
              </p:nvSpPr>
              <p:spPr>
                <a:xfrm>
                  <a:off x="3614279" y="2692528"/>
                  <a:ext cx="427553" cy="4655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CBC639F-E4DA-3973-021C-E6EA70378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279" y="2692528"/>
                  <a:ext cx="427553" cy="4655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244236-E2EF-B4DE-9585-1F748C24067A}"/>
              </a:ext>
            </a:extLst>
          </p:cNvPr>
          <p:cNvGrpSpPr/>
          <p:nvPr/>
        </p:nvGrpSpPr>
        <p:grpSpPr>
          <a:xfrm>
            <a:off x="8101066" y="1579531"/>
            <a:ext cx="477897" cy="1727538"/>
            <a:chOff x="3554063" y="2707185"/>
            <a:chExt cx="477897" cy="172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4DFCB94-4CA6-436E-C756-BD7FACD9354F}"/>
                    </a:ext>
                  </a:extLst>
                </p:cNvPr>
                <p:cNvSpPr txBox="1"/>
                <p:nvPr/>
              </p:nvSpPr>
              <p:spPr>
                <a:xfrm>
                  <a:off x="3554063" y="4003836"/>
                  <a:ext cx="4724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4DFCB94-4CA6-436E-C756-BD7FACD93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063" y="4003836"/>
                  <a:ext cx="47243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474617-561D-5DEA-F987-101711C08CD1}"/>
                    </a:ext>
                  </a:extLst>
                </p:cNvPr>
                <p:cNvSpPr txBox="1"/>
                <p:nvPr/>
              </p:nvSpPr>
              <p:spPr>
                <a:xfrm>
                  <a:off x="3628644" y="2707185"/>
                  <a:ext cx="40331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474617-561D-5DEA-F987-101711C08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644" y="2707185"/>
                  <a:ext cx="40331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246D22-5F3D-9692-65F7-D49EC5C2E7F2}"/>
              </a:ext>
            </a:extLst>
          </p:cNvPr>
          <p:cNvSpPr txBox="1"/>
          <p:nvPr/>
        </p:nvSpPr>
        <p:spPr>
          <a:xfrm>
            <a:off x="9560282" y="1939992"/>
            <a:ext cx="2269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Any of these 3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can occur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BEF5D3-3B71-7EC6-9FB7-CA99B151AAB0}"/>
              </a:ext>
            </a:extLst>
          </p:cNvPr>
          <p:cNvCxnSpPr>
            <a:cxnSpLocks/>
          </p:cNvCxnSpPr>
          <p:nvPr/>
        </p:nvCxnSpPr>
        <p:spPr>
          <a:xfrm flipV="1">
            <a:off x="5748455" y="1817475"/>
            <a:ext cx="1038959" cy="50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CE56B-398C-DB00-0D0D-498386742F62}"/>
              </a:ext>
            </a:extLst>
          </p:cNvPr>
          <p:cNvCxnSpPr>
            <a:cxnSpLocks/>
          </p:cNvCxnSpPr>
          <p:nvPr/>
        </p:nvCxnSpPr>
        <p:spPr>
          <a:xfrm flipV="1">
            <a:off x="6094613" y="1817475"/>
            <a:ext cx="692801" cy="346465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D88E28-DF05-4D01-9ABB-D69F178EC261}"/>
              </a:ext>
            </a:extLst>
          </p:cNvPr>
          <p:cNvGrpSpPr/>
          <p:nvPr/>
        </p:nvGrpSpPr>
        <p:grpSpPr>
          <a:xfrm rot="14734491">
            <a:off x="5646963" y="2441394"/>
            <a:ext cx="1038959" cy="500943"/>
            <a:chOff x="2040050" y="4450132"/>
            <a:chExt cx="1038959" cy="50094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98F516-4AB6-0EA8-2287-5169A71AC2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050" y="4450132"/>
              <a:ext cx="1038959" cy="50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F08D5A8-9210-D9AF-5353-0DD35C76E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6208" y="4450132"/>
              <a:ext cx="692801" cy="34646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2B39C0-84D6-DC33-4925-AFC259A20CF4}"/>
              </a:ext>
            </a:extLst>
          </p:cNvPr>
          <p:cNvGrpSpPr/>
          <p:nvPr/>
        </p:nvGrpSpPr>
        <p:grpSpPr>
          <a:xfrm>
            <a:off x="3698590" y="489746"/>
            <a:ext cx="2438709" cy="2182630"/>
            <a:chOff x="1028337" y="4345448"/>
            <a:chExt cx="2438709" cy="2182630"/>
          </a:xfrm>
        </p:grpSpPr>
        <p:pic>
          <p:nvPicPr>
            <p:cNvPr id="21" name="Picture 20" descr="A diagram of a circuit&#10;&#10;Description automatically generated">
              <a:extLst>
                <a:ext uri="{FF2B5EF4-FFF2-40B4-BE49-F238E27FC236}">
                  <a16:creationId xmlns:a16="http://schemas.microsoft.com/office/drawing/2014/main" id="{29CB6DC5-E46F-0B1A-A477-2ABED0851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1" t="13879" r="42653" b="36500"/>
            <a:stretch/>
          </p:blipFill>
          <p:spPr>
            <a:xfrm>
              <a:off x="1213644" y="4361992"/>
              <a:ext cx="1864558" cy="21660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AA5567-6EAE-9DFC-CFF9-A6A3CC9DA75A}"/>
                </a:ext>
              </a:extLst>
            </p:cNvPr>
            <p:cNvSpPr txBox="1"/>
            <p:nvPr/>
          </p:nvSpPr>
          <p:spPr>
            <a:xfrm>
              <a:off x="1028337" y="4914437"/>
              <a:ext cx="3273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A7DA38-8ED4-BEAF-0BE5-9E7222FB2B6C}"/>
                </a:ext>
              </a:extLst>
            </p:cNvPr>
            <p:cNvSpPr txBox="1"/>
            <p:nvPr/>
          </p:nvSpPr>
          <p:spPr>
            <a:xfrm>
              <a:off x="3062768" y="434544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1C23DD-F663-5AB2-1579-69FCA785DD87}"/>
              </a:ext>
            </a:extLst>
          </p:cNvPr>
          <p:cNvSpPr txBox="1"/>
          <p:nvPr/>
        </p:nvSpPr>
        <p:spPr>
          <a:xfrm>
            <a:off x="3141172" y="1643510"/>
            <a:ext cx="172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175,000 MeV/c</a:t>
            </a:r>
            <a:r>
              <a:rPr lang="en-US" baseline="300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847D2-DFB2-F8B3-E2CD-0295E9CCF061}"/>
              </a:ext>
            </a:extLst>
          </p:cNvPr>
          <p:cNvSpPr txBox="1"/>
          <p:nvPr/>
        </p:nvSpPr>
        <p:spPr>
          <a:xfrm rot="19375611">
            <a:off x="5425689" y="877734"/>
            <a:ext cx="157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~5,000 MeV/c</a:t>
            </a:r>
            <a:r>
              <a:rPr lang="en-US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769429-6CC9-A385-9CBB-B132A7E15300}"/>
                  </a:ext>
                </a:extLst>
              </p:cNvPr>
              <p:cNvSpPr txBox="1"/>
              <p:nvPr/>
            </p:nvSpPr>
            <p:spPr>
              <a:xfrm>
                <a:off x="8666523" y="5160558"/>
                <a:ext cx="33251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pair that has</a:t>
                </a:r>
                <a:br>
                  <a:rPr lang="en-US" sz="2800" dirty="0">
                    <a:solidFill>
                      <a:srgbClr val="FF0000"/>
                    </a:solidFill>
                  </a:rPr>
                </a:br>
                <a:r>
                  <a:rPr lang="en-US" sz="2800" dirty="0" err="1">
                    <a:solidFill>
                      <a:srgbClr val="FF0000"/>
                    </a:solidFill>
                  </a:rPr>
                  <a:t>Q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tot</a:t>
                </a:r>
                <a:r>
                  <a:rPr lang="en-US" sz="2800" dirty="0">
                    <a:solidFill>
                      <a:srgbClr val="FF0000"/>
                    </a:solidFill>
                  </a:rPr>
                  <a:t>=1, except t quark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C769429-6CC9-A385-9CBB-B132A7E15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523" y="5160558"/>
                <a:ext cx="3325141" cy="954107"/>
              </a:xfrm>
              <a:prstGeom prst="rect">
                <a:avLst/>
              </a:prstGeom>
              <a:blipFill>
                <a:blip r:embed="rId9"/>
                <a:stretch>
                  <a:fillRect l="-3853" t="-6410" r="-238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F569D37-8643-2067-CE7D-4ACC15F5895C}"/>
              </a:ext>
            </a:extLst>
          </p:cNvPr>
          <p:cNvGrpSpPr/>
          <p:nvPr/>
        </p:nvGrpSpPr>
        <p:grpSpPr>
          <a:xfrm>
            <a:off x="3752709" y="5024664"/>
            <a:ext cx="3972434" cy="1759334"/>
            <a:chOff x="3752709" y="5024664"/>
            <a:chExt cx="3972434" cy="17593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C77062C-D7E0-AD87-D19F-FBCFA6AD28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8383" y="5199383"/>
              <a:ext cx="1695210" cy="382432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4DCF42-A0F2-802C-5443-BC4DBF6FC922}"/>
                </a:ext>
              </a:extLst>
            </p:cNvPr>
            <p:cNvCxnSpPr>
              <a:cxnSpLocks/>
            </p:cNvCxnSpPr>
            <p:nvPr/>
          </p:nvCxnSpPr>
          <p:spPr>
            <a:xfrm>
              <a:off x="3832589" y="6357860"/>
              <a:ext cx="1157881" cy="426138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3C529E-DDB0-5FF5-7B29-264312C2F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788" y="5024664"/>
              <a:ext cx="1093091" cy="439714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9DE44C-DBD9-1C0B-C547-1BBACE592D3B}"/>
                </a:ext>
              </a:extLst>
            </p:cNvPr>
            <p:cNvCxnSpPr>
              <a:cxnSpLocks/>
            </p:cNvCxnSpPr>
            <p:nvPr/>
          </p:nvCxnSpPr>
          <p:spPr>
            <a:xfrm>
              <a:off x="3752709" y="6181885"/>
              <a:ext cx="1612764" cy="389044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72D143-3203-B51B-0075-C89E4CA2A7A6}"/>
                </a:ext>
              </a:extLst>
            </p:cNvPr>
            <p:cNvCxnSpPr>
              <a:cxnSpLocks/>
            </p:cNvCxnSpPr>
            <p:nvPr/>
          </p:nvCxnSpPr>
          <p:spPr>
            <a:xfrm>
              <a:off x="3853567" y="5904437"/>
              <a:ext cx="2362943" cy="148674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A0BA2D4-57B7-7E34-00D2-AA112F7476EA}"/>
                </a:ext>
              </a:extLst>
            </p:cNvPr>
            <p:cNvCxnSpPr>
              <a:cxnSpLocks/>
            </p:cNvCxnSpPr>
            <p:nvPr/>
          </p:nvCxnSpPr>
          <p:spPr>
            <a:xfrm>
              <a:off x="3832589" y="5978774"/>
              <a:ext cx="1974391" cy="379086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3857024-E72A-F53A-5F24-08F1E0D36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5408" y="5352949"/>
              <a:ext cx="2362943" cy="391752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8FEB09F-0345-81A7-79EF-307E379CF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9761" y="5646840"/>
              <a:ext cx="2376749" cy="184977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734DA91-1D6A-5C85-5778-954C6A32B46B}"/>
                </a:ext>
              </a:extLst>
            </p:cNvPr>
            <p:cNvSpPr txBox="1"/>
            <p:nvPr/>
          </p:nvSpPr>
          <p:spPr>
            <a:xfrm>
              <a:off x="6470248" y="5222114"/>
              <a:ext cx="125489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Hadrons</a:t>
              </a:r>
              <a:br>
                <a:rPr lang="en-US" sz="2400" b="1" dirty="0">
                  <a:solidFill>
                    <a:srgbClr val="0000FF"/>
                  </a:solidFill>
                </a:rPr>
              </a:br>
              <a:r>
                <a:rPr lang="en-US" sz="2400" b="1" dirty="0">
                  <a:solidFill>
                    <a:srgbClr val="0000FF"/>
                  </a:solidFill>
                </a:rPr>
                <a:t>(many)</a:t>
              </a:r>
            </a:p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“Jet”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B9EC7A9-9999-58FE-E66C-6662EB954DC8}"/>
              </a:ext>
            </a:extLst>
          </p:cNvPr>
          <p:cNvGrpSpPr/>
          <p:nvPr/>
        </p:nvGrpSpPr>
        <p:grpSpPr>
          <a:xfrm>
            <a:off x="142572" y="3986544"/>
            <a:ext cx="3857320" cy="2740375"/>
            <a:chOff x="142572" y="3986544"/>
            <a:chExt cx="3857320" cy="27403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38143D-7F40-F906-F46C-50BB347D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9855" y="5333049"/>
              <a:ext cx="1038959" cy="50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A7B2320-FD87-3DAB-F7A5-8F6BF633F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6013" y="5333049"/>
              <a:ext cx="692801" cy="34646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F1C53A8-4C3F-BA5A-B368-0A842EFBB2DD}"/>
                </a:ext>
              </a:extLst>
            </p:cNvPr>
            <p:cNvGrpSpPr/>
            <p:nvPr/>
          </p:nvGrpSpPr>
          <p:grpSpPr>
            <a:xfrm rot="14734491">
              <a:off x="2648363" y="5956968"/>
              <a:ext cx="1038959" cy="500943"/>
              <a:chOff x="2040050" y="4450132"/>
              <a:chExt cx="1038959" cy="500943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D0BF219-C6E9-9A55-A982-4DDC5C0012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0050" y="4450132"/>
                <a:ext cx="1038959" cy="5009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9603FA0-752C-B307-0D8C-4AD9D116A7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6208" y="4450132"/>
                <a:ext cx="692801" cy="34646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BA1F12-BDAD-4217-913A-C49BA3C2746A}"/>
                </a:ext>
              </a:extLst>
            </p:cNvPr>
            <p:cNvSpPr txBox="1"/>
            <p:nvPr/>
          </p:nvSpPr>
          <p:spPr>
            <a:xfrm rot="19375611">
              <a:off x="2427089" y="4393308"/>
              <a:ext cx="1572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~5,000 MeV/c</a:t>
              </a:r>
              <a:r>
                <a:rPr lang="en-US" baseline="30000" dirty="0"/>
                <a:t>2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B029F01-C279-C16E-B608-9683CFBC269A}"/>
                </a:ext>
              </a:extLst>
            </p:cNvPr>
            <p:cNvGrpSpPr/>
            <p:nvPr/>
          </p:nvGrpSpPr>
          <p:grpSpPr>
            <a:xfrm>
              <a:off x="677989" y="3986544"/>
              <a:ext cx="2438709" cy="2182630"/>
              <a:chOff x="1028337" y="4345448"/>
              <a:chExt cx="2438709" cy="2182630"/>
            </a:xfrm>
          </p:grpSpPr>
          <p:pic>
            <p:nvPicPr>
              <p:cNvPr id="57" name="Picture 56" descr="A diagram of a circuit&#10;&#10;Description automatically generated">
                <a:extLst>
                  <a:ext uri="{FF2B5EF4-FFF2-40B4-BE49-F238E27FC236}">
                    <a16:creationId xmlns:a16="http://schemas.microsoft.com/office/drawing/2014/main" id="{1F53051C-1E8A-38E3-B449-ADF8DF4B9E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1" t="13879" r="42653" b="36500"/>
              <a:stretch/>
            </p:blipFill>
            <p:spPr>
              <a:xfrm>
                <a:off x="1213644" y="4361992"/>
                <a:ext cx="1864558" cy="216608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01D8FB0-EA42-5E99-8F0B-D1F1A4FF8E29}"/>
                  </a:ext>
                </a:extLst>
              </p:cNvPr>
              <p:cNvSpPr txBox="1"/>
              <p:nvPr/>
            </p:nvSpPr>
            <p:spPr>
              <a:xfrm>
                <a:off x="1028337" y="4914437"/>
                <a:ext cx="327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37C8B9-555F-FF1B-25A3-C577D162DB12}"/>
                  </a:ext>
                </a:extLst>
              </p:cNvPr>
              <p:cNvSpPr txBox="1"/>
              <p:nvPr/>
            </p:nvSpPr>
            <p:spPr>
              <a:xfrm>
                <a:off x="3062768" y="4345448"/>
                <a:ext cx="4042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b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EC92EA7-07CA-B850-54B5-3361610A6D4F}"/>
                </a:ext>
              </a:extLst>
            </p:cNvPr>
            <p:cNvSpPr txBox="1"/>
            <p:nvPr/>
          </p:nvSpPr>
          <p:spPr>
            <a:xfrm>
              <a:off x="142572" y="5159084"/>
              <a:ext cx="1729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175,000 MeV/c</a:t>
              </a:r>
              <a:r>
                <a:rPr lang="en-US" baseline="30000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236BF96-3686-90D4-DF12-4D1B43F0A956}"/>
                    </a:ext>
                  </a:extLst>
                </p:cNvPr>
                <p:cNvSpPr txBox="1"/>
                <p:nvPr/>
              </p:nvSpPr>
              <p:spPr>
                <a:xfrm>
                  <a:off x="2734952" y="6097674"/>
                  <a:ext cx="4423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9236BF96-3686-90D4-DF12-4D1B43F0A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4952" y="6097674"/>
                  <a:ext cx="44234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69C311E6-9B91-F4F5-449F-4CF2314A1C6A}"/>
                    </a:ext>
                  </a:extLst>
                </p:cNvPr>
                <p:cNvSpPr txBox="1"/>
                <p:nvPr/>
              </p:nvSpPr>
              <p:spPr>
                <a:xfrm>
                  <a:off x="2897711" y="5229611"/>
                  <a:ext cx="4423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1800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69C311E6-9B91-F4F5-449F-4CF2314A1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711" y="5229611"/>
                  <a:ext cx="44234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BD623-5001-D62D-EC0A-773C0E6C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FD23-ED8A-8813-3691-E99D804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Weak decay (1)</a:t>
            </a:r>
          </a:p>
        </p:txBody>
      </p:sp>
      <p:pic>
        <p:nvPicPr>
          <p:cNvPr id="7" name="Picture 6" descr="A black lines with letters and numbers&#10;&#10;Description automatically generated">
            <a:extLst>
              <a:ext uri="{FF2B5EF4-FFF2-40B4-BE49-F238E27FC236}">
                <a16:creationId xmlns:a16="http://schemas.microsoft.com/office/drawing/2014/main" id="{339369CA-C62C-9AD3-3085-DF3685CE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07"/>
          <a:stretch/>
        </p:blipFill>
        <p:spPr>
          <a:xfrm>
            <a:off x="180917" y="1138116"/>
            <a:ext cx="6437195" cy="3876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B1ADF-94CF-376F-5C83-8362267C9185}"/>
              </a:ext>
            </a:extLst>
          </p:cNvPr>
          <p:cNvSpPr txBox="1"/>
          <p:nvPr/>
        </p:nvSpPr>
        <p:spPr>
          <a:xfrm>
            <a:off x="6819900" y="469165"/>
            <a:ext cx="481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tells us this is a weak decay?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9C106-1CEE-D607-12E4-FEE104749E89}"/>
                  </a:ext>
                </a:extLst>
              </p:cNvPr>
              <p:cNvSpPr txBox="1"/>
              <p:nvPr/>
            </p:nvSpPr>
            <p:spPr>
              <a:xfrm>
                <a:off x="6819900" y="1099084"/>
                <a:ext cx="5032130" cy="12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Weak decay is a </a:t>
                </a:r>
                <a:r>
                  <a:rPr lang="en-US" sz="2400" b="1" dirty="0"/>
                  <a:t>2-step process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</a:t>
                </a:r>
                <a:r>
                  <a:rPr lang="en-US" sz="2400" dirty="0"/>
                  <a:t>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B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9C106-1CEE-D607-12E4-FEE104749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1099084"/>
                <a:ext cx="5032130" cy="1232966"/>
              </a:xfrm>
              <a:prstGeom prst="rect">
                <a:avLst/>
              </a:prstGeom>
              <a:blipFill>
                <a:blip r:embed="rId3"/>
                <a:stretch>
                  <a:fillRect l="-1697" t="-3941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F017B8-6E70-CD59-F1D4-9909D945E443}"/>
              </a:ext>
            </a:extLst>
          </p:cNvPr>
          <p:cNvSpPr txBox="1"/>
          <p:nvPr/>
        </p:nvSpPr>
        <p:spPr>
          <a:xfrm>
            <a:off x="2508738" y="321781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CC90B-19AE-DD59-96DE-9A3B92EEF281}"/>
              </a:ext>
            </a:extLst>
          </p:cNvPr>
          <p:cNvSpPr txBox="1"/>
          <p:nvPr/>
        </p:nvSpPr>
        <p:spPr>
          <a:xfrm>
            <a:off x="3446583" y="1509912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45749-7EE9-2F35-F669-AFC2FF9FEFF7}"/>
                  </a:ext>
                </a:extLst>
              </p:cNvPr>
              <p:cNvSpPr txBox="1"/>
              <p:nvPr/>
            </p:nvSpPr>
            <p:spPr>
              <a:xfrm>
                <a:off x="6819900" y="2509375"/>
                <a:ext cx="503213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But, there is an additional part!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have to “stick together” and</a:t>
                </a:r>
                <a:br>
                  <a:rPr lang="en-US" sz="2400" dirty="0"/>
                </a:br>
                <a:r>
                  <a:rPr lang="en-US" sz="2400" dirty="0"/>
                  <a:t>form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The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have to “stick together” and</a:t>
                </a:r>
                <a:br>
                  <a:rPr lang="en-US" sz="2400" dirty="0"/>
                </a:br>
                <a:r>
                  <a:rPr lang="en-US" sz="2400" dirty="0"/>
                  <a:t>form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45749-7EE9-2F35-F669-AFC2FF9FE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509375"/>
                <a:ext cx="5032130" cy="2308324"/>
              </a:xfrm>
              <a:prstGeom prst="rect">
                <a:avLst/>
              </a:prstGeom>
              <a:blipFill>
                <a:blip r:embed="rId4"/>
                <a:stretch>
                  <a:fillRect l="-1697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90BF64F-4A2A-4859-38AB-067C5353D4FE}"/>
              </a:ext>
            </a:extLst>
          </p:cNvPr>
          <p:cNvSpPr txBox="1"/>
          <p:nvPr/>
        </p:nvSpPr>
        <p:spPr>
          <a:xfrm>
            <a:off x="6819900" y="5435750"/>
            <a:ext cx="5032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What interaction do you think is </a:t>
            </a:r>
            <a:br>
              <a:rPr lang="en-US" sz="2400" dirty="0"/>
            </a:br>
            <a:r>
              <a:rPr lang="en-US" sz="2400" dirty="0"/>
              <a:t>responsible for this “binding”?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49167E-91A8-8C2F-FEB2-D0ADD2531524}"/>
              </a:ext>
            </a:extLst>
          </p:cNvPr>
          <p:cNvGrpSpPr/>
          <p:nvPr/>
        </p:nvGrpSpPr>
        <p:grpSpPr>
          <a:xfrm>
            <a:off x="180917" y="4865080"/>
            <a:ext cx="3882409" cy="1683878"/>
            <a:chOff x="180917" y="4865080"/>
            <a:chExt cx="3882409" cy="1683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5575519-463F-5BC3-23DE-169DEB14419E}"/>
                    </a:ext>
                  </a:extLst>
                </p:cNvPr>
                <p:cNvSpPr txBox="1"/>
                <p:nvPr/>
              </p:nvSpPr>
              <p:spPr>
                <a:xfrm>
                  <a:off x="180917" y="5533295"/>
                  <a:ext cx="3882409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Jargon we sometime use:</a:t>
                  </a:r>
                  <a:br>
                    <a:rPr lang="en-US" sz="2000" dirty="0"/>
                  </a:br>
                  <a:r>
                    <a:rPr lang="en-US" sz="2000" dirty="0"/>
                    <a:t>“The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000" dirty="0"/>
                    <a:t> (from the B</a:t>
                  </a:r>
                  <a:r>
                    <a:rPr lang="en-US" sz="2000" baseline="30000" dirty="0">
                      <a:latin typeface="Symbol" panose="05050102010706020507" pitchFamily="18" charset="2"/>
                    </a:rPr>
                    <a:t>-</a:t>
                  </a:r>
                  <a:r>
                    <a:rPr lang="en-US" sz="2000" dirty="0"/>
                    <a:t>) is a spectator”</a:t>
                  </a:r>
                  <a:br>
                    <a:rPr lang="en-US" sz="2000" dirty="0"/>
                  </a:br>
                  <a:r>
                    <a:rPr lang="en-US" sz="2000" dirty="0"/>
                    <a:t>(Speculations as to why?)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5575519-463F-5BC3-23DE-169DEB144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7" y="5533295"/>
                  <a:ext cx="3882409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1727" t="-3614" r="-785" b="-10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047C04-2471-B5C2-0B3D-F6B61D0C930C}"/>
                </a:ext>
              </a:extLst>
            </p:cNvPr>
            <p:cNvSpPr/>
            <p:nvPr/>
          </p:nvSpPr>
          <p:spPr>
            <a:xfrm>
              <a:off x="1547446" y="4865080"/>
              <a:ext cx="738554" cy="668215"/>
            </a:xfrm>
            <a:custGeom>
              <a:avLst/>
              <a:gdLst>
                <a:gd name="connsiteX0" fmla="*/ 0 w 738554"/>
                <a:gd name="connsiteY0" fmla="*/ 668215 h 668215"/>
                <a:gd name="connsiteX1" fmla="*/ 304800 w 738554"/>
                <a:gd name="connsiteY1" fmla="*/ 351692 h 668215"/>
                <a:gd name="connsiteX2" fmla="*/ 363416 w 738554"/>
                <a:gd name="connsiteY2" fmla="*/ 492369 h 668215"/>
                <a:gd name="connsiteX3" fmla="*/ 738554 w 738554"/>
                <a:gd name="connsiteY3" fmla="*/ 0 h 6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554" h="668215">
                  <a:moveTo>
                    <a:pt x="0" y="668215"/>
                  </a:moveTo>
                  <a:cubicBezTo>
                    <a:pt x="122115" y="524607"/>
                    <a:pt x="244231" y="381000"/>
                    <a:pt x="304800" y="351692"/>
                  </a:cubicBezTo>
                  <a:cubicBezTo>
                    <a:pt x="365369" y="322384"/>
                    <a:pt x="291124" y="550984"/>
                    <a:pt x="363416" y="492369"/>
                  </a:cubicBezTo>
                  <a:cubicBezTo>
                    <a:pt x="435708" y="433754"/>
                    <a:pt x="587131" y="216877"/>
                    <a:pt x="738554" y="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6C02A-B644-466A-645D-2F79A8BA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CF7A1-74CB-8C0D-2487-682A92E696F8}"/>
                  </a:ext>
                </a:extLst>
              </p:cNvPr>
              <p:cNvSpPr txBox="1"/>
              <p:nvPr/>
            </p:nvSpPr>
            <p:spPr>
              <a:xfrm>
                <a:off x="281971" y="844162"/>
                <a:ext cx="2530949" cy="566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CF7A1-74CB-8C0D-2487-682A92E69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1" y="844162"/>
                <a:ext cx="2530949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 bldLvl="2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FD23-ED8A-8813-3691-E99D804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Weak decay (2) </a:t>
            </a:r>
          </a:p>
        </p:txBody>
      </p:sp>
      <p:pic>
        <p:nvPicPr>
          <p:cNvPr id="7" name="Picture 6" descr="A black lines with letters and numbers&#10;&#10;Description automatically generated">
            <a:extLst>
              <a:ext uri="{FF2B5EF4-FFF2-40B4-BE49-F238E27FC236}">
                <a16:creationId xmlns:a16="http://schemas.microsoft.com/office/drawing/2014/main" id="{339369CA-C62C-9AD3-3085-DF3685CE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5" r="-1"/>
          <a:stretch/>
        </p:blipFill>
        <p:spPr>
          <a:xfrm>
            <a:off x="128956" y="1693889"/>
            <a:ext cx="6207176" cy="3929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32731C-36B8-9A3F-BF4A-BF2F34982499}"/>
                  </a:ext>
                </a:extLst>
              </p:cNvPr>
              <p:cNvSpPr txBox="1"/>
              <p:nvPr/>
            </p:nvSpPr>
            <p:spPr>
              <a:xfrm>
                <a:off x="7042637" y="469165"/>
                <a:ext cx="4120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Here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goes “internal”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32731C-36B8-9A3F-BF4A-BF2F34982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37" y="469165"/>
                <a:ext cx="4120487" cy="461665"/>
              </a:xfrm>
              <a:prstGeom prst="rect">
                <a:avLst/>
              </a:prstGeom>
              <a:blipFill>
                <a:blip r:embed="rId3"/>
                <a:stretch>
                  <a:fillRect l="-1923" t="-10526" r="-118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A347E8-AB24-2FA7-0683-D31037A183D6}"/>
                  </a:ext>
                </a:extLst>
              </p:cNvPr>
              <p:cNvSpPr txBox="1"/>
              <p:nvPr/>
            </p:nvSpPr>
            <p:spPr>
              <a:xfrm>
                <a:off x="7042637" y="1099084"/>
                <a:ext cx="5032130" cy="12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Weak decay is a </a:t>
                </a:r>
                <a:r>
                  <a:rPr lang="en-US" sz="2400" b="1" dirty="0"/>
                  <a:t>2-step process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</a:t>
                </a:r>
                <a:r>
                  <a:rPr lang="en-US" sz="2400" dirty="0"/>
                  <a:t>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B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A347E8-AB24-2FA7-0683-D31037A18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37" y="1099084"/>
                <a:ext cx="5032130" cy="1232966"/>
              </a:xfrm>
              <a:prstGeom prst="rect">
                <a:avLst/>
              </a:prstGeom>
              <a:blipFill>
                <a:blip r:embed="rId4"/>
                <a:stretch>
                  <a:fillRect l="-1574" t="-3941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33EF2-8E5C-5EBF-33EF-774A32B792A1}"/>
                  </a:ext>
                </a:extLst>
              </p:cNvPr>
              <p:cNvSpPr txBox="1"/>
              <p:nvPr/>
            </p:nvSpPr>
            <p:spPr>
              <a:xfrm>
                <a:off x="7042637" y="2509375"/>
                <a:ext cx="5032130" cy="1231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bind “to form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The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bind to form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B33EF2-8E5C-5EBF-33EF-774A32B79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637" y="2509375"/>
                <a:ext cx="5032130" cy="1231940"/>
              </a:xfrm>
              <a:prstGeom prst="rect">
                <a:avLst/>
              </a:prstGeom>
              <a:blipFill>
                <a:blip r:embed="rId5"/>
                <a:stretch>
                  <a:fillRect l="-1574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25D0675-7764-52DC-4A84-572CDE12ADF5}"/>
              </a:ext>
            </a:extLst>
          </p:cNvPr>
          <p:cNvSpPr txBox="1"/>
          <p:nvPr/>
        </p:nvSpPr>
        <p:spPr>
          <a:xfrm>
            <a:off x="2759034" y="16212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BB082-4950-D703-6FE0-322EB372ABFF}"/>
              </a:ext>
            </a:extLst>
          </p:cNvPr>
          <p:cNvSpPr txBox="1"/>
          <p:nvPr/>
        </p:nvSpPr>
        <p:spPr>
          <a:xfrm>
            <a:off x="3505198" y="345854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CA414-ED08-7336-9609-58680CA4DAD4}"/>
              </a:ext>
            </a:extLst>
          </p:cNvPr>
          <p:cNvSpPr txBox="1"/>
          <p:nvPr/>
        </p:nvSpPr>
        <p:spPr>
          <a:xfrm>
            <a:off x="988697" y="6127225"/>
            <a:ext cx="952690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Both this “internal W” or “external W” (</a:t>
            </a:r>
            <a:r>
              <a:rPr lang="en-US" sz="2800" dirty="0" err="1"/>
              <a:t>prev</a:t>
            </a:r>
            <a:r>
              <a:rPr lang="en-US" sz="2800" dirty="0"/>
              <a:t> slide) are possible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7AF3-98A9-4A9C-4FE2-2AEAC4A1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8234C8-3F4D-2009-B420-0E334ED8BAF0}"/>
                  </a:ext>
                </a:extLst>
              </p:cNvPr>
              <p:cNvSpPr txBox="1"/>
              <p:nvPr/>
            </p:nvSpPr>
            <p:spPr>
              <a:xfrm>
                <a:off x="228085" y="668117"/>
                <a:ext cx="2530949" cy="566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8234C8-3F4D-2009-B420-0E334ED8B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5" y="668117"/>
                <a:ext cx="2530949" cy="566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2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02D7-9CBF-3401-2C6A-9CFBB63D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1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other diagrams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E413-A737-F90A-3B3D-0C227CA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8E142-8ACD-181C-2C4C-2A67C9C947D1}"/>
                  </a:ext>
                </a:extLst>
              </p:cNvPr>
              <p:cNvSpPr txBox="1"/>
              <p:nvPr/>
            </p:nvSpPr>
            <p:spPr>
              <a:xfrm>
                <a:off x="222738" y="772941"/>
                <a:ext cx="2614246" cy="6588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8E142-8ACD-181C-2C4C-2A67C9C94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772941"/>
                <a:ext cx="2614246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diagram of a wire&#10;&#10;Description automatically generated">
            <a:extLst>
              <a:ext uri="{FF2B5EF4-FFF2-40B4-BE49-F238E27FC236}">
                <a16:creationId xmlns:a16="http://schemas.microsoft.com/office/drawing/2014/main" id="{EF807ED1-EB10-7D28-1B2A-A7D2217FA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49410"/>
          <a:stretch/>
        </p:blipFill>
        <p:spPr>
          <a:xfrm>
            <a:off x="1529861" y="1535978"/>
            <a:ext cx="3622432" cy="3786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DB899-CBD9-C2A7-8FFD-2A716F4A83EC}"/>
                  </a:ext>
                </a:extLst>
              </p:cNvPr>
              <p:cNvSpPr txBox="1"/>
              <p:nvPr/>
            </p:nvSpPr>
            <p:spPr>
              <a:xfrm>
                <a:off x="1160583" y="2229434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DB899-CBD9-C2A7-8FFD-2A716F4A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3" y="2229434"/>
                <a:ext cx="28360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81319-8147-BCDF-52F5-9C85EE94EA6A}"/>
                  </a:ext>
                </a:extLst>
              </p:cNvPr>
              <p:cNvSpPr txBox="1"/>
              <p:nvPr/>
            </p:nvSpPr>
            <p:spPr>
              <a:xfrm>
                <a:off x="1146541" y="4197680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81319-8147-BCDF-52F5-9C85EE94E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41" y="4197680"/>
                <a:ext cx="2976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2C2AA-6412-B317-FE13-382C9B469998}"/>
                  </a:ext>
                </a:extLst>
              </p:cNvPr>
              <p:cNvSpPr txBox="1"/>
              <p:nvPr/>
            </p:nvSpPr>
            <p:spPr>
              <a:xfrm>
                <a:off x="3092740" y="2839575"/>
                <a:ext cx="65126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92C2AA-6412-B317-FE13-382C9B469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40" y="2839575"/>
                <a:ext cx="65126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C7DCE-0218-26AA-9FA0-55E90B2A0205}"/>
                  </a:ext>
                </a:extLst>
              </p:cNvPr>
              <p:cNvSpPr txBox="1"/>
              <p:nvPr/>
            </p:nvSpPr>
            <p:spPr>
              <a:xfrm>
                <a:off x="5196049" y="4359612"/>
                <a:ext cx="254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BC7DCE-0218-26AA-9FA0-55E90B2A0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049" y="4359612"/>
                <a:ext cx="25423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A5DC2-7180-CF6E-F488-2D5BAB17884F}"/>
                  </a:ext>
                </a:extLst>
              </p:cNvPr>
              <p:cNvSpPr txBox="1"/>
              <p:nvPr/>
            </p:nvSpPr>
            <p:spPr>
              <a:xfrm>
                <a:off x="5192009" y="2146945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A5DC2-7180-CF6E-F488-2D5BAB178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009" y="2146945"/>
                <a:ext cx="2582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black background with a letter g&#10;&#10;Description automatically generated">
            <a:extLst>
              <a:ext uri="{FF2B5EF4-FFF2-40B4-BE49-F238E27FC236}">
                <a16:creationId xmlns:a16="http://schemas.microsoft.com/office/drawing/2014/main" id="{B9F0A9AC-0D5A-258D-BD2C-445252A3E6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4" t="40318" r="42962" b="40215"/>
          <a:stretch/>
        </p:blipFill>
        <p:spPr>
          <a:xfrm rot="1677098">
            <a:off x="4341519" y="3082973"/>
            <a:ext cx="622003" cy="3749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773E1B0-E766-6BDD-3E4F-FA5C13A1F438}"/>
              </a:ext>
            </a:extLst>
          </p:cNvPr>
          <p:cNvSpPr/>
          <p:nvPr/>
        </p:nvSpPr>
        <p:spPr>
          <a:xfrm>
            <a:off x="11852030" y="808894"/>
            <a:ext cx="33997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5DC97A-727C-53B5-BAFF-17E04D8A8FF8}"/>
              </a:ext>
            </a:extLst>
          </p:cNvPr>
          <p:cNvCxnSpPr>
            <a:cxnSpLocks/>
          </p:cNvCxnSpPr>
          <p:nvPr/>
        </p:nvCxnSpPr>
        <p:spPr>
          <a:xfrm flipV="1">
            <a:off x="4870938" y="3109355"/>
            <a:ext cx="367029" cy="372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FC2749-128A-53A8-47BA-C53F2E101854}"/>
              </a:ext>
            </a:extLst>
          </p:cNvPr>
          <p:cNvCxnSpPr>
            <a:cxnSpLocks/>
          </p:cNvCxnSpPr>
          <p:nvPr/>
        </p:nvCxnSpPr>
        <p:spPr>
          <a:xfrm>
            <a:off x="4873348" y="3492749"/>
            <a:ext cx="278945" cy="343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0CACCDC-2076-48F3-C34A-260FAB43A789}"/>
              </a:ext>
            </a:extLst>
          </p:cNvPr>
          <p:cNvSpPr txBox="1"/>
          <p:nvPr/>
        </p:nvSpPr>
        <p:spPr>
          <a:xfrm>
            <a:off x="4569508" y="289294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CA6071-8CAB-289C-77FF-F9950ADBBE1F}"/>
                  </a:ext>
                </a:extLst>
              </p:cNvPr>
              <p:cNvSpPr txBox="1"/>
              <p:nvPr/>
            </p:nvSpPr>
            <p:spPr>
              <a:xfrm>
                <a:off x="5245727" y="2743626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CA6071-8CAB-289C-77FF-F9950ADB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27" y="2743626"/>
                <a:ext cx="29764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F85851-5F40-BADC-0C62-52C7EFF88154}"/>
                  </a:ext>
                </a:extLst>
              </p:cNvPr>
              <p:cNvSpPr txBox="1"/>
              <p:nvPr/>
            </p:nvSpPr>
            <p:spPr>
              <a:xfrm>
                <a:off x="5196345" y="3836410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F85851-5F40-BADC-0C62-52C7EFF88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45" y="3836410"/>
                <a:ext cx="29764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D9B541-8B75-AEEC-C7B9-0FD922141E53}"/>
                  </a:ext>
                </a:extLst>
              </p:cNvPr>
              <p:cNvSpPr txBox="1"/>
              <p:nvPr/>
            </p:nvSpPr>
            <p:spPr>
              <a:xfrm>
                <a:off x="5761891" y="2339127"/>
                <a:ext cx="1048489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D9B541-8B75-AEEC-C7B9-0FD922141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91" y="2339127"/>
                <a:ext cx="1048489" cy="5959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23CCA1-38E8-C809-C833-E60B19EB708E}"/>
                  </a:ext>
                </a:extLst>
              </p:cNvPr>
              <p:cNvSpPr txBox="1"/>
              <p:nvPr/>
            </p:nvSpPr>
            <p:spPr>
              <a:xfrm>
                <a:off x="5816073" y="4021210"/>
                <a:ext cx="83233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623CCA1-38E8-C809-C833-E60B19EB7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073" y="4021210"/>
                <a:ext cx="83233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65579BCB-9CAF-E01B-2B8F-684949D81DBC}"/>
              </a:ext>
            </a:extLst>
          </p:cNvPr>
          <p:cNvSpPr/>
          <p:nvPr/>
        </p:nvSpPr>
        <p:spPr>
          <a:xfrm>
            <a:off x="5527914" y="3811982"/>
            <a:ext cx="254236" cy="978517"/>
          </a:xfrm>
          <a:prstGeom prst="rightBrace">
            <a:avLst>
              <a:gd name="adj1" fmla="val 5347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06A9B70-5751-22DA-CA32-A666E5B42072}"/>
              </a:ext>
            </a:extLst>
          </p:cNvPr>
          <p:cNvSpPr/>
          <p:nvPr/>
        </p:nvSpPr>
        <p:spPr>
          <a:xfrm>
            <a:off x="5551133" y="2146945"/>
            <a:ext cx="254236" cy="978517"/>
          </a:xfrm>
          <a:prstGeom prst="rightBrace">
            <a:avLst>
              <a:gd name="adj1" fmla="val 5347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03CE-360F-63A9-9125-5054BDD65BE6}"/>
                  </a:ext>
                </a:extLst>
              </p:cNvPr>
              <p:cNvSpPr txBox="1"/>
              <p:nvPr/>
            </p:nvSpPr>
            <p:spPr>
              <a:xfrm>
                <a:off x="-8595" y="3109355"/>
                <a:ext cx="9925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03CE-360F-63A9-9125-5054BDD65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95" y="3109355"/>
                <a:ext cx="992547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9011F796-26B6-F69E-741A-BB4E903CA711}"/>
              </a:ext>
            </a:extLst>
          </p:cNvPr>
          <p:cNvSpPr/>
          <p:nvPr/>
        </p:nvSpPr>
        <p:spPr>
          <a:xfrm flipH="1">
            <a:off x="805498" y="2245447"/>
            <a:ext cx="348741" cy="2383120"/>
          </a:xfrm>
          <a:prstGeom prst="rightBrace">
            <a:avLst>
              <a:gd name="adj1" fmla="val 5347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3B058-07C6-528F-FD89-EF159EA072B6}"/>
                  </a:ext>
                </a:extLst>
              </p:cNvPr>
              <p:cNvSpPr txBox="1"/>
              <p:nvPr/>
            </p:nvSpPr>
            <p:spPr>
              <a:xfrm>
                <a:off x="7568555" y="2603315"/>
                <a:ext cx="399423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Here, the initial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annihilate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, and </a:t>
                </a:r>
                <a:br>
                  <a:rPr lang="en-US" sz="2800" dirty="0"/>
                </a:br>
                <a:r>
                  <a:rPr lang="en-US" sz="2800" dirty="0"/>
                  <a:t>then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 decays into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800" dirty="0"/>
                  <a:t> + s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3B058-07C6-528F-FD89-EF159EA07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55" y="2603315"/>
                <a:ext cx="3994235" cy="1815882"/>
              </a:xfrm>
              <a:prstGeom prst="rect">
                <a:avLst/>
              </a:prstGeom>
              <a:blipFill>
                <a:blip r:embed="rId15"/>
                <a:stretch>
                  <a:fillRect l="-3206" t="-3020" r="-2137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33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FD23-ED8A-8813-3691-E99D804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also have W+</a:t>
            </a:r>
          </a:p>
        </p:txBody>
      </p:sp>
      <p:pic>
        <p:nvPicPr>
          <p:cNvPr id="7" name="Picture 6" descr="A black lines with letters and numbers&#10;&#10;Description automatically generated">
            <a:extLst>
              <a:ext uri="{FF2B5EF4-FFF2-40B4-BE49-F238E27FC236}">
                <a16:creationId xmlns:a16="http://schemas.microsoft.com/office/drawing/2014/main" id="{339369CA-C62C-9AD3-3085-DF3685CE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07"/>
          <a:stretch/>
        </p:blipFill>
        <p:spPr>
          <a:xfrm>
            <a:off x="2812920" y="1290376"/>
            <a:ext cx="6437195" cy="38766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6C02A-B644-466A-645D-2F79A8BA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CF7A1-74CB-8C0D-2487-682A92E696F8}"/>
                  </a:ext>
                </a:extLst>
              </p:cNvPr>
              <p:cNvSpPr txBox="1"/>
              <p:nvPr/>
            </p:nvSpPr>
            <p:spPr>
              <a:xfrm>
                <a:off x="281971" y="844162"/>
                <a:ext cx="2530949" cy="566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CF7A1-74CB-8C0D-2487-682A92E69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1" y="844162"/>
                <a:ext cx="2530949" cy="5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917715-C04C-2AE8-1B62-36D75468A878}"/>
                  </a:ext>
                </a:extLst>
              </p:cNvPr>
              <p:cNvSpPr txBox="1"/>
              <p:nvPr/>
            </p:nvSpPr>
            <p:spPr>
              <a:xfrm>
                <a:off x="5175292" y="2643833"/>
                <a:ext cx="640047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917715-C04C-2AE8-1B62-36D75468A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92" y="2643833"/>
                <a:ext cx="6400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9C8D8-1C74-7689-79BE-184F7D93CC19}"/>
                  </a:ext>
                </a:extLst>
              </p:cNvPr>
              <p:cNvSpPr txBox="1"/>
              <p:nvPr/>
            </p:nvSpPr>
            <p:spPr>
              <a:xfrm>
                <a:off x="4073941" y="3570125"/>
                <a:ext cx="283604" cy="4403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C9C8D8-1C74-7689-79BE-184F7D93C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941" y="3570125"/>
                <a:ext cx="283604" cy="44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77B96-DC11-9161-C376-B190D8B8FE70}"/>
                  </a:ext>
                </a:extLst>
              </p:cNvPr>
              <p:cNvSpPr txBox="1"/>
              <p:nvPr/>
            </p:nvSpPr>
            <p:spPr>
              <a:xfrm>
                <a:off x="4009914" y="4669892"/>
                <a:ext cx="33906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477B96-DC11-9161-C376-B190D8B8F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14" y="4669892"/>
                <a:ext cx="33906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B9BDF-3CA4-8C38-7390-3CB7E5FCB26E}"/>
                  </a:ext>
                </a:extLst>
              </p:cNvPr>
              <p:cNvSpPr txBox="1"/>
              <p:nvPr/>
            </p:nvSpPr>
            <p:spPr>
              <a:xfrm>
                <a:off x="7350991" y="4712503"/>
                <a:ext cx="33906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5B9BDF-3CA4-8C38-7390-3CB7E5FC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91" y="4712503"/>
                <a:ext cx="3390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964F8E-4835-82B5-FFFA-719D3A9FE142}"/>
                  </a:ext>
                </a:extLst>
              </p:cNvPr>
              <p:cNvSpPr txBox="1"/>
              <p:nvPr/>
            </p:nvSpPr>
            <p:spPr>
              <a:xfrm>
                <a:off x="7348964" y="3570125"/>
                <a:ext cx="25827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964F8E-4835-82B5-FFFA-719D3A9F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964" y="3570125"/>
                <a:ext cx="2582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425A53-4D1E-AFAB-099F-A96B95792A0E}"/>
                  </a:ext>
                </a:extLst>
              </p:cNvPr>
              <p:cNvSpPr txBox="1"/>
              <p:nvPr/>
            </p:nvSpPr>
            <p:spPr>
              <a:xfrm>
                <a:off x="8219144" y="4045218"/>
                <a:ext cx="876988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425A53-4D1E-AFAB-099F-A96B95792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144" y="4045218"/>
                <a:ext cx="876988" cy="6588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01BA88-FABC-F8FF-0EE6-E47ED637927F}"/>
                  </a:ext>
                </a:extLst>
              </p:cNvPr>
              <p:cNvSpPr txBox="1"/>
              <p:nvPr/>
            </p:nvSpPr>
            <p:spPr>
              <a:xfrm>
                <a:off x="8337958" y="1862227"/>
                <a:ext cx="87698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01BA88-FABC-F8FF-0EE6-E47ED637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958" y="1862227"/>
                <a:ext cx="87698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E55118-8CA5-7760-6D86-5CD607688A2D}"/>
                  </a:ext>
                </a:extLst>
              </p:cNvPr>
              <p:cNvSpPr txBox="1"/>
              <p:nvPr/>
            </p:nvSpPr>
            <p:spPr>
              <a:xfrm>
                <a:off x="2602528" y="4119341"/>
                <a:ext cx="80888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E55118-8CA5-7760-6D86-5CD60768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28" y="4119341"/>
                <a:ext cx="80888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7D6FB4-BCEC-5EB4-5DE4-5C6E5FC80A3C}"/>
                  </a:ext>
                </a:extLst>
              </p:cNvPr>
              <p:cNvSpPr txBox="1"/>
              <p:nvPr/>
            </p:nvSpPr>
            <p:spPr>
              <a:xfrm>
                <a:off x="281971" y="6107723"/>
                <a:ext cx="10429009" cy="65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You must conserve electric charge at each vertex. In weak decays of heavy quarks, the charge must change by</a:t>
                </a:r>
                <a:br>
                  <a:rPr lang="en-US" dirty="0"/>
                </a:br>
                <a:r>
                  <a:rPr lang="en-US" dirty="0"/>
                  <a:t>+1 unit or -1 unit! </a:t>
                </a:r>
                <a:r>
                  <a:rPr lang="en-US" b="1" dirty="0">
                    <a:solidFill>
                      <a:srgbClr val="0000FF"/>
                    </a:solidFill>
                  </a:rPr>
                  <a:t>Here: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(+1/3) </a:t>
                </a:r>
                <a:r>
                  <a:rPr lang="en-US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(-2/3), so the W MUST be +1 charge. 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7D6FB4-BCEC-5EB4-5DE4-5C6E5FC80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1" y="6107723"/>
                <a:ext cx="10429009" cy="652423"/>
              </a:xfrm>
              <a:prstGeom prst="rect">
                <a:avLst/>
              </a:prstGeom>
              <a:blipFill>
                <a:blip r:embed="rId12"/>
                <a:stretch>
                  <a:fillRect l="-468" t="-56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7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0D56-B1AE-A3AB-0235-F654523F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weak decay rates (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0013E-8C77-0A5B-8AE8-3C4882CA43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58116"/>
                <a:ext cx="11705493" cy="57240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very hard for most particles, because you have to consider </a:t>
                </a:r>
                <a:br>
                  <a:rPr lang="en-US" dirty="0"/>
                </a:br>
                <a:r>
                  <a:rPr lang="en-US" b="1" dirty="0"/>
                  <a:t>ALL </a:t>
                </a:r>
                <a:r>
                  <a:rPr lang="en-US" dirty="0"/>
                  <a:t>possible ways it can decay!</a:t>
                </a:r>
              </a:p>
              <a:p>
                <a:r>
                  <a:rPr lang="en-US" dirty="0"/>
                  <a:t>Suppose a particle can decay 100 ways, then what is </a:t>
                </a:r>
                <a:r>
                  <a:rPr lang="en-US" dirty="0">
                    <a:latin typeface="Symbol" panose="05050102010706020507" pitchFamily="18" charset="2"/>
                  </a:rPr>
                  <a:t>G ?</a:t>
                </a:r>
              </a:p>
              <a:p>
                <a:endParaRPr lang="en-US" dirty="0">
                  <a:latin typeface="Symbol" panose="05050102010706020507" pitchFamily="18" charset="2"/>
                </a:endParaRPr>
              </a:p>
              <a:p>
                <a:endParaRPr lang="en-US" dirty="0">
                  <a:latin typeface="Symbol" panose="05050102010706020507" pitchFamily="18" charset="2"/>
                </a:endParaRPr>
              </a:p>
              <a:p>
                <a:r>
                  <a:rPr lang="en-US" dirty="0"/>
                  <a:t> Moreover, part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calculation is: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   “How likely is it that the quarks will bind (via the strong force)?”</a:t>
                </a:r>
              </a:p>
              <a:p>
                <a:endParaRPr lang="en-US" dirty="0"/>
              </a:p>
              <a:p>
                <a:r>
                  <a:rPr lang="en-US" dirty="0"/>
                  <a:t>Very hard to compute this. (in practice, not feasible in almost all cases)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Instead, we can measure the lifetime, which is related to the width,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0013E-8C77-0A5B-8AE8-3C4882CA43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8116"/>
                <a:ext cx="11705493" cy="5724037"/>
              </a:xfrm>
              <a:blipFill>
                <a:blip r:embed="rId2"/>
                <a:stretch>
                  <a:fillRect l="-938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1F604D-0852-CD98-B5F2-D6F58C9B8A49}"/>
                  </a:ext>
                </a:extLst>
              </p:cNvPr>
              <p:cNvSpPr txBox="1"/>
              <p:nvPr/>
            </p:nvSpPr>
            <p:spPr>
              <a:xfrm>
                <a:off x="2749061" y="2526363"/>
                <a:ext cx="50249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 +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1F604D-0852-CD98-B5F2-D6F58C9B8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61" y="2526363"/>
                <a:ext cx="502496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F4E25-81A3-3C9E-DCDA-5F4A2BD1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074878"/>
                  </p:ext>
                </p:extLst>
              </p:nvPr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074878"/>
                  </p:ext>
                </p:extLst>
              </p:nvPr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201639" r="-281564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296774" r="-281564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296774" r="-178453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396774" r="-281564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396774" r="-178453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488889" r="-281564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488889" r="-178453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608197" r="-281564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608197" r="-178453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708197" r="-281564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708197" r="-178453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782540" r="-281564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782540" r="-178453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911475" r="-281564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911475" r="-17845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979365" r="-281564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979365" r="-17845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59" t="-1079365" r="-281564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448" t="-1079365" r="-178453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2FB7C10-0483-11E1-EA8F-21F7643F4584}"/>
              </a:ext>
            </a:extLst>
          </p:cNvPr>
          <p:cNvSpPr txBox="1"/>
          <p:nvPr/>
        </p:nvSpPr>
        <p:spPr>
          <a:xfrm>
            <a:off x="4600529" y="745126"/>
            <a:ext cx="736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Micro (10</a:t>
            </a:r>
            <a:r>
              <a:rPr lang="en-US" sz="2000" baseline="30000" dirty="0"/>
              <a:t>-6</a:t>
            </a:r>
            <a:r>
              <a:rPr lang="en-US" sz="2000" dirty="0"/>
              <a:t>), nano (10</a:t>
            </a:r>
            <a:r>
              <a:rPr lang="en-US" sz="2000" baseline="30000" dirty="0"/>
              <a:t>-9</a:t>
            </a:r>
            <a:r>
              <a:rPr lang="en-US" sz="2000" dirty="0"/>
              <a:t>) and </a:t>
            </a:r>
            <a:r>
              <a:rPr lang="en-US" sz="2000" dirty="0" err="1"/>
              <a:t>pico</a:t>
            </a:r>
            <a:r>
              <a:rPr lang="en-US" sz="2000" dirty="0"/>
              <a:t> (10</a:t>
            </a:r>
            <a:r>
              <a:rPr lang="en-US" sz="2000" baseline="30000" dirty="0"/>
              <a:t>-12</a:t>
            </a:r>
            <a:r>
              <a:rPr lang="en-US" sz="2000" dirty="0"/>
              <a:t>) second lifetimes may not seem very long, but they are </a:t>
            </a:r>
            <a:r>
              <a:rPr lang="en-US" sz="2000" b="1" dirty="0"/>
              <a:t>directly measurable</a:t>
            </a:r>
            <a:r>
              <a:rPr lang="en-US" sz="20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7A908D8-6DDE-0FAD-2F59-0CAC502F95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074735"/>
                  </p:ext>
                </p:extLst>
              </p:nvPr>
            </p:nvGraphicFramePr>
            <p:xfrm>
              <a:off x="5135539" y="1527208"/>
              <a:ext cx="3901320" cy="12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706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7756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  <a:gridCol w="1374049">
                      <a:extLst>
                        <a:ext uri="{9D8B030D-6E8A-4147-A177-3AD203B41FA5}">
                          <a16:colId xmlns:a16="http://schemas.microsoft.com/office/drawing/2014/main" val="1076248304"/>
                        </a:ext>
                      </a:extLst>
                    </a:gridCol>
                  </a:tblGrid>
                  <a:tr h="4443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3.7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7A908D8-6DDE-0FAD-2F59-0CAC502F95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074735"/>
                  </p:ext>
                </p:extLst>
              </p:nvPr>
            </p:nvGraphicFramePr>
            <p:xfrm>
              <a:off x="5135539" y="1527208"/>
              <a:ext cx="3901320" cy="12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706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7756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  <a:gridCol w="1374049">
                      <a:extLst>
                        <a:ext uri="{9D8B030D-6E8A-4147-A177-3AD203B41FA5}">
                          <a16:colId xmlns:a16="http://schemas.microsoft.com/office/drawing/2014/main" val="1076248304"/>
                        </a:ext>
                      </a:extLst>
                    </a:gridCol>
                  </a:tblGrid>
                  <a:tr h="4443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5544" t="-6849" r="-118135" b="-1958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4071" t="-6849" r="-885" b="-195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0" t="-114706" r="-189640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3.7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0" t="-217910" r="-189640" b="-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0.5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DC938578-BDDA-D778-C43E-403AEFAE93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910444"/>
                  </p:ext>
                </p:extLst>
              </p:nvPr>
            </p:nvGraphicFramePr>
            <p:xfrm>
              <a:off x="9186436" y="1516028"/>
              <a:ext cx="1576975" cy="12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6975">
                      <a:extLst>
                        <a:ext uri="{9D8B030D-6E8A-4147-A177-3AD203B41FA5}">
                          <a16:colId xmlns:a16="http://schemas.microsoft.com/office/drawing/2014/main" val="1076248304"/>
                        </a:ext>
                      </a:extLst>
                    </a:gridCol>
                  </a:tblGrid>
                  <a:tr h="4443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74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DC938578-BDDA-D778-C43E-403AEFAE93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910444"/>
                  </p:ext>
                </p:extLst>
              </p:nvPr>
            </p:nvGraphicFramePr>
            <p:xfrm>
              <a:off x="9186436" y="1516028"/>
              <a:ext cx="1576975" cy="12590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6975">
                      <a:extLst>
                        <a:ext uri="{9D8B030D-6E8A-4147-A177-3AD203B41FA5}">
                          <a16:colId xmlns:a16="http://schemas.microsoft.com/office/drawing/2014/main" val="1076248304"/>
                        </a:ext>
                      </a:extLst>
                    </a:gridCol>
                  </a:tblGrid>
                  <a:tr h="4443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85" t="-1370" r="-769" b="-195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74 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4073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 mm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E4153-74D5-1512-F7EA-01655F897348}"/>
                  </a:ext>
                </a:extLst>
              </p:cNvPr>
              <p:cNvSpPr txBox="1"/>
              <p:nvPr/>
            </p:nvSpPr>
            <p:spPr>
              <a:xfrm>
                <a:off x="5135539" y="2786296"/>
                <a:ext cx="649440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Special Relativity </a:t>
                </a: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dirty="0"/>
                  <a:t>“</a:t>
                </a:r>
                <a:r>
                  <a:rPr lang="en-US" i="1" dirty="0">
                    <a:solidFill>
                      <a:srgbClr val="0000FF"/>
                    </a:solidFill>
                  </a:rPr>
                  <a:t>fast moving clocks run slow</a:t>
                </a:r>
                <a:r>
                  <a:rPr lang="en-US" dirty="0"/>
                  <a:t>!” (time dilation!) </a:t>
                </a:r>
                <a:br>
                  <a:rPr lang="en-US" dirty="0"/>
                </a:br>
                <a:r>
                  <a:rPr lang="en-US" dirty="0"/>
                  <a:t>The time dilation factor (</a:t>
                </a:r>
                <a:r>
                  <a:rPr lang="en-US" dirty="0">
                    <a:latin typeface="Symbol" panose="05050102010706020507" pitchFamily="18" charset="2"/>
                  </a:rPr>
                  <a:t>g</a:t>
                </a:r>
                <a:r>
                  <a:rPr lang="en-US" dirty="0"/>
                  <a:t>) depends on the particle’s </a:t>
                </a:r>
                <a:br>
                  <a:rPr lang="en-US" dirty="0"/>
                </a:br>
                <a:r>
                  <a:rPr lang="en-US" dirty="0"/>
                  <a:t>energy, but in  LHCb, </a:t>
                </a:r>
                <a:r>
                  <a:rPr lang="en-US" dirty="0">
                    <a:latin typeface="Symbol" panose="05050102010706020507" pitchFamily="18" charset="2"/>
                  </a:rPr>
                  <a:t>g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20 is typical.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E4153-74D5-1512-F7EA-01655F897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539" y="2786296"/>
                <a:ext cx="6494407" cy="923330"/>
              </a:xfrm>
              <a:prstGeom prst="rect">
                <a:avLst/>
              </a:prstGeom>
              <a:blipFill>
                <a:blip r:embed="rId5"/>
                <a:stretch>
                  <a:fillRect l="-750" t="-3947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1F08085-B586-B65E-05D6-0E60165F79C9}"/>
              </a:ext>
            </a:extLst>
          </p:cNvPr>
          <p:cNvSpPr txBox="1"/>
          <p:nvPr/>
        </p:nvSpPr>
        <p:spPr>
          <a:xfrm>
            <a:off x="226909" y="5758931"/>
            <a:ext cx="526919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Unstable particles like K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p</a:t>
            </a:r>
            <a:r>
              <a:rPr lang="en-US" sz="2000" baseline="30000" dirty="0">
                <a:latin typeface="Symbol" panose="05050102010706020507" pitchFamily="18" charset="2"/>
              </a:rPr>
              <a:t>+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baseline="30000" dirty="0">
                <a:latin typeface="Symbol" panose="05050102010706020507" pitchFamily="18" charset="2"/>
              </a:rPr>
              <a:t>+</a:t>
            </a:r>
            <a:r>
              <a:rPr lang="en-US" sz="2000" dirty="0"/>
              <a:t> usually traverse</a:t>
            </a:r>
            <a:br>
              <a:rPr lang="en-US" sz="2000" dirty="0"/>
            </a:br>
            <a:r>
              <a:rPr lang="en-US" sz="2000" dirty="0"/>
              <a:t>the entire LHCb detector before decaying!</a:t>
            </a:r>
          </a:p>
        </p:txBody>
      </p:sp>
      <p:pic>
        <p:nvPicPr>
          <p:cNvPr id="20" name="Picture 19" descr="Diagram of a machine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F5C4B232-EB8D-3972-902F-F2F69AD56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44" y="3871762"/>
            <a:ext cx="5655034" cy="2901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E27A2F-1778-534B-76BC-1B44EFC02806}"/>
              </a:ext>
            </a:extLst>
          </p:cNvPr>
          <p:cNvSpPr txBox="1"/>
          <p:nvPr/>
        </p:nvSpPr>
        <p:spPr>
          <a:xfrm>
            <a:off x="0" y="-725"/>
            <a:ext cx="664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Some particle lifetimes (Weak decays)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044197-103E-2BB5-EA1D-2DB108B393E7}"/>
              </a:ext>
            </a:extLst>
          </p:cNvPr>
          <p:cNvCxnSpPr>
            <a:endCxn id="13" idx="1"/>
          </p:cNvCxnSpPr>
          <p:nvPr/>
        </p:nvCxnSpPr>
        <p:spPr>
          <a:xfrm flipV="1">
            <a:off x="4372707" y="2156752"/>
            <a:ext cx="762832" cy="31681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9D8127-2D75-3BCE-6347-6E742D992888}"/>
              </a:ext>
            </a:extLst>
          </p:cNvPr>
          <p:cNvCxnSpPr>
            <a:cxnSpLocks/>
          </p:cNvCxnSpPr>
          <p:nvPr/>
        </p:nvCxnSpPr>
        <p:spPr>
          <a:xfrm flipV="1">
            <a:off x="4372707" y="2622298"/>
            <a:ext cx="762832" cy="2120166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D7DEA-AB89-3A41-59E0-562892F9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CAE52AE-929C-D2D1-3883-E6EF49AEACCA}"/>
              </a:ext>
            </a:extLst>
          </p:cNvPr>
          <p:cNvSpPr txBox="1"/>
          <p:nvPr/>
        </p:nvSpPr>
        <p:spPr>
          <a:xfrm>
            <a:off x="0" y="-725"/>
            <a:ext cx="664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Some particle lifetimes (Weak decays)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201639" r="-281564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296774" r="-281564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296774" r="-178453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396774" r="-281564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396774" r="-178453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488889" r="-281564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488889" r="-178453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608197" r="-281564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608197" r="-178453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708197" r="-281564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708197" r="-178453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782540" r="-281564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782540" r="-178453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911475" r="-281564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911475" r="-17845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979365" r="-281564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979365" r="-17845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1079365" r="-281564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1079365" r="-178453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AD8F32-5172-D739-D04A-2C27F6517A2B}"/>
              </a:ext>
            </a:extLst>
          </p:cNvPr>
          <p:cNvSpPr txBox="1"/>
          <p:nvPr/>
        </p:nvSpPr>
        <p:spPr>
          <a:xfrm>
            <a:off x="4634934" y="1182231"/>
            <a:ext cx="7364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For comparison: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 EM decay:         Lifetimes  ~10</a:t>
            </a:r>
            <a:r>
              <a:rPr lang="en-US" sz="2400" baseline="30000" dirty="0"/>
              <a:t>-17</a:t>
            </a:r>
            <a:r>
              <a:rPr lang="en-US" sz="2400" dirty="0"/>
              <a:t> to 10</a:t>
            </a:r>
            <a:r>
              <a:rPr lang="en-US" sz="2400" baseline="30000" dirty="0"/>
              <a:t>-20</a:t>
            </a:r>
            <a:r>
              <a:rPr lang="en-US" sz="2400" dirty="0"/>
              <a:t> sec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 Strong decay:   Lifetimes ~10</a:t>
            </a:r>
            <a:r>
              <a:rPr lang="en-US" sz="2400" baseline="30000" dirty="0"/>
              <a:t>-23</a:t>
            </a:r>
            <a:r>
              <a:rPr lang="en-US" sz="2400" dirty="0"/>
              <a:t> sec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/>
              <a:t>These lifetimes are too short for us to measure.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7AB83-A15B-3612-8E4E-C9E5EC08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8CCD-25A2-2630-559D-59DBD791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20399-80AC-C829-14F9-9BA0F9DA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1F1-E0C1-B522-5344-19D79CAFB5B7}"/>
              </a:ext>
            </a:extLst>
          </p:cNvPr>
          <p:cNvSpPr txBox="1"/>
          <p:nvPr/>
        </p:nvSpPr>
        <p:spPr>
          <a:xfrm>
            <a:off x="2500553" y="4003122"/>
            <a:ext cx="3885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Antiquarks have opposite</a:t>
            </a:r>
            <a:br>
              <a:rPr lang="en-US" sz="2800" dirty="0"/>
            </a:br>
            <a:r>
              <a:rPr lang="en-US" sz="2800" dirty="0"/>
              <a:t>charge to the quarks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D02C8-D6BE-9742-15A2-BF8EDA85BD5E}"/>
              </a:ext>
            </a:extLst>
          </p:cNvPr>
          <p:cNvSpPr txBox="1"/>
          <p:nvPr/>
        </p:nvSpPr>
        <p:spPr>
          <a:xfrm>
            <a:off x="269631" y="1066800"/>
            <a:ext cx="10331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 we progress through, you’ll want to take note of the charges of the</a:t>
            </a:r>
            <a:br>
              <a:rPr lang="en-US" sz="2800" dirty="0"/>
            </a:br>
            <a:r>
              <a:rPr lang="en-US" sz="2800" dirty="0"/>
              <a:t>various quarks.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B6EF571-AEC5-979E-2F41-393A57BDE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20855"/>
              </p:ext>
            </p:extLst>
          </p:nvPr>
        </p:nvGraphicFramePr>
        <p:xfrm>
          <a:off x="425940" y="2570480"/>
          <a:ext cx="639689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223">
                  <a:extLst>
                    <a:ext uri="{9D8B030D-6E8A-4147-A177-3AD203B41FA5}">
                      <a16:colId xmlns:a16="http://schemas.microsoft.com/office/drawing/2014/main" val="1248932721"/>
                    </a:ext>
                  </a:extLst>
                </a:gridCol>
                <a:gridCol w="1599223">
                  <a:extLst>
                    <a:ext uri="{9D8B030D-6E8A-4147-A177-3AD203B41FA5}">
                      <a16:colId xmlns:a16="http://schemas.microsoft.com/office/drawing/2014/main" val="3167949373"/>
                    </a:ext>
                  </a:extLst>
                </a:gridCol>
                <a:gridCol w="1599223">
                  <a:extLst>
                    <a:ext uri="{9D8B030D-6E8A-4147-A177-3AD203B41FA5}">
                      <a16:colId xmlns:a16="http://schemas.microsoft.com/office/drawing/2014/main" val="455307915"/>
                    </a:ext>
                  </a:extLst>
                </a:gridCol>
                <a:gridCol w="1599223">
                  <a:extLst>
                    <a:ext uri="{9D8B030D-6E8A-4147-A177-3AD203B41FA5}">
                      <a16:colId xmlns:a16="http://schemas.microsoft.com/office/drawing/2014/main" val="200380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89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-1/3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1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+2/3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73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A4D2A7-EF0B-770F-D9D6-B305CF20D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8219"/>
              </p:ext>
            </p:extLst>
          </p:nvPr>
        </p:nvGraphicFramePr>
        <p:xfrm>
          <a:off x="2025466" y="2204720"/>
          <a:ext cx="479766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669">
                  <a:extLst>
                    <a:ext uri="{9D8B030D-6E8A-4147-A177-3AD203B41FA5}">
                      <a16:colId xmlns:a16="http://schemas.microsoft.com/office/drawing/2014/main" val="2678530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computer chip&#10;&#10;Description automatically generated">
            <a:extLst>
              <a:ext uri="{FF2B5EF4-FFF2-40B4-BE49-F238E27FC236}">
                <a16:creationId xmlns:a16="http://schemas.microsoft.com/office/drawing/2014/main" id="{3F16C59C-2C00-AEDD-3D82-33307B60A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0"/>
          <a:stretch/>
        </p:blipFill>
        <p:spPr>
          <a:xfrm>
            <a:off x="-2013" y="3083170"/>
            <a:ext cx="5747750" cy="36458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EC9EBA-6C0F-035B-495B-CE7AFDFC5AA7}"/>
              </a:ext>
            </a:extLst>
          </p:cNvPr>
          <p:cNvSpPr txBox="1"/>
          <p:nvPr/>
        </p:nvSpPr>
        <p:spPr>
          <a:xfrm>
            <a:off x="6419174" y="4572951"/>
            <a:ext cx="5227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Build detectors with hair-thin (~50 </a:t>
            </a:r>
            <a:r>
              <a:rPr lang="en-US" sz="2400" b="1" dirty="0">
                <a:latin typeface="Symbol" panose="05050102010706020507" pitchFamily="18" charset="2"/>
              </a:rPr>
              <a:t>m</a:t>
            </a:r>
            <a:r>
              <a:rPr lang="en-US" sz="2400" b="1" dirty="0"/>
              <a:t>m) </a:t>
            </a:r>
            <a:br>
              <a:rPr lang="en-US" sz="2400" b="1" dirty="0"/>
            </a:br>
            <a:r>
              <a:rPr lang="en-US" sz="2400" b="1" dirty="0"/>
              <a:t>active detection elements.</a:t>
            </a:r>
          </a:p>
          <a:p>
            <a:endParaRPr lang="en-US" sz="2400" b="1" dirty="0"/>
          </a:p>
          <a:p>
            <a:r>
              <a:rPr lang="en-US" sz="2400" b="1" dirty="0"/>
              <a:t>1000’s of such detection elements in </a:t>
            </a:r>
            <a:br>
              <a:rPr lang="en-US" sz="2400" b="1" dirty="0"/>
            </a:br>
            <a:r>
              <a:rPr lang="en-US" sz="2400" b="1" dirty="0"/>
              <a:t>this “module”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1398A-143F-A699-0535-447AA562DCB4}"/>
              </a:ext>
            </a:extLst>
          </p:cNvPr>
          <p:cNvSpPr txBox="1"/>
          <p:nvPr/>
        </p:nvSpPr>
        <p:spPr>
          <a:xfrm>
            <a:off x="4400387" y="3398592"/>
            <a:ext cx="8999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VELO</a:t>
            </a:r>
            <a:br>
              <a:rPr lang="en-US" b="1" dirty="0"/>
            </a:br>
            <a:r>
              <a:rPr lang="en-US" b="1" dirty="0"/>
              <a:t>sensors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4BC813-F2D1-4A1D-B141-2AACB50F8E21}"/>
              </a:ext>
            </a:extLst>
          </p:cNvPr>
          <p:cNvSpPr txBox="1"/>
          <p:nvPr/>
        </p:nvSpPr>
        <p:spPr>
          <a:xfrm>
            <a:off x="164123" y="703385"/>
            <a:ext cx="1058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Measuring lifetimes of particles that decay weakly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9417E-E6DC-FDBE-DADE-4B8AF869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omputer chip&#10;&#10;Description automatically generated">
            <a:extLst>
              <a:ext uri="{FF2B5EF4-FFF2-40B4-BE49-F238E27FC236}">
                <a16:creationId xmlns:a16="http://schemas.microsoft.com/office/drawing/2014/main" id="{14755CE0-28E9-B4BE-ABB2-8D7F80481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5" r="10537" b="16636"/>
          <a:stretch/>
        </p:blipFill>
        <p:spPr>
          <a:xfrm rot="875245" flipH="1">
            <a:off x="2876434" y="3562182"/>
            <a:ext cx="3081470" cy="2572844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82E1197-AED9-D5D3-004B-034CA801A17F}"/>
              </a:ext>
            </a:extLst>
          </p:cNvPr>
          <p:cNvSpPr/>
          <p:nvPr/>
        </p:nvSpPr>
        <p:spPr>
          <a:xfrm rot="21333820">
            <a:off x="2203494" y="4199657"/>
            <a:ext cx="1789122" cy="229896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89BF08-5CA0-9C75-8FFD-8F9EE1941D73}"/>
              </a:ext>
            </a:extLst>
          </p:cNvPr>
          <p:cNvGrpSpPr/>
          <p:nvPr/>
        </p:nvGrpSpPr>
        <p:grpSpPr>
          <a:xfrm>
            <a:off x="29921" y="3401310"/>
            <a:ext cx="3668839" cy="3183015"/>
            <a:chOff x="29921" y="3295803"/>
            <a:chExt cx="3668839" cy="3183015"/>
          </a:xfrm>
        </p:grpSpPr>
        <p:pic>
          <p:nvPicPr>
            <p:cNvPr id="9" name="Picture 8" descr="A close up of a computer chip&#10;&#10;Description automatically generated">
              <a:extLst>
                <a:ext uri="{FF2B5EF4-FFF2-40B4-BE49-F238E27FC236}">
                  <a16:creationId xmlns:a16="http://schemas.microsoft.com/office/drawing/2014/main" id="{3F16C59C-2C00-AEDD-3D82-33307B60A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4" r="11051" b="14967"/>
            <a:stretch/>
          </p:blipFill>
          <p:spPr>
            <a:xfrm>
              <a:off x="29921" y="3295803"/>
              <a:ext cx="3041371" cy="2624352"/>
            </a:xfrm>
            <a:prstGeom prst="rect">
              <a:avLst/>
            </a:prstGeom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C3D12EE-2E5B-8DE8-AE80-A64FC838CED4}"/>
                </a:ext>
              </a:extLst>
            </p:cNvPr>
            <p:cNvSpPr/>
            <p:nvPr/>
          </p:nvSpPr>
          <p:spPr>
            <a:xfrm rot="1209707">
              <a:off x="1909638" y="4179849"/>
              <a:ext cx="1789122" cy="229896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CFFE8D8-838C-835A-B25E-F5761D059067}"/>
              </a:ext>
            </a:extLst>
          </p:cNvPr>
          <p:cNvSpPr txBox="1"/>
          <p:nvPr/>
        </p:nvSpPr>
        <p:spPr>
          <a:xfrm>
            <a:off x="6506308" y="4607169"/>
            <a:ext cx="4857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Put many of them in a row so that</a:t>
            </a:r>
            <a:br>
              <a:rPr lang="en-US" sz="2400" b="1" dirty="0"/>
            </a:br>
            <a:r>
              <a:rPr lang="en-US" sz="2400" b="1" dirty="0"/>
              <a:t>charged particles pass through many</a:t>
            </a:r>
            <a:br>
              <a:rPr lang="en-US" sz="2400" b="1" dirty="0"/>
            </a:br>
            <a:r>
              <a:rPr lang="en-US" sz="2400" b="1" dirty="0"/>
              <a:t>of them.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 VELO detector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0BC819-5B01-1EA6-53CF-4C6250254F8C}"/>
              </a:ext>
            </a:extLst>
          </p:cNvPr>
          <p:cNvSpPr txBox="1"/>
          <p:nvPr/>
        </p:nvSpPr>
        <p:spPr>
          <a:xfrm>
            <a:off x="164123" y="703385"/>
            <a:ext cx="1058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Measuring lifetimes of particles that decay weakly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8B181-986A-7E61-6A23-3455D82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4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0EB893-7F76-4BB5-7E3A-3CF77C978AE5}"/>
                  </a:ext>
                </a:extLst>
              </p:cNvPr>
              <p:cNvSpPr txBox="1"/>
              <p:nvPr/>
            </p:nvSpPr>
            <p:spPr>
              <a:xfrm>
                <a:off x="184775" y="344289"/>
                <a:ext cx="4590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/>
                  <a:t> decay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0EB893-7F76-4BB5-7E3A-3CF77C978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5" y="344289"/>
                <a:ext cx="4590809" cy="523220"/>
              </a:xfrm>
              <a:prstGeom prst="rect">
                <a:avLst/>
              </a:prstGeom>
              <a:blipFill>
                <a:blip r:embed="rId2"/>
                <a:stretch>
                  <a:fillRect l="-2656" t="-10465" r="-17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6C7941F-2904-509F-4A81-A7380636B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" y="867509"/>
            <a:ext cx="11881968" cy="59904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C07C2-DA68-78CC-D321-B9F0A9E34DFE}"/>
              </a:ext>
            </a:extLst>
          </p:cNvPr>
          <p:cNvSpPr txBox="1"/>
          <p:nvPr/>
        </p:nvSpPr>
        <p:spPr>
          <a:xfrm>
            <a:off x="5906453" y="973016"/>
            <a:ext cx="889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VELO </a:t>
            </a:r>
          </a:p>
          <a:p>
            <a:r>
              <a:rPr lang="en-US" dirty="0"/>
              <a:t>sensors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69A54-B9BA-C2B6-74AB-0A42DBB5FF78}"/>
              </a:ext>
            </a:extLst>
          </p:cNvPr>
          <p:cNvSpPr txBox="1"/>
          <p:nvPr/>
        </p:nvSpPr>
        <p:spPr>
          <a:xfrm>
            <a:off x="10173653" y="5990491"/>
            <a:ext cx="889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VELO </a:t>
            </a:r>
          </a:p>
          <a:p>
            <a:r>
              <a:rPr lang="en-US" dirty="0"/>
              <a:t>sensors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00195-4075-E5F4-3B11-980BC0491B59}"/>
              </a:ext>
            </a:extLst>
          </p:cNvPr>
          <p:cNvSpPr txBox="1"/>
          <p:nvPr/>
        </p:nvSpPr>
        <p:spPr>
          <a:xfrm>
            <a:off x="4642537" y="5968372"/>
            <a:ext cx="889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VELO </a:t>
            </a:r>
          </a:p>
          <a:p>
            <a:r>
              <a:rPr lang="en-US" dirty="0"/>
              <a:t>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C079D3-ABB4-6CDB-CC07-0BFDFC5FF11A}"/>
              </a:ext>
            </a:extLst>
          </p:cNvPr>
          <p:cNvSpPr txBox="1"/>
          <p:nvPr/>
        </p:nvSpPr>
        <p:spPr>
          <a:xfrm>
            <a:off x="1856401" y="2555630"/>
            <a:ext cx="889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 VELO </a:t>
            </a:r>
          </a:p>
          <a:p>
            <a:r>
              <a:rPr lang="en-US" dirty="0"/>
              <a:t>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14A2F4-0199-050C-B739-3110D953B610}"/>
                  </a:ext>
                </a:extLst>
              </p:cNvPr>
              <p:cNvSpPr txBox="1"/>
              <p:nvPr/>
            </p:nvSpPr>
            <p:spPr>
              <a:xfrm>
                <a:off x="8093206" y="973016"/>
                <a:ext cx="3774831" cy="958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14A2F4-0199-050C-B739-3110D953B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206" y="973016"/>
                <a:ext cx="3774831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165B7-3A26-FFB4-D45B-346F236E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1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B187-12D6-8291-2B83-F34F12E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12437" cy="619613"/>
          </a:xfrm>
        </p:spPr>
        <p:txBody>
          <a:bodyPr>
            <a:normAutofit fontScale="90000"/>
          </a:bodyPr>
          <a:lstStyle/>
          <a:p>
            <a:r>
              <a:rPr lang="en-US" dirty="0"/>
              <a:t>A real (early)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BB63C-EF11-9619-4495-E5B15CCB2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33"/>
          <a:stretch/>
        </p:blipFill>
        <p:spPr>
          <a:xfrm>
            <a:off x="1" y="3249016"/>
            <a:ext cx="4700954" cy="36089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37D7271-9AE9-B9FC-5F81-30A2C8B3DADB}"/>
              </a:ext>
            </a:extLst>
          </p:cNvPr>
          <p:cNvGrpSpPr/>
          <p:nvPr/>
        </p:nvGrpSpPr>
        <p:grpSpPr>
          <a:xfrm>
            <a:off x="239223" y="1055078"/>
            <a:ext cx="4461731" cy="2230972"/>
            <a:chOff x="3662362" y="619613"/>
            <a:chExt cx="4947489" cy="2416678"/>
          </a:xfrm>
        </p:grpSpPr>
        <p:pic>
          <p:nvPicPr>
            <p:cNvPr id="8" name="Picture 7" descr="A diagram of a wire with arrow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B4A94200-F9D8-48E4-30A0-750D93FA8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362" y="619613"/>
              <a:ext cx="4867275" cy="241667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5E7981-084B-0D5B-91E9-DF3DFBD46950}"/>
                </a:ext>
              </a:extLst>
            </p:cNvPr>
            <p:cNvSpPr/>
            <p:nvPr/>
          </p:nvSpPr>
          <p:spPr>
            <a:xfrm>
              <a:off x="4935415" y="968445"/>
              <a:ext cx="1254370" cy="450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FEF7F-7985-D9F3-175F-201C0D5832DE}"/>
                </a:ext>
              </a:extLst>
            </p:cNvPr>
            <p:cNvSpPr/>
            <p:nvPr/>
          </p:nvSpPr>
          <p:spPr>
            <a:xfrm rot="19550553">
              <a:off x="6062745" y="896838"/>
              <a:ext cx="574431" cy="3556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BC56D8-3396-A3F1-D5E1-8D411F662F14}"/>
                    </a:ext>
                  </a:extLst>
                </p:cNvPr>
                <p:cNvSpPr txBox="1"/>
                <p:nvPr/>
              </p:nvSpPr>
              <p:spPr>
                <a:xfrm>
                  <a:off x="7570205" y="1418492"/>
                  <a:ext cx="48718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BC56D8-3396-A3F1-D5E1-8D411F662F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0205" y="1418492"/>
                  <a:ext cx="4871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75000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99DD0C8-2C34-F32A-968D-58DC007F4C37}"/>
                    </a:ext>
                  </a:extLst>
                </p:cNvPr>
                <p:cNvSpPr txBox="1"/>
                <p:nvPr/>
              </p:nvSpPr>
              <p:spPr>
                <a:xfrm>
                  <a:off x="7728870" y="649720"/>
                  <a:ext cx="38773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99DD0C8-2C34-F32A-968D-58DC007F4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870" y="649720"/>
                  <a:ext cx="38773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807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F055FA8-4E29-A448-E4A5-DA95488F0B83}"/>
                    </a:ext>
                  </a:extLst>
                </p:cNvPr>
                <p:cNvSpPr txBox="1"/>
                <p:nvPr/>
              </p:nvSpPr>
              <p:spPr>
                <a:xfrm>
                  <a:off x="8053609" y="968445"/>
                  <a:ext cx="5562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F055FA8-4E29-A448-E4A5-DA95488F0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609" y="968445"/>
                  <a:ext cx="556242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A65C97-A106-8A39-9E60-CFC7ECE0E355}"/>
                    </a:ext>
                  </a:extLst>
                </p:cNvPr>
                <p:cNvSpPr txBox="1"/>
                <p:nvPr/>
              </p:nvSpPr>
              <p:spPr>
                <a:xfrm>
                  <a:off x="7973395" y="2507698"/>
                  <a:ext cx="5562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A65C97-A106-8A39-9E60-CFC7ECE0E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3395" y="2507698"/>
                  <a:ext cx="556242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CF4F18-9CC7-B10C-FA6A-517537ED2CFC}"/>
                  </a:ext>
                </a:extLst>
              </p:cNvPr>
              <p:cNvSpPr txBox="1"/>
              <p:nvPr/>
            </p:nvSpPr>
            <p:spPr>
              <a:xfrm>
                <a:off x="166885" y="721360"/>
                <a:ext cx="2420471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CF4F18-9CC7-B10C-FA6A-517537ED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5" y="721360"/>
                <a:ext cx="242047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27C30D-62C0-3A24-6792-00C8747C0962}"/>
                  </a:ext>
                </a:extLst>
              </p:cNvPr>
              <p:cNvSpPr txBox="1"/>
              <p:nvPr/>
            </p:nvSpPr>
            <p:spPr>
              <a:xfrm>
                <a:off x="5597763" y="830075"/>
                <a:ext cx="1725408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27C30D-62C0-3A24-6792-00C8747C0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63" y="830075"/>
                <a:ext cx="1725408" cy="383118"/>
              </a:xfrm>
              <a:prstGeom prst="rect">
                <a:avLst/>
              </a:prstGeom>
              <a:blipFill>
                <a:blip r:embed="rId9"/>
                <a:stretch>
                  <a:fillRect l="-3534" t="-6349" r="-353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9205EA-0CBF-D7C7-E4D0-7BEAE8A03200}"/>
                  </a:ext>
                </a:extLst>
              </p:cNvPr>
              <p:cNvSpPr txBox="1"/>
              <p:nvPr/>
            </p:nvSpPr>
            <p:spPr>
              <a:xfrm>
                <a:off x="5565625" y="1111824"/>
                <a:ext cx="2702728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9205EA-0CBF-D7C7-E4D0-7BEAE8A03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25" y="1111824"/>
                <a:ext cx="2702728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68475A5-B230-049A-1BC7-C128B256192F}"/>
              </a:ext>
            </a:extLst>
          </p:cNvPr>
          <p:cNvSpPr txBox="1"/>
          <p:nvPr/>
        </p:nvSpPr>
        <p:spPr>
          <a:xfrm>
            <a:off x="5597763" y="1963043"/>
            <a:ext cx="3521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Fitting the </a:t>
            </a:r>
            <a:r>
              <a:rPr lang="en-US" sz="2000" dirty="0" err="1"/>
              <a:t>logN</a:t>
            </a:r>
            <a:r>
              <a:rPr lang="en-US" sz="2000" dirty="0"/>
              <a:t> plot versus time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Slope = 1/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2000" dirty="0">
                <a:sym typeface="Wingdings" panose="05000000000000000000" pitchFamily="2" charset="2"/>
              </a:rPr>
              <a:t> !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0BEF0F-8F72-5F7A-C72F-BC75EA84FE8E}"/>
                  </a:ext>
                </a:extLst>
              </p:cNvPr>
              <p:cNvSpPr txBox="1"/>
              <p:nvPr/>
            </p:nvSpPr>
            <p:spPr>
              <a:xfrm>
                <a:off x="5648239" y="2909853"/>
                <a:ext cx="5106783" cy="307777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𝟒𝟓𝟓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𝟎𝟒𝟔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𝒔𝒕𝒂𝒕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𝟎𝟎𝟔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𝒔𝒚𝒔𝒕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0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0BEF0F-8F72-5F7A-C72F-BC75EA84F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39" y="2909853"/>
                <a:ext cx="5106783" cy="307777"/>
              </a:xfrm>
              <a:prstGeom prst="rect">
                <a:avLst/>
              </a:prstGeom>
              <a:blipFill>
                <a:blip r:embed="rId11"/>
                <a:stretch>
                  <a:fillRect l="-119" r="-954" b="-2641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958B669B-D1D7-D633-06F4-3B05E0B56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23"/>
          <a:stretch/>
        </p:blipFill>
        <p:spPr>
          <a:xfrm>
            <a:off x="5597763" y="3238155"/>
            <a:ext cx="4682932" cy="36089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37803-17E0-7A84-92F5-26C41895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AE41-37CB-A2B0-1DD5-29F8E1DE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512F-53A9-0EED-E6ED-FEC8D9E9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7EA3-8DE2-1CC9-2453-76F9ACC4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2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age of a paper with text and graphs&#10;&#10;Description automatically generated">
            <a:extLst>
              <a:ext uri="{FF2B5EF4-FFF2-40B4-BE49-F238E27FC236}">
                <a16:creationId xmlns:a16="http://schemas.microsoft.com/office/drawing/2014/main" id="{2B7DC02E-3211-BA51-7D2B-09C0CC57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36975" r="54373" b="36966"/>
          <a:stretch/>
        </p:blipFill>
        <p:spPr>
          <a:xfrm>
            <a:off x="4823784" y="3659349"/>
            <a:ext cx="3083169" cy="255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E52AE-929C-D2D1-3883-E6EF49AEACCA}"/>
              </a:ext>
            </a:extLst>
          </p:cNvPr>
          <p:cNvSpPr txBox="1"/>
          <p:nvPr/>
        </p:nvSpPr>
        <p:spPr>
          <a:xfrm>
            <a:off x="0" y="-725"/>
            <a:ext cx="664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Some particle lifetimes (Weak decays)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𝑏𝑢𝑑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1">
                <a:extLst>
                  <a:ext uri="{FF2B5EF4-FFF2-40B4-BE49-F238E27FC236}">
                    <a16:creationId xmlns:a16="http://schemas.microsoft.com/office/drawing/2014/main" id="{2EC27E56-92DA-BC7D-9B4E-982559111E7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909" y="831605"/>
              <a:ext cx="4145798" cy="44906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8459">
                      <a:extLst>
                        <a:ext uri="{9D8B030D-6E8A-4147-A177-3AD203B41FA5}">
                          <a16:colId xmlns:a16="http://schemas.microsoft.com/office/drawing/2014/main" val="1889828011"/>
                        </a:ext>
                      </a:extLst>
                    </a:gridCol>
                    <a:gridCol w="1103064">
                      <a:extLst>
                        <a:ext uri="{9D8B030D-6E8A-4147-A177-3AD203B41FA5}">
                          <a16:colId xmlns:a16="http://schemas.microsoft.com/office/drawing/2014/main" val="1396720166"/>
                        </a:ext>
                      </a:extLst>
                    </a:gridCol>
                    <a:gridCol w="1954275">
                      <a:extLst>
                        <a:ext uri="{9D8B030D-6E8A-4147-A177-3AD203B41FA5}">
                          <a16:colId xmlns:a16="http://schemas.microsoft.com/office/drawing/2014/main" val="2171141044"/>
                        </a:ext>
                      </a:extLst>
                    </a:gridCol>
                  </a:tblGrid>
                  <a:tr h="7157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Particle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Lifetime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5788817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201639" r="-281564" b="-9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22 </a:t>
                          </a:r>
                          <a:r>
                            <a:rPr lang="en-US" sz="1600" dirty="0" err="1">
                              <a:latin typeface="Symbol" panose="05050102010706020507" pitchFamily="18" charset="2"/>
                            </a:rPr>
                            <a:t>m</a:t>
                          </a:r>
                          <a:r>
                            <a:rPr lang="en-US" sz="1600" dirty="0" err="1"/>
                            <a:t>s</a:t>
                          </a:r>
                          <a:endParaRPr lang="en-US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093247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296774" r="-281564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296774" r="-178453" b="-8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 ns</a:t>
                          </a:r>
                          <a:endParaRPr lang="en-US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135815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396774" r="-281564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396774" r="-178453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12.4 ns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477268"/>
                      </a:ext>
                    </a:extLst>
                  </a:tr>
                  <a:tr h="382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488889" r="-281564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488889" r="-178453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90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389619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608197" r="-281564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608197" r="-178453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263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087214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708197" r="-281564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708197" r="-178453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0.41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753106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782540" r="-281564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782540" r="-178453" b="-315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1.03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4153118"/>
                      </a:ext>
                    </a:extLst>
                  </a:tr>
                  <a:tr h="373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911475" r="-281564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911475" r="-178453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0.2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5651898"/>
                      </a:ext>
                    </a:extLst>
                  </a:tr>
                  <a:tr h="379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979365" r="-281564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979365" r="-178453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1.64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86808"/>
                      </a:ext>
                    </a:extLst>
                  </a:tr>
                  <a:tr h="38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59" t="-1079365" r="-281564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9448" t="-1079365" r="-178453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1.5 </a:t>
                          </a:r>
                          <a:r>
                            <a:rPr lang="en-US" sz="1800" dirty="0" err="1"/>
                            <a:t>ps</a:t>
                          </a:r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61738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AD8F32-5172-D739-D04A-2C27F6517A2B}"/>
                  </a:ext>
                </a:extLst>
              </p:cNvPr>
              <p:cNvSpPr txBox="1"/>
              <p:nvPr/>
            </p:nvSpPr>
            <p:spPr>
              <a:xfrm>
                <a:off x="4634934" y="1182231"/>
                <a:ext cx="736456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b="1" dirty="0"/>
                  <a:t>For comparison: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 EM decay:         Lifetimes  ~10</a:t>
                </a:r>
                <a:r>
                  <a:rPr lang="en-US" sz="2000" baseline="30000" dirty="0"/>
                  <a:t>-17</a:t>
                </a:r>
                <a:r>
                  <a:rPr lang="en-US" sz="2000" dirty="0"/>
                  <a:t> to 10</a:t>
                </a:r>
                <a:r>
                  <a:rPr lang="en-US" sz="2000" baseline="30000" dirty="0"/>
                  <a:t>-20</a:t>
                </a:r>
                <a:r>
                  <a:rPr lang="en-US" sz="2000" dirty="0"/>
                  <a:t> sec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 Strong decay:   Lifetimes ~10</a:t>
                </a:r>
                <a:r>
                  <a:rPr lang="en-US" sz="2000" baseline="30000" dirty="0"/>
                  <a:t>-23</a:t>
                </a:r>
                <a:r>
                  <a:rPr lang="en-US" sz="2000" dirty="0"/>
                  <a:t> sec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These lifetimes are too short for us to measure.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Often, we can measure the particle’s decay “width”</a:t>
                </a:r>
              </a:p>
              <a:p>
                <a:pPr marL="1200150" lvl="2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=ℏ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/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Two examples below of strong decays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AD8F32-5172-D739-D04A-2C27F6517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34" y="1182231"/>
                <a:ext cx="7364562" cy="2246769"/>
              </a:xfrm>
              <a:prstGeom prst="rect">
                <a:avLst/>
              </a:prstGeom>
              <a:blipFill>
                <a:blip r:embed="rId4"/>
                <a:stretch>
                  <a:fillRect l="-745" t="-1626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age of a paper with text and graphs&#10;&#10;Description automatically generated">
            <a:extLst>
              <a:ext uri="{FF2B5EF4-FFF2-40B4-BE49-F238E27FC236}">
                <a16:creationId xmlns:a16="http://schemas.microsoft.com/office/drawing/2014/main" id="{04BEA26B-0845-6D95-32D5-A178FF095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8" t="36975" r="16942" b="33487"/>
          <a:stretch/>
        </p:blipFill>
        <p:spPr>
          <a:xfrm>
            <a:off x="8566507" y="3610836"/>
            <a:ext cx="2936892" cy="289560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D5B9AF-35AF-9103-534F-D02D78E805F1}"/>
              </a:ext>
            </a:extLst>
          </p:cNvPr>
          <p:cNvCxnSpPr>
            <a:cxnSpLocks/>
          </p:cNvCxnSpPr>
          <p:nvPr/>
        </p:nvCxnSpPr>
        <p:spPr>
          <a:xfrm>
            <a:off x="6449413" y="5141908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13605A-313A-333F-F6C3-699FE1B4EED3}"/>
              </a:ext>
            </a:extLst>
          </p:cNvPr>
          <p:cNvCxnSpPr>
            <a:cxnSpLocks/>
          </p:cNvCxnSpPr>
          <p:nvPr/>
        </p:nvCxnSpPr>
        <p:spPr>
          <a:xfrm>
            <a:off x="9727091" y="5062750"/>
            <a:ext cx="269631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286CF8-E78E-38FC-6382-185534002DC8}"/>
              </a:ext>
            </a:extLst>
          </p:cNvPr>
          <p:cNvCxnSpPr>
            <a:cxnSpLocks/>
          </p:cNvCxnSpPr>
          <p:nvPr/>
        </p:nvCxnSpPr>
        <p:spPr>
          <a:xfrm flipH="1">
            <a:off x="10231184" y="5062749"/>
            <a:ext cx="339969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EB6F91-A716-0295-6786-A3EFBA547A1E}"/>
                  </a:ext>
                </a:extLst>
              </p:cNvPr>
              <p:cNvSpPr txBox="1"/>
              <p:nvPr/>
            </p:nvSpPr>
            <p:spPr>
              <a:xfrm>
                <a:off x="10585938" y="4878083"/>
                <a:ext cx="1577014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~50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/c</a:t>
                </a:r>
                <a:r>
                  <a:rPr lang="en-US" sz="1600" baseline="30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EB6F91-A716-0295-6786-A3EFBA547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938" y="4878083"/>
                <a:ext cx="1577014" cy="338554"/>
              </a:xfrm>
              <a:prstGeom prst="rect">
                <a:avLst/>
              </a:prstGeom>
              <a:blipFill>
                <a:blip r:embed="rId5"/>
                <a:stretch>
                  <a:fillRect t="-3448" b="-189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7D302E-3417-3DBB-42D1-30202D2C352A}"/>
                  </a:ext>
                </a:extLst>
              </p:cNvPr>
              <p:cNvSpPr txBox="1"/>
              <p:nvPr/>
            </p:nvSpPr>
            <p:spPr>
              <a:xfrm>
                <a:off x="6995352" y="4884519"/>
                <a:ext cx="1549457" cy="3604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l-G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~150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/c</a:t>
                </a:r>
                <a:r>
                  <a:rPr lang="en-US" sz="16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7D302E-3417-3DBB-42D1-30202D2C3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352" y="4884519"/>
                <a:ext cx="1549457" cy="360483"/>
              </a:xfrm>
              <a:prstGeom prst="rect">
                <a:avLst/>
              </a:prstGeom>
              <a:blipFill>
                <a:blip r:embed="rId6"/>
                <a:stretch>
                  <a:fillRect t="-1639" b="-147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0DB28F-35A4-7B53-C551-43047EE35CD1}"/>
                  </a:ext>
                </a:extLst>
              </p:cNvPr>
              <p:cNvSpPr txBox="1"/>
              <p:nvPr/>
            </p:nvSpPr>
            <p:spPr>
              <a:xfrm>
                <a:off x="5895943" y="6385352"/>
                <a:ext cx="1772240" cy="365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l-GR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~770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  <m:r>
                        <a:rPr lang="en-US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0DB28F-35A4-7B53-C551-43047EE3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43" y="6385352"/>
                <a:ext cx="1772240" cy="365421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598011-4594-C5D5-3DE1-277FB89B674B}"/>
              </a:ext>
            </a:extLst>
          </p:cNvPr>
          <p:cNvCxnSpPr/>
          <p:nvPr/>
        </p:nvCxnSpPr>
        <p:spPr>
          <a:xfrm>
            <a:off x="6678013" y="4220387"/>
            <a:ext cx="0" cy="16880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95C1B-5A96-4850-2695-16A31D7B815B}"/>
                  </a:ext>
                </a:extLst>
              </p:cNvPr>
              <p:cNvSpPr txBox="1"/>
              <p:nvPr/>
            </p:nvSpPr>
            <p:spPr>
              <a:xfrm>
                <a:off x="9411574" y="6514663"/>
                <a:ext cx="191291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~892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  <m:r>
                        <a:rPr lang="en-US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95C1B-5A96-4850-2695-16A31D7B8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574" y="6514663"/>
                <a:ext cx="1912918" cy="338554"/>
              </a:xfrm>
              <a:prstGeom prst="rect">
                <a:avLst/>
              </a:prstGeom>
              <a:blipFill>
                <a:blip r:embed="rId8"/>
                <a:stretch>
                  <a:fillRect b="-877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B149AA-EBC3-4EEB-F71B-B5F96830B60A}"/>
              </a:ext>
            </a:extLst>
          </p:cNvPr>
          <p:cNvCxnSpPr/>
          <p:nvPr/>
        </p:nvCxnSpPr>
        <p:spPr>
          <a:xfrm>
            <a:off x="10136320" y="4220387"/>
            <a:ext cx="0" cy="168804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F0404-B113-5C04-EAB2-DA13C88D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19" grpId="0" animBg="1"/>
      <p:bldP spid="21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808892" y="1202097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402952" y="5131569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8409002" y="484280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241269" y="67398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7A6FC-DE5D-66A5-CF39-AEC98B979F8D}"/>
                  </a:ext>
                </a:extLst>
              </p:cNvPr>
              <p:cNvSpPr txBox="1"/>
              <p:nvPr/>
            </p:nvSpPr>
            <p:spPr>
              <a:xfrm>
                <a:off x="2091075" y="350605"/>
                <a:ext cx="62249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we fire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/>
                  <a:t> beam at an electron (e</a:t>
                </a:r>
                <a:r>
                  <a:rPr lang="en-US" sz="2400" baseline="30000" dirty="0">
                    <a:latin typeface="Symbol" panose="05050102010706020507" pitchFamily="18" charset="2"/>
                  </a:rPr>
                  <a:t>-</a:t>
                </a:r>
                <a:r>
                  <a:rPr lang="en-US" sz="2400" dirty="0"/>
                  <a:t>)</a:t>
                </a:r>
              </a:p>
              <a:p>
                <a:r>
                  <a:rPr lang="en-US" sz="2400" b="1" dirty="0"/>
                  <a:t>One possible Feynman diagram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F7A6FC-DE5D-66A5-CF39-AEC98B97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75" y="350605"/>
                <a:ext cx="6224954" cy="830997"/>
              </a:xfrm>
              <a:prstGeom prst="rect">
                <a:avLst/>
              </a:prstGeom>
              <a:blipFill>
                <a:blip r:embed="rId2"/>
                <a:stretch>
                  <a:fillRect l="-146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87905-5247-C024-AF78-83702A473E0E}"/>
                  </a:ext>
                </a:extLst>
              </p:cNvPr>
              <p:cNvSpPr txBox="1"/>
              <p:nvPr/>
            </p:nvSpPr>
            <p:spPr>
              <a:xfrm>
                <a:off x="1045123" y="5650047"/>
                <a:ext cx="3136051" cy="9751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87905-5247-C024-AF78-83702A473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23" y="5650047"/>
                <a:ext cx="3136051" cy="975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B8A48E-F098-71F5-F06D-987D71576B8E}"/>
                  </a:ext>
                </a:extLst>
              </p:cNvPr>
              <p:cNvSpPr txBox="1"/>
              <p:nvPr/>
            </p:nvSpPr>
            <p:spPr>
              <a:xfrm>
                <a:off x="6936200" y="1563401"/>
                <a:ext cx="4039054" cy="77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For typical scattering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B8A48E-F098-71F5-F06D-987D71576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00" y="1563401"/>
                <a:ext cx="4039054" cy="775790"/>
              </a:xfrm>
              <a:prstGeom prst="rect">
                <a:avLst/>
              </a:prstGeom>
              <a:blipFill>
                <a:blip r:embed="rId4"/>
                <a:stretch>
                  <a:fillRect l="-1964" b="-1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D6E33-D923-C1D3-9BA6-4F73EDAF0489}"/>
                  </a:ext>
                </a:extLst>
              </p:cNvPr>
              <p:cNvSpPr txBox="1"/>
              <p:nvPr/>
            </p:nvSpPr>
            <p:spPr>
              <a:xfrm>
                <a:off x="4359490" y="5640716"/>
                <a:ext cx="4324581" cy="9733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     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D6E33-D923-C1D3-9BA6-4F73EDAF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90" y="5640716"/>
                <a:ext cx="4324581" cy="973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>
            <a:extLst>
              <a:ext uri="{FF2B5EF4-FFF2-40B4-BE49-F238E27FC236}">
                <a16:creationId xmlns:a16="http://schemas.microsoft.com/office/drawing/2014/main" id="{C968F7AD-EA30-2264-CB15-9D120F27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97662" cy="74815"/>
          </a:xfrm>
        </p:spPr>
        <p:txBody>
          <a:bodyPr>
            <a:no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6A0551-CD0F-0F83-9AA8-D86F331CD369}"/>
                  </a:ext>
                </a:extLst>
              </p:cNvPr>
              <p:cNvSpPr txBox="1"/>
              <p:nvPr/>
            </p:nvSpPr>
            <p:spPr>
              <a:xfrm>
                <a:off x="6893169" y="2608742"/>
                <a:ext cx="4893776" cy="1310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Will bring in a factor of</a:t>
                </a:r>
              </a:p>
              <a:p>
                <a:r>
                  <a:rPr lang="en-US" sz="2200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/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/>
                  <a:t>and both the W and Z masses are HUGE!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6A0551-CD0F-0F83-9AA8-D86F331CD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9" y="2608742"/>
                <a:ext cx="4893776" cy="1310872"/>
              </a:xfrm>
              <a:prstGeom prst="rect">
                <a:avLst/>
              </a:prstGeom>
              <a:blipFill>
                <a:blip r:embed="rId6"/>
                <a:stretch>
                  <a:fillRect l="-1619" t="-3256" r="-623" b="-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0ECF383-B09E-FC96-0398-DD9C3B294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" y="1616293"/>
            <a:ext cx="5349008" cy="3566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47B970-640F-DA55-9816-ACC0C6A9D59E}"/>
                  </a:ext>
                </a:extLst>
              </p:cNvPr>
              <p:cNvSpPr txBox="1"/>
              <p:nvPr/>
            </p:nvSpPr>
            <p:spPr>
              <a:xfrm>
                <a:off x="2884497" y="4283876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47B970-640F-DA55-9816-ACC0C6A9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97" y="4283876"/>
                <a:ext cx="511294" cy="369332"/>
              </a:xfrm>
              <a:prstGeom prst="rect">
                <a:avLst/>
              </a:prstGeom>
              <a:blipFill>
                <a:blip r:embed="rId8"/>
                <a:stretch>
                  <a:fillRect l="-14286" r="-5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9CAD2-8AB0-6706-33D9-B5908A1071BD}"/>
                  </a:ext>
                </a:extLst>
              </p:cNvPr>
              <p:cNvSpPr txBox="1"/>
              <p:nvPr/>
            </p:nvSpPr>
            <p:spPr>
              <a:xfrm>
                <a:off x="2894263" y="2123434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09CAD2-8AB0-6706-33D9-B5908A1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263" y="2123434"/>
                <a:ext cx="511294" cy="369332"/>
              </a:xfrm>
              <a:prstGeom prst="rect">
                <a:avLst/>
              </a:prstGeom>
              <a:blipFill>
                <a:blip r:embed="rId9"/>
                <a:stretch>
                  <a:fillRect l="-15476" r="-595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3DB98D-6890-7EAA-70B9-A345A8136999}"/>
                  </a:ext>
                </a:extLst>
              </p:cNvPr>
              <p:cNvSpPr txBox="1"/>
              <p:nvPr/>
            </p:nvSpPr>
            <p:spPr>
              <a:xfrm>
                <a:off x="3428881" y="2952627"/>
                <a:ext cx="1571328" cy="818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3DB98D-6890-7EAA-70B9-A345A8136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881" y="2952627"/>
                <a:ext cx="1571328" cy="8181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0C784-3351-95C6-243D-7F00B9D4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DAE996-7EB9-37F3-E78A-47D51989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" y="1616293"/>
            <a:ext cx="5349008" cy="35660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A85FF9-264D-76CD-09AC-DADC1DB88CAC}"/>
              </a:ext>
            </a:extLst>
          </p:cNvPr>
          <p:cNvCxnSpPr>
            <a:cxnSpLocks/>
          </p:cNvCxnSpPr>
          <p:nvPr/>
        </p:nvCxnSpPr>
        <p:spPr>
          <a:xfrm flipV="1">
            <a:off x="808892" y="1202097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A2765-0B55-AED9-40E3-8BEC30C7A6F8}"/>
              </a:ext>
            </a:extLst>
          </p:cNvPr>
          <p:cNvCxnSpPr/>
          <p:nvPr/>
        </p:nvCxnSpPr>
        <p:spPr>
          <a:xfrm>
            <a:off x="402952" y="5131569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827EB8-46A7-D2EB-5B4F-FD1E56F2A3AC}"/>
              </a:ext>
            </a:extLst>
          </p:cNvPr>
          <p:cNvSpPr txBox="1"/>
          <p:nvPr/>
        </p:nvSpPr>
        <p:spPr>
          <a:xfrm>
            <a:off x="8409002" y="484280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693EC-DBAA-4F02-2CE0-2257E2306826}"/>
              </a:ext>
            </a:extLst>
          </p:cNvPr>
          <p:cNvSpPr txBox="1"/>
          <p:nvPr/>
        </p:nvSpPr>
        <p:spPr>
          <a:xfrm>
            <a:off x="241269" y="67398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EB8B6E-7425-AC5A-1310-3F1B20CD7F12}"/>
                  </a:ext>
                </a:extLst>
              </p:cNvPr>
              <p:cNvSpPr txBox="1"/>
              <p:nvPr/>
            </p:nvSpPr>
            <p:spPr>
              <a:xfrm>
                <a:off x="2884497" y="4283876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EB8B6E-7425-AC5A-1310-3F1B20CD7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97" y="4283876"/>
                <a:ext cx="511294" cy="369332"/>
              </a:xfrm>
              <a:prstGeom prst="rect">
                <a:avLst/>
              </a:prstGeom>
              <a:blipFill>
                <a:blip r:embed="rId3"/>
                <a:stretch>
                  <a:fillRect l="-14286" r="-59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22FD10-4BBF-C225-EBAD-3BC5F4FF647E}"/>
                  </a:ext>
                </a:extLst>
              </p:cNvPr>
              <p:cNvSpPr txBox="1"/>
              <p:nvPr/>
            </p:nvSpPr>
            <p:spPr>
              <a:xfrm>
                <a:off x="2894263" y="2123434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22FD10-4BBF-C225-EBAD-3BC5F4FF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263" y="2123434"/>
                <a:ext cx="511294" cy="369332"/>
              </a:xfrm>
              <a:prstGeom prst="rect">
                <a:avLst/>
              </a:prstGeom>
              <a:blipFill>
                <a:blip r:embed="rId4"/>
                <a:stretch>
                  <a:fillRect l="-15476" r="-595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8C1065-5F8A-7D68-2589-B5B216540779}"/>
                  </a:ext>
                </a:extLst>
              </p:cNvPr>
              <p:cNvSpPr txBox="1"/>
              <p:nvPr/>
            </p:nvSpPr>
            <p:spPr>
              <a:xfrm>
                <a:off x="3428881" y="2952627"/>
                <a:ext cx="1571328" cy="818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8C1065-5F8A-7D68-2589-B5B216540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881" y="2952627"/>
                <a:ext cx="1571328" cy="8181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D6E33-D923-C1D3-9BA6-4F73EDAF0489}"/>
                  </a:ext>
                </a:extLst>
              </p:cNvPr>
              <p:cNvSpPr txBox="1"/>
              <p:nvPr/>
            </p:nvSpPr>
            <p:spPr>
              <a:xfrm>
                <a:off x="8098938" y="759142"/>
                <a:ext cx="1871603" cy="9733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3D6E33-D923-C1D3-9BA6-4F73EDAF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938" y="759142"/>
                <a:ext cx="1871603" cy="973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22">
            <a:extLst>
              <a:ext uri="{FF2B5EF4-FFF2-40B4-BE49-F238E27FC236}">
                <a16:creationId xmlns:a16="http://schemas.microsoft.com/office/drawing/2014/main" id="{C968F7AD-EA30-2264-CB15-9D120F27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97662" cy="74815"/>
          </a:xfrm>
        </p:spPr>
        <p:txBody>
          <a:bodyPr>
            <a:no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710A9-E9B6-272B-7A23-1ED9CC2925BD}"/>
                  </a:ext>
                </a:extLst>
              </p:cNvPr>
              <p:cNvSpPr txBox="1"/>
              <p:nvPr/>
            </p:nvSpPr>
            <p:spPr>
              <a:xfrm>
                <a:off x="6232721" y="2046896"/>
                <a:ext cx="5535105" cy="1980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So, why are the weak interactions </a:t>
                </a:r>
                <a:br>
                  <a:rPr lang="en-US" sz="2400" b="1" dirty="0">
                    <a:solidFill>
                      <a:srgbClr val="0000FF"/>
                    </a:solidFill>
                  </a:rPr>
                </a:br>
                <a:r>
                  <a:rPr lang="en-US" sz="2400" b="1" dirty="0">
                    <a:solidFill>
                      <a:srgbClr val="0000FF"/>
                    </a:solidFill>
                  </a:rPr>
                  <a:t>so very feeble?</a:t>
                </a:r>
              </a:p>
              <a:p>
                <a:r>
                  <a:rPr lang="en-US" sz="2400" dirty="0"/>
                  <a:t>   Because this </a:t>
                </a:r>
                <a:r>
                  <a:rPr lang="en-US" sz="2400" b="1" dirty="0"/>
                  <a:t>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factor (always) </a:t>
                </a:r>
                <a:br>
                  <a:rPr lang="en-US" sz="2400" dirty="0"/>
                </a:br>
                <a:r>
                  <a:rPr lang="en-US" sz="2400" dirty="0"/>
                  <a:t>   shows up in Weak interactions or decays!</a:t>
                </a:r>
                <a:br>
                  <a:rPr lang="en-US" sz="2400" dirty="0"/>
                </a:br>
                <a:r>
                  <a:rPr lang="en-US" sz="2400" dirty="0"/>
                  <a:t>    ( If Z boson,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1710A9-E9B6-272B-7A23-1ED9CC29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21" y="2046896"/>
                <a:ext cx="5535105" cy="1980479"/>
              </a:xfrm>
              <a:prstGeom prst="rect">
                <a:avLst/>
              </a:prstGeom>
              <a:blipFill>
                <a:blip r:embed="rId7"/>
                <a:stretch>
                  <a:fillRect l="-1652" t="-2462" r="-881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C782F5-1802-4C13-FF3C-8C16B2F7DE30}"/>
              </a:ext>
            </a:extLst>
          </p:cNvPr>
          <p:cNvSpPr txBox="1"/>
          <p:nvPr/>
        </p:nvSpPr>
        <p:spPr>
          <a:xfrm>
            <a:off x="1702389" y="5811270"/>
            <a:ext cx="793922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Consequence #1)  Small cross-sections: </a:t>
            </a:r>
          </a:p>
          <a:p>
            <a:r>
              <a:rPr lang="en-US" sz="2000" dirty="0"/>
              <a:t>Example, a neutrino can pass through the entire Earth without interacting!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C1B93-7500-0DEB-538B-0118120B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EE8BF16-E80A-8060-D65B-6852BFEB86B7}"/>
              </a:ext>
            </a:extLst>
          </p:cNvPr>
          <p:cNvSpPr/>
          <p:nvPr/>
        </p:nvSpPr>
        <p:spPr>
          <a:xfrm>
            <a:off x="273693" y="2918524"/>
            <a:ext cx="2964322" cy="28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673CE5-9A98-C16B-2365-A23EDAFE214C}"/>
                  </a:ext>
                </a:extLst>
              </p:cNvPr>
              <p:cNvSpPr txBox="1"/>
              <p:nvPr/>
            </p:nvSpPr>
            <p:spPr>
              <a:xfrm>
                <a:off x="154550" y="1345285"/>
                <a:ext cx="3202608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Strong force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@ 5+5 GeV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673CE5-9A98-C16B-2365-A23EDAFE2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50" y="1345285"/>
                <a:ext cx="3202608" cy="1394741"/>
              </a:xfrm>
              <a:prstGeom prst="rect">
                <a:avLst/>
              </a:prstGeom>
              <a:blipFill>
                <a:blip r:embed="rId2"/>
                <a:stretch>
                  <a:fillRect t="-4386"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49D70356-9E23-C775-EA47-3DDDCB72A52E}"/>
              </a:ext>
            </a:extLst>
          </p:cNvPr>
          <p:cNvSpPr/>
          <p:nvPr/>
        </p:nvSpPr>
        <p:spPr>
          <a:xfrm>
            <a:off x="8983957" y="4604338"/>
            <a:ext cx="178345" cy="181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5B79B1-B519-46CF-9A43-E04ADC599C5A}"/>
                  </a:ext>
                </a:extLst>
              </p:cNvPr>
              <p:cNvSpPr txBox="1"/>
              <p:nvPr/>
            </p:nvSpPr>
            <p:spPr>
              <a:xfrm>
                <a:off x="6758622" y="1523783"/>
                <a:ext cx="4543744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Weak force</a:t>
                </a:r>
                <a:br>
                  <a:rPr lang="en-US" sz="2800" dirty="0"/>
                </a:b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𝟑𝟖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  <m: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5B79B1-B519-46CF-9A43-E04ADC59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622" y="1523783"/>
                <a:ext cx="4543744" cy="1394741"/>
              </a:xfrm>
              <a:prstGeom prst="rect">
                <a:avLst/>
              </a:prstGeom>
              <a:blipFill>
                <a:blip r:embed="rId3"/>
                <a:stretch>
                  <a:fillRect t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B42353-7EB9-4E9E-D52B-DDECEEF1A3BD}"/>
                  </a:ext>
                </a:extLst>
              </p:cNvPr>
              <p:cNvSpPr txBox="1"/>
              <p:nvPr/>
            </p:nvSpPr>
            <p:spPr>
              <a:xfrm>
                <a:off x="4004801" y="6046426"/>
                <a:ext cx="4093227" cy="58368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𝒔𝒕𝒓𝒐𝒏𝒈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𝑾𝒆𝒂𝒌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B42353-7EB9-4E9E-D52B-DDECEEF1A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801" y="6046426"/>
                <a:ext cx="4093227" cy="583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BD896BD-53F4-ACAF-339F-763862BCEEB1}"/>
              </a:ext>
            </a:extLst>
          </p:cNvPr>
          <p:cNvSpPr txBox="1"/>
          <p:nvPr/>
        </p:nvSpPr>
        <p:spPr>
          <a:xfrm>
            <a:off x="280983" y="164123"/>
            <a:ext cx="382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Just to set the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91F8E-297D-C2CA-7D79-B16FF6D2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amber, astronomical object, heat, sphere&#10;&#10;Description automatically generated">
            <a:extLst>
              <a:ext uri="{FF2B5EF4-FFF2-40B4-BE49-F238E27FC236}">
                <a16:creationId xmlns:a16="http://schemas.microsoft.com/office/drawing/2014/main" id="{684E1C05-9A75-4479-9BEB-31FDB33C0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99" y="203031"/>
            <a:ext cx="3837831" cy="3627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8EE7A-D564-D429-EDD3-3AC53882291C}"/>
                  </a:ext>
                </a:extLst>
              </p:cNvPr>
              <p:cNvSpPr txBox="1"/>
              <p:nvPr/>
            </p:nvSpPr>
            <p:spPr>
              <a:xfrm>
                <a:off x="9861411" y="97524"/>
                <a:ext cx="2204386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b="0" dirty="0">
                    <a:latin typeface="Cambria Math" panose="02040503050406030204" pitchFamily="18" charset="0"/>
                  </a:rPr>
                  <a:t>Sun:  </a:t>
                </a:r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~7×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8EE7A-D564-D429-EDD3-3AC53882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411" y="97524"/>
                <a:ext cx="2204386" cy="769441"/>
              </a:xfrm>
              <a:prstGeom prst="rect">
                <a:avLst/>
              </a:prstGeom>
              <a:blipFill>
                <a:blip r:embed="rId3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F834596-FC5B-F016-EDD0-49801C529E3C}"/>
              </a:ext>
            </a:extLst>
          </p:cNvPr>
          <p:cNvSpPr txBox="1"/>
          <p:nvPr/>
        </p:nvSpPr>
        <p:spPr>
          <a:xfrm>
            <a:off x="213007" y="4379891"/>
            <a:ext cx="660680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 put the ratio of “strength” in perspective,</a:t>
            </a:r>
          </a:p>
          <a:p>
            <a:r>
              <a:rPr lang="en-US" sz="2800" dirty="0"/>
              <a:t>imagine shooting a grain of sand at: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dirty="0"/>
              <a:t>Another grain of sand (Weak)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dirty="0"/>
              <a:t>The Sun (Strong)</a:t>
            </a:r>
          </a:p>
          <a:p>
            <a:r>
              <a:rPr lang="en-US" sz="2800" dirty="0"/>
              <a:t>and trying to get a strike!</a:t>
            </a:r>
          </a:p>
        </p:txBody>
      </p:sp>
      <p:pic>
        <p:nvPicPr>
          <p:cNvPr id="5" name="Picture 4" descr="A close-up of a rock&#10;&#10;Description automatically generated">
            <a:extLst>
              <a:ext uri="{FF2B5EF4-FFF2-40B4-BE49-F238E27FC236}">
                <a16:creationId xmlns:a16="http://schemas.microsoft.com/office/drawing/2014/main" id="{B2C1FC32-C07A-8EF7-5645-090C0DC95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697"/>
          <a:stretch/>
        </p:blipFill>
        <p:spPr>
          <a:xfrm>
            <a:off x="8107274" y="4196834"/>
            <a:ext cx="2613200" cy="24298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9E5302-4608-9CDE-A947-4C074B27C903}"/>
              </a:ext>
            </a:extLst>
          </p:cNvPr>
          <p:cNvSpPr/>
          <p:nvPr/>
        </p:nvSpPr>
        <p:spPr>
          <a:xfrm>
            <a:off x="8370280" y="1301263"/>
            <a:ext cx="73152" cy="73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CFDC27-8E5B-A008-2AE6-1AA407D4087B}"/>
                  </a:ext>
                </a:extLst>
              </p:cNvPr>
              <p:cNvSpPr txBox="1"/>
              <p:nvPr/>
            </p:nvSpPr>
            <p:spPr>
              <a:xfrm>
                <a:off x="10273333" y="3910463"/>
                <a:ext cx="177644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b="0" i="1" dirty="0">
                    <a:latin typeface="Cambria Math" panose="02040503050406030204" pitchFamily="18" charset="0"/>
                  </a:rPr>
                  <a:t>Grain of sand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~0.7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CFDC27-8E5B-A008-2AE6-1AA407D4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333" y="3910463"/>
                <a:ext cx="1776448" cy="769441"/>
              </a:xfrm>
              <a:prstGeom prst="rect">
                <a:avLst/>
              </a:prstGeom>
              <a:blipFill>
                <a:blip r:embed="rId5"/>
                <a:stretch>
                  <a:fillRect l="-4452" t="-4724" r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42C9D58-1D9D-AF23-AC30-757303D71088}"/>
              </a:ext>
            </a:extLst>
          </p:cNvPr>
          <p:cNvSpPr/>
          <p:nvPr/>
        </p:nvSpPr>
        <p:spPr>
          <a:xfrm>
            <a:off x="1474180" y="1980430"/>
            <a:ext cx="73152" cy="73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B6921C-FA8D-456C-B551-97862114538A}"/>
              </a:ext>
            </a:extLst>
          </p:cNvPr>
          <p:cNvCxnSpPr/>
          <p:nvPr/>
        </p:nvCxnSpPr>
        <p:spPr>
          <a:xfrm>
            <a:off x="1706661" y="2017006"/>
            <a:ext cx="33147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77EB58-BE7A-1B45-B33F-E5EB1FF9039B}"/>
              </a:ext>
            </a:extLst>
          </p:cNvPr>
          <p:cNvCxnSpPr>
            <a:cxnSpLocks/>
          </p:cNvCxnSpPr>
          <p:nvPr/>
        </p:nvCxnSpPr>
        <p:spPr>
          <a:xfrm>
            <a:off x="8430732" y="1461021"/>
            <a:ext cx="970442" cy="3542779"/>
          </a:xfrm>
          <a:prstGeom prst="straightConnector1">
            <a:avLst/>
          </a:prstGeom>
          <a:ln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3F52B-99E6-3718-BC21-DAE5F28A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8D6D-9840-8B10-1581-7F450D34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39" y="68358"/>
            <a:ext cx="3657600" cy="1087730"/>
          </a:xfrm>
        </p:spPr>
        <p:txBody>
          <a:bodyPr>
            <a:normAutofit/>
          </a:bodyPr>
          <a:lstStyle/>
          <a:p>
            <a:r>
              <a:rPr lang="en-US" sz="7200" dirty="0"/>
              <a:t>Decays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4BE69-D714-09A8-7DFD-B4B176F35D40}"/>
              </a:ext>
            </a:extLst>
          </p:cNvPr>
          <p:cNvSpPr txBox="1"/>
          <p:nvPr/>
        </p:nvSpPr>
        <p:spPr>
          <a:xfrm>
            <a:off x="6096000" y="1430904"/>
            <a:ext cx="2104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Decay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BE903-CBB9-D557-B0A3-96FE17CBA7CD}"/>
                  </a:ext>
                </a:extLst>
              </p:cNvPr>
              <p:cNvSpPr txBox="1"/>
              <p:nvPr/>
            </p:nvSpPr>
            <p:spPr>
              <a:xfrm>
                <a:off x="6749536" y="2157045"/>
                <a:ext cx="2186945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BE903-CBB9-D557-B0A3-96FE17CBA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536" y="2157045"/>
                <a:ext cx="2186945" cy="501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CB90C-7E93-B555-CB9F-ED3C84FE1C5C}"/>
                  </a:ext>
                </a:extLst>
              </p:cNvPr>
              <p:cNvSpPr txBox="1"/>
              <p:nvPr/>
            </p:nvSpPr>
            <p:spPr>
              <a:xfrm>
                <a:off x="6683124" y="2799702"/>
                <a:ext cx="2302362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CB90C-7E93-B555-CB9F-ED3C84FE1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4" y="2799702"/>
                <a:ext cx="2302362" cy="510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184CE-0B3B-E8C0-F790-D5DF04943F39}"/>
                  </a:ext>
                </a:extLst>
              </p:cNvPr>
              <p:cNvSpPr txBox="1"/>
              <p:nvPr/>
            </p:nvSpPr>
            <p:spPr>
              <a:xfrm>
                <a:off x="6960790" y="3577743"/>
                <a:ext cx="334457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Lifetime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184CE-0B3B-E8C0-F790-D5DF04943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790" y="3577743"/>
                <a:ext cx="3344570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F09EA-2AAD-5B8B-418C-31809EA5E9A2}"/>
              </a:ext>
            </a:extLst>
          </p:cNvPr>
          <p:cNvGrpSpPr/>
          <p:nvPr/>
        </p:nvGrpSpPr>
        <p:grpSpPr>
          <a:xfrm>
            <a:off x="41753" y="1723292"/>
            <a:ext cx="5932495" cy="4259244"/>
            <a:chOff x="41752" y="2730385"/>
            <a:chExt cx="5549389" cy="37296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EC8EB0-F5AE-2002-B34C-CECE14A2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52" y="2730385"/>
              <a:ext cx="5114071" cy="372968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9EAFE4F-BFF9-B6A9-3A57-D8C96E3F1E31}"/>
                </a:ext>
              </a:extLst>
            </p:cNvPr>
            <p:cNvCxnSpPr>
              <a:cxnSpLocks/>
            </p:cNvCxnSpPr>
            <p:nvPr/>
          </p:nvCxnSpPr>
          <p:spPr>
            <a:xfrm>
              <a:off x="872046" y="4747973"/>
              <a:ext cx="403528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D5F645-601C-8348-00DB-940AEFA45778}"/>
                    </a:ext>
                  </a:extLst>
                </p:cNvPr>
                <p:cNvSpPr txBox="1"/>
                <p:nvPr/>
              </p:nvSpPr>
              <p:spPr>
                <a:xfrm>
                  <a:off x="4977518" y="4525430"/>
                  <a:ext cx="613623" cy="3776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D5F645-601C-8348-00DB-940AEFA45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518" y="4525430"/>
                  <a:ext cx="613623" cy="3776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B2E40A-7F5C-C4F7-B3ED-C2B0AB9B25BB}"/>
                </a:ext>
              </a:extLst>
            </p:cNvPr>
            <p:cNvCxnSpPr>
              <a:cxnSpLocks/>
            </p:cNvCxnSpPr>
            <p:nvPr/>
          </p:nvCxnSpPr>
          <p:spPr>
            <a:xfrm>
              <a:off x="872046" y="5447867"/>
              <a:ext cx="403528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CA7C66F-98D6-F817-AB5E-74CB84BF9A7B}"/>
                    </a:ext>
                  </a:extLst>
                </p:cNvPr>
                <p:cNvSpPr txBox="1"/>
                <p:nvPr/>
              </p:nvSpPr>
              <p:spPr>
                <a:xfrm>
                  <a:off x="4977518" y="5249472"/>
                  <a:ext cx="613623" cy="37761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CA7C66F-98D6-F817-AB5E-74CB84BF9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518" y="5249472"/>
                  <a:ext cx="613623" cy="3776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A5E61A-513B-45EE-E186-A8246AC9A306}"/>
                  </a:ext>
                </a:extLst>
              </p:cNvPr>
              <p:cNvSpPr txBox="1"/>
              <p:nvPr/>
            </p:nvSpPr>
            <p:spPr>
              <a:xfrm>
                <a:off x="6559099" y="5031274"/>
                <a:ext cx="4754763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Short lifetimes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Large decay rates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A5E61A-513B-45EE-E186-A8246AC9A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099" y="5031274"/>
                <a:ext cx="4754763" cy="461665"/>
              </a:xfrm>
              <a:prstGeom prst="rect">
                <a:avLst/>
              </a:prstGeom>
              <a:blipFill>
                <a:blip r:embed="rId8"/>
                <a:stretch>
                  <a:fillRect l="-1918" t="-8974" b="-269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B5559-2C59-8DA0-7659-CD29994B1185}"/>
                  </a:ext>
                </a:extLst>
              </p:cNvPr>
              <p:cNvSpPr txBox="1"/>
              <p:nvPr/>
            </p:nvSpPr>
            <p:spPr>
              <a:xfrm>
                <a:off x="5646255" y="6361043"/>
                <a:ext cx="5171929" cy="492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Aside: Lifetime t is related to half-life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⁡(2)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9B5559-2C59-8DA0-7659-CD29994B1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55" y="6361043"/>
                <a:ext cx="5171929" cy="492058"/>
              </a:xfrm>
              <a:prstGeom prst="rect">
                <a:avLst/>
              </a:prstGeom>
              <a:blipFill>
                <a:blip r:embed="rId9"/>
                <a:stretch>
                  <a:fillRect l="-942" t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19E068-E8C1-B3E7-B4B5-C13018BB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circuit&#10;&#10;Description automatically generated">
            <a:extLst>
              <a:ext uri="{FF2B5EF4-FFF2-40B4-BE49-F238E27FC236}">
                <a16:creationId xmlns:a16="http://schemas.microsoft.com/office/drawing/2014/main" id="{EE435EC7-7E7F-39B1-A1DB-6CBE0C35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92" y="770010"/>
            <a:ext cx="4567051" cy="4365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7171C-4942-3CA5-4A1D-E0DD3D79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72191" cy="6196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Simplest weak decay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45D731-123A-BB8D-5F78-4679D10FA843}"/>
              </a:ext>
            </a:extLst>
          </p:cNvPr>
          <p:cNvCxnSpPr>
            <a:cxnSpLocks/>
          </p:cNvCxnSpPr>
          <p:nvPr/>
        </p:nvCxnSpPr>
        <p:spPr>
          <a:xfrm flipV="1">
            <a:off x="808892" y="1202097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F269AF-C862-97ED-0967-147FBA869F82}"/>
              </a:ext>
            </a:extLst>
          </p:cNvPr>
          <p:cNvCxnSpPr/>
          <p:nvPr/>
        </p:nvCxnSpPr>
        <p:spPr>
          <a:xfrm>
            <a:off x="402952" y="5131569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265CB4-1880-C92E-8CE4-F1BB80401824}"/>
              </a:ext>
            </a:extLst>
          </p:cNvPr>
          <p:cNvSpPr txBox="1"/>
          <p:nvPr/>
        </p:nvSpPr>
        <p:spPr>
          <a:xfrm>
            <a:off x="8409002" y="484280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F6B13-B3C5-1967-41E3-A5B93B041FBF}"/>
              </a:ext>
            </a:extLst>
          </p:cNvPr>
          <p:cNvSpPr txBox="1"/>
          <p:nvPr/>
        </p:nvSpPr>
        <p:spPr>
          <a:xfrm>
            <a:off x="241269" y="67398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ECF32-B231-1E71-BC8F-78A185598687}"/>
                  </a:ext>
                </a:extLst>
              </p:cNvPr>
              <p:cNvSpPr txBox="1"/>
              <p:nvPr/>
            </p:nvSpPr>
            <p:spPr>
              <a:xfrm>
                <a:off x="7779511" y="859711"/>
                <a:ext cx="2528577" cy="1024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i="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Muon decay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ECF32-B231-1E71-BC8F-78A18559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511" y="859711"/>
                <a:ext cx="2528577" cy="1024768"/>
              </a:xfrm>
              <a:prstGeom prst="rect">
                <a:avLst/>
              </a:prstGeom>
              <a:blipFill>
                <a:blip r:embed="rId3"/>
                <a:stretch>
                  <a:fillRect l="-9639" t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449803-084E-34B1-2B03-138E0AC182BD}"/>
                  </a:ext>
                </a:extLst>
              </p:cNvPr>
              <p:cNvSpPr txBox="1"/>
              <p:nvPr/>
            </p:nvSpPr>
            <p:spPr>
              <a:xfrm>
                <a:off x="1532087" y="5556182"/>
                <a:ext cx="7351564" cy="1230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The W- boson mediates the decay. It’s a </a:t>
                </a:r>
                <a:r>
                  <a:rPr lang="en-US" sz="2400" b="1" dirty="0"/>
                  <a:t>2-step process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</a:t>
                </a:r>
                <a:r>
                  <a:rPr lang="en-US" sz="2400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2400" dirty="0"/>
                  <a:t>At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B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449803-084E-34B1-2B03-138E0AC1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87" y="5556182"/>
                <a:ext cx="7351564" cy="1230080"/>
              </a:xfrm>
              <a:prstGeom prst="rect">
                <a:avLst/>
              </a:prstGeom>
              <a:blipFill>
                <a:blip r:embed="rId4"/>
                <a:stretch>
                  <a:fillRect l="-1078" t="-3960" r="-746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7B69C4E-6F47-57A6-0CA3-78819172DE9A}"/>
              </a:ext>
            </a:extLst>
          </p:cNvPr>
          <p:cNvSpPr txBox="1"/>
          <p:nvPr/>
        </p:nvSpPr>
        <p:spPr>
          <a:xfrm>
            <a:off x="2989385" y="207261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DBBE1-3627-D610-CAF6-2FB2AF6BBB2F}"/>
              </a:ext>
            </a:extLst>
          </p:cNvPr>
          <p:cNvSpPr txBox="1"/>
          <p:nvPr/>
        </p:nvSpPr>
        <p:spPr>
          <a:xfrm>
            <a:off x="3903780" y="3303535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2C0A19-1B65-2BDB-18C5-255EDC942131}"/>
              </a:ext>
            </a:extLst>
          </p:cNvPr>
          <p:cNvSpPr txBox="1"/>
          <p:nvPr/>
        </p:nvSpPr>
        <p:spPr>
          <a:xfrm>
            <a:off x="7188200" y="2806700"/>
            <a:ext cx="4017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quantities are conserved</a:t>
            </a:r>
            <a:br>
              <a:rPr lang="en-US" sz="2400" dirty="0"/>
            </a:br>
            <a:r>
              <a:rPr lang="en-US" sz="2400" dirty="0"/>
              <a:t>at each vertex?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F4D08-A553-0A0E-7EC1-6AEBB814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circuit&#10;&#10;Description automatically generated">
            <a:extLst>
              <a:ext uri="{FF2B5EF4-FFF2-40B4-BE49-F238E27FC236}">
                <a16:creationId xmlns:a16="http://schemas.microsoft.com/office/drawing/2014/main" id="{EE435EC7-7E7F-39B1-A1DB-6CBE0C35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92" y="770010"/>
            <a:ext cx="4567051" cy="4365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7171C-4942-3CA5-4A1D-E0DD3D79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72191" cy="6196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Simplest weak decay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45D731-123A-BB8D-5F78-4679D10FA843}"/>
              </a:ext>
            </a:extLst>
          </p:cNvPr>
          <p:cNvCxnSpPr>
            <a:cxnSpLocks/>
          </p:cNvCxnSpPr>
          <p:nvPr/>
        </p:nvCxnSpPr>
        <p:spPr>
          <a:xfrm flipV="1">
            <a:off x="808892" y="1202097"/>
            <a:ext cx="1" cy="422548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F269AF-C862-97ED-0967-147FBA869F82}"/>
              </a:ext>
            </a:extLst>
          </p:cNvPr>
          <p:cNvCxnSpPr/>
          <p:nvPr/>
        </p:nvCxnSpPr>
        <p:spPr>
          <a:xfrm>
            <a:off x="402952" y="5131569"/>
            <a:ext cx="7913077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6265CB4-1880-C92E-8CE4-F1BB80401824}"/>
              </a:ext>
            </a:extLst>
          </p:cNvPr>
          <p:cNvSpPr txBox="1"/>
          <p:nvPr/>
        </p:nvSpPr>
        <p:spPr>
          <a:xfrm>
            <a:off x="8409002" y="484280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F6B13-B3C5-1967-41E3-A5B93B041FBF}"/>
              </a:ext>
            </a:extLst>
          </p:cNvPr>
          <p:cNvSpPr txBox="1"/>
          <p:nvPr/>
        </p:nvSpPr>
        <p:spPr>
          <a:xfrm>
            <a:off x="241269" y="673982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E33163-C0E6-84F0-108E-1246775190CB}"/>
                  </a:ext>
                </a:extLst>
              </p:cNvPr>
              <p:cNvSpPr txBox="1"/>
              <p:nvPr/>
            </p:nvSpPr>
            <p:spPr>
              <a:xfrm>
                <a:off x="638421" y="5694138"/>
                <a:ext cx="1663212" cy="9733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E33163-C0E6-84F0-108E-124677519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21" y="5694138"/>
                <a:ext cx="1663212" cy="9733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0B50EC-D870-42F1-367D-29681E8EB3AB}"/>
                  </a:ext>
                </a:extLst>
              </p:cNvPr>
              <p:cNvSpPr txBox="1"/>
              <p:nvPr/>
            </p:nvSpPr>
            <p:spPr>
              <a:xfrm>
                <a:off x="4560897" y="3244334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0B50EC-D870-42F1-367D-29681E8E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97" y="3244334"/>
                <a:ext cx="511294" cy="369332"/>
              </a:xfrm>
              <a:prstGeom prst="rect">
                <a:avLst/>
              </a:prstGeom>
              <a:blipFill>
                <a:blip r:embed="rId4"/>
                <a:stretch>
                  <a:fillRect l="-14286" r="-595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25EBB1-9A6F-5A15-F9B8-65EB1DBB3FF9}"/>
                  </a:ext>
                </a:extLst>
              </p:cNvPr>
              <p:cNvSpPr txBox="1"/>
              <p:nvPr/>
            </p:nvSpPr>
            <p:spPr>
              <a:xfrm>
                <a:off x="2777032" y="1884159"/>
                <a:ext cx="5112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25EBB1-9A6F-5A15-F9B8-65EB1DBB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32" y="1884159"/>
                <a:ext cx="511294" cy="369332"/>
              </a:xfrm>
              <a:prstGeom prst="rect">
                <a:avLst/>
              </a:prstGeom>
              <a:blipFill>
                <a:blip r:embed="rId5"/>
                <a:stretch>
                  <a:fillRect l="-15663" r="-722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76AA8-2984-D133-3F4B-420BFA4A7ECF}"/>
                  </a:ext>
                </a:extLst>
              </p:cNvPr>
              <p:cNvSpPr txBox="1"/>
              <p:nvPr/>
            </p:nvSpPr>
            <p:spPr>
              <a:xfrm rot="18965644">
                <a:off x="3662073" y="2137432"/>
                <a:ext cx="1190839" cy="597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76AA8-2984-D133-3F4B-420BFA4A7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5644">
                <a:off x="3662073" y="2137432"/>
                <a:ext cx="1190839" cy="597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ECF32-B231-1E71-BC8F-78A185598687}"/>
                  </a:ext>
                </a:extLst>
              </p:cNvPr>
              <p:cNvSpPr txBox="1"/>
              <p:nvPr/>
            </p:nvSpPr>
            <p:spPr>
              <a:xfrm>
                <a:off x="7779511" y="859711"/>
                <a:ext cx="2528577" cy="1024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i="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Muon decay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DECF32-B231-1E71-BC8F-78A18559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511" y="859711"/>
                <a:ext cx="2528577" cy="1024768"/>
              </a:xfrm>
              <a:prstGeom prst="rect">
                <a:avLst/>
              </a:prstGeom>
              <a:blipFill>
                <a:blip r:embed="rId7"/>
                <a:stretch>
                  <a:fillRect l="-9639" t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C7FA34D-E75A-190F-9533-387438915D87}"/>
              </a:ext>
            </a:extLst>
          </p:cNvPr>
          <p:cNvSpPr txBox="1"/>
          <p:nvPr/>
        </p:nvSpPr>
        <p:spPr>
          <a:xfrm>
            <a:off x="6825501" y="2335944"/>
            <a:ext cx="4371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of the same factors enter into</a:t>
            </a:r>
            <a:br>
              <a:rPr lang="en-US" sz="2400" b="1" dirty="0"/>
            </a:br>
            <a:r>
              <a:rPr lang="en-US" sz="2400" b="1" dirty="0"/>
              <a:t>the Feynman diagram for decays</a:t>
            </a:r>
            <a:br>
              <a:rPr lang="en-US" sz="2400" b="1" dirty="0"/>
            </a:br>
            <a:r>
              <a:rPr lang="en-US" sz="2400" b="1" dirty="0"/>
              <a:t>as well!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D7A15-3BDF-7270-0B29-C27256EB2CA3}"/>
                  </a:ext>
                </a:extLst>
              </p:cNvPr>
              <p:cNvSpPr txBox="1"/>
              <p:nvPr/>
            </p:nvSpPr>
            <p:spPr>
              <a:xfrm>
                <a:off x="2644734" y="5785566"/>
                <a:ext cx="90649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=&gt; Weak decay rates very small (say, compared to EM or Strong decays)</a:t>
                </a:r>
              </a:p>
              <a:p>
                <a:r>
                  <a:rPr lang="en-US" sz="2400" dirty="0"/>
                  <a:t>      Since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/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this mean weak decays result in </a:t>
                </a:r>
                <a:r>
                  <a:rPr lang="en-US" sz="2400" b="1" dirty="0"/>
                  <a:t>LARGE LIFETIMES!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D7A15-3BDF-7270-0B29-C27256EB2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34" y="5785566"/>
                <a:ext cx="9064917" cy="830997"/>
              </a:xfrm>
              <a:prstGeom prst="rect">
                <a:avLst/>
              </a:prstGeom>
              <a:blipFill>
                <a:blip r:embed="rId8"/>
                <a:stretch>
                  <a:fillRect l="-1076" t="-5882" r="-13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37753-9A62-ED65-8A06-E7038ADA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F3F-44DF-4B93-BD9C-04B55E2545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1751</Words>
  <Application>Microsoft Office PowerPoint</Application>
  <PresentationFormat>Widescreen</PresentationFormat>
  <Paragraphs>449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Part II The Weak Force</vt:lpstr>
      <vt:lpstr>Preliminary</vt:lpstr>
      <vt:lpstr>PowerPoint Presentation</vt:lpstr>
      <vt:lpstr>PowerPoint Presentation</vt:lpstr>
      <vt:lpstr>PowerPoint Presentation</vt:lpstr>
      <vt:lpstr>PowerPoint Presentation</vt:lpstr>
      <vt:lpstr>Decays</vt:lpstr>
      <vt:lpstr>Simplest weak decay</vt:lpstr>
      <vt:lpstr>Simplest weak decay</vt:lpstr>
      <vt:lpstr>Can W decay into other leptons?</vt:lpstr>
      <vt:lpstr>What about quarks?</vt:lpstr>
      <vt:lpstr>Top quark  decay</vt:lpstr>
      <vt:lpstr>Example Weak decay (1)</vt:lpstr>
      <vt:lpstr>Example Weak decay (2) </vt:lpstr>
      <vt:lpstr>Are there other diagrams ?</vt:lpstr>
      <vt:lpstr>Could also have W+</vt:lpstr>
      <vt:lpstr>Computing weak decay rates (G)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real (early) measurement</vt:lpstr>
      <vt:lpstr>Backup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Roy Blusk</dc:creator>
  <cp:lastModifiedBy>Shane Wood</cp:lastModifiedBy>
  <cp:revision>107</cp:revision>
  <dcterms:created xsi:type="dcterms:W3CDTF">2023-06-23T12:34:52Z</dcterms:created>
  <dcterms:modified xsi:type="dcterms:W3CDTF">2023-08-12T13:33:55Z</dcterms:modified>
</cp:coreProperties>
</file>