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512" r:id="rId2"/>
    <p:sldId id="527" r:id="rId3"/>
    <p:sldId id="528" r:id="rId4"/>
    <p:sldId id="529" r:id="rId5"/>
    <p:sldId id="524" r:id="rId6"/>
    <p:sldId id="530" r:id="rId7"/>
    <p:sldId id="531" r:id="rId8"/>
    <p:sldId id="5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AFE11-EBED-8047-B6BC-CEEBE6CF63A7}" type="datetimeFigureOut">
              <a:rPr lang="en-US" smtClean="0"/>
              <a:t>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4BA74-963B-3844-BD1B-0C85E7E60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Natural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EA854-CFEA-4745-B211-03C3B255F7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need to estimate the INITIAL angle of the muons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EA854-CFEA-4745-B211-03C3B255F7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6683-34B8-3B4B-AEE7-0B4FDBCC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02069-6A20-1342-BF4D-E21DB8690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A0BA-B239-5948-A485-1889B699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C84D-BAC8-2B4D-93AD-F9F0E6C3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10647-37CC-7B43-8F81-5232E888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F90A-05BE-944F-9664-9A38DAE5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3DA52-56A5-1149-A687-3395AA620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4D73F-7228-EC49-83A5-C96C9FB2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860BE-670B-3B48-96EE-DF7ACC2F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1DA75-984A-D740-84A9-0407775C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34214-BA84-4B46-9560-8370A59DC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8695E-0409-FC4E-9D68-2A0FCD0D0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37C9-6971-4C4A-9695-C65C1A6A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7B67-609C-8B4B-8482-DE93AC6B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442A-3908-2D48-8A70-2304DF4D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3FF8-EB5E-BD48-8246-CC4B76FB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3D4F-2E84-494B-BF68-311F1B4D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5012-672A-EF4D-9CEE-E5DDF429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E42B9-C069-8943-ACC2-D8B8A129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D2C41-FC49-764B-9786-0964E329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B193-7BB8-0C46-8067-C7917F6F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D1EDE-4E3A-EF42-B32C-4FF48627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8D4A5-28D2-E143-9C62-9D28E38E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94DF2-BF98-6545-816F-3A0D8AD6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E6CB2-ECBC-8848-AD97-02907BF1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3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2544-699A-B64F-820D-57629DA6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CE39B-42F4-6645-9E1C-E311726A3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4A488-8034-F843-B581-493E52414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9D175-5436-D744-81A3-4A96211A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C682A-7DFC-9E43-B520-9ED62F03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12F8F-5A9F-5F4A-81EA-47505D33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65FE-8B8D-A844-9EE9-1094DEAE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F37F7-9479-5F40-B677-D472F21A4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31568-58C5-C449-9001-A4CE72B48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DBF16-84AB-5140-B1F0-C3D13716D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F274-D9EB-8744-935A-ED2771CB2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A568F-F018-5E43-BC39-1AD30FD5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50DD1-F713-2C4D-8DCC-22114A63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8C52-5892-4046-B444-EEA8B9EB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1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30F6-302B-8241-B488-67C14495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C18C0-FC54-A942-A22E-06566BF8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7727C-477D-CE42-B9A0-AD944194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B0FF6-3647-C744-A3AA-B21BB00D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DAD04-9030-FA40-B473-D51126F1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2E752-E01D-DC45-85BA-8C037DC5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62D2-F0A1-2D46-9DEF-CB1913AE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FCCB-4F0B-EA4C-98FF-5C026E04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B4A7-A867-A648-887E-02EE21F4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70E2B-5DC0-5A4C-BF18-60C59BBE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D3C5B-6D46-F84E-88A1-B32D20BC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DD1F6-30E5-6C43-960C-9AD2496F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3C902-2C10-3A46-9824-DB3CDBA8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8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5F42-514F-8949-B1C8-433A434A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E053C-CC55-2F45-9B16-FAB97E952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3360B-12C2-924B-A30F-E9E9CD3AE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F5FD0-268F-514A-AC4B-8A3DD741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ADDC0-C656-0A4D-B3F0-9B02B8A1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A6F9F-C820-8A41-B1C6-608786A3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FB7F7-5106-E14B-8A28-A67228B6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54223-733B-D34E-97B1-D4D872B7F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927C6-5E4A-4345-BB99-832B34D66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3F18-0B55-E348-9F44-0AAEDBC44FDA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18FAE-3DA5-CF48-BFD9-34354BD98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080C1-0975-684B-9758-2796AC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B072-1840-0049-AD85-2BE7DE98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Measuring the Mass of the Z Boson</a:t>
            </a:r>
          </a:p>
        </p:txBody>
      </p:sp>
      <p:pic>
        <p:nvPicPr>
          <p:cNvPr id="2222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4" y="1628653"/>
            <a:ext cx="570706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3846A1-372B-7540-8B67-45364ED2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92" y="4681538"/>
            <a:ext cx="2599908" cy="10862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630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240249" y="1175720"/>
            <a:ext cx="1865276" cy="16891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3798889" y="1175720"/>
          <a:ext cx="230663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660400" imgH="482600" progId="Equation.3">
                  <p:embed/>
                </p:oleObj>
              </mc:Choice>
              <mc:Fallback>
                <p:oleObj name="Equation" r:id="rId3" imgW="660400" imgH="4826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9" y="1175720"/>
                        <a:ext cx="230663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64728" y="1471859"/>
            <a:ext cx="934160" cy="92682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09" name="Title 1"/>
          <p:cNvSpPr>
            <a:spLocks noGrp="1"/>
          </p:cNvSpPr>
          <p:nvPr>
            <p:ph type="title"/>
          </p:nvPr>
        </p:nvSpPr>
        <p:spPr>
          <a:xfrm>
            <a:off x="1981200" y="62989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Mass, Energy &amp; Momentum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981200" y="1471858"/>
          <a:ext cx="18621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533400" imgH="203200" progId="Equation.3">
                  <p:embed/>
                </p:oleObj>
              </mc:Choice>
              <mc:Fallback>
                <p:oleObj name="Equation" r:id="rId5" imgW="533400" imgH="203200" progId="Equation.3">
                  <p:embed/>
                  <p:pic>
                    <p:nvPicPr>
                      <p:cNvPr id="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71858"/>
                        <a:ext cx="18621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978061" y="3617889"/>
          <a:ext cx="4524376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1295400" imgH="469900" progId="Equation.3">
                  <p:embed/>
                </p:oleObj>
              </mc:Choice>
              <mc:Fallback>
                <p:oleObj name="Equation" r:id="rId7" imgW="1295400" imgH="469900" progId="Equation.3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61" y="3617889"/>
                        <a:ext cx="4524376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1981201" y="5570457"/>
          <a:ext cx="44354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9" imgW="1270000" imgH="266700" progId="Equation.3">
                  <p:embed/>
                </p:oleObj>
              </mc:Choice>
              <mc:Fallback>
                <p:oleObj name="Equation" r:id="rId9" imgW="1270000" imgH="266700" progId="Equation.3">
                  <p:embed/>
                  <p:pic>
                    <p:nvPicPr>
                      <p:cNvPr id="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570457"/>
                        <a:ext cx="44354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0646" y="2978212"/>
            <a:ext cx="11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Rest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287" y="2945389"/>
            <a:ext cx="177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Motion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272" y="3981225"/>
            <a:ext cx="2218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Squaring 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272" y="5635727"/>
            <a:ext cx="2924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Rearranging 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4520" y="1624935"/>
            <a:ext cx="3898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Lorentz transform ]</a:t>
            </a:r>
          </a:p>
        </p:txBody>
      </p:sp>
    </p:spTree>
    <p:extLst>
      <p:ext uri="{BB962C8B-B14F-4D97-AF65-F5344CB8AC3E}">
        <p14:creationId xmlns:p14="http://schemas.microsoft.com/office/powerpoint/2010/main" val="32444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/>
      <p:bldP spid="13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>
          <a:xfrm>
            <a:off x="1981200" y="62989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Mass, Energy &amp; Momentum</a:t>
            </a: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2025651" y="1205989"/>
          <a:ext cx="44354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270000" imgH="266700" progId="Equation.3">
                  <p:embed/>
                </p:oleObj>
              </mc:Choice>
              <mc:Fallback>
                <p:oleObj name="Equation" r:id="rId3" imgW="1270000" imgH="266700" progId="Equation.3">
                  <p:embed/>
                  <p:pic>
                    <p:nvPicPr>
                      <p:cNvPr id="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1" y="1205989"/>
                        <a:ext cx="44354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025651" y="2571750"/>
          <a:ext cx="47910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371600" imgH="406400" progId="Equation.3">
                  <p:embed/>
                </p:oleObj>
              </mc:Choice>
              <mc:Fallback>
                <p:oleObj name="Equation" r:id="rId5" imgW="1371600" imgH="406400" progId="Equation.3">
                  <p:embed/>
                  <p:pic>
                    <p:nvPicPr>
                      <p:cNvPr id="1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1" y="2571750"/>
                        <a:ext cx="479107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2070101" y="4471988"/>
          <a:ext cx="47021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1346200" imgH="241300" progId="Equation.3">
                  <p:embed/>
                </p:oleObj>
              </mc:Choice>
              <mc:Fallback>
                <p:oleObj name="Equation" r:id="rId7" imgW="1346200" imgH="241300" progId="Equation.3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1" y="4471988"/>
                        <a:ext cx="47021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2070100" y="5800725"/>
          <a:ext cx="41703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1193800" imgH="241300" progId="Equation.3">
                  <p:embed/>
                </p:oleObj>
              </mc:Choice>
              <mc:Fallback>
                <p:oleObj name="Equation" r:id="rId9" imgW="1193800" imgH="241300" progId="Equation.3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800725"/>
                        <a:ext cx="41703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27445" y="2993532"/>
            <a:ext cx="2658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Distributing 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7444" y="4619123"/>
            <a:ext cx="2675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Simplifying 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7444" y="5901729"/>
            <a:ext cx="28405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Using p = mv ]</a:t>
            </a:r>
          </a:p>
        </p:txBody>
      </p:sp>
    </p:spTree>
    <p:extLst>
      <p:ext uri="{BB962C8B-B14F-4D97-AF65-F5344CB8AC3E}">
        <p14:creationId xmlns:p14="http://schemas.microsoft.com/office/powerpoint/2010/main" val="22237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>
          <a:xfrm>
            <a:off x="1981200" y="62989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Mass, Energy &amp; Momentum</a:t>
            </a: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2070100" y="1403139"/>
          <a:ext cx="41703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1193800" imgH="241300" progId="Equation.3">
                  <p:embed/>
                </p:oleObj>
              </mc:Choice>
              <mc:Fallback>
                <p:oleObj name="Equation" r:id="rId4" imgW="1193800" imgH="241300" progId="Equation.3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403139"/>
                        <a:ext cx="41703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981201" y="2637322"/>
          <a:ext cx="36814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1054100" imgH="241300" progId="Equation.3">
                  <p:embed/>
                </p:oleObj>
              </mc:Choice>
              <mc:Fallback>
                <p:oleObj name="Equation" r:id="rId6" imgW="1054100" imgH="2413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637322"/>
                        <a:ext cx="36814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981201" y="3825878"/>
          <a:ext cx="36814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1054100" imgH="241300" progId="Equation.3">
                  <p:embed/>
                </p:oleObj>
              </mc:Choice>
              <mc:Fallback>
                <p:oleObj name="Equation" r:id="rId8" imgW="1054100" imgH="241300" progId="Equation.3">
                  <p:embed/>
                  <p:pic>
                    <p:nvPicPr>
                      <p:cNvPr id="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825878"/>
                        <a:ext cx="36814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2070100" y="5180261"/>
          <a:ext cx="2838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0" imgW="812800" imgH="241300" progId="Equation.3">
                  <p:embed/>
                </p:oleObj>
              </mc:Choice>
              <mc:Fallback>
                <p:oleObj name="Equation" r:id="rId10" imgW="812800" imgH="241300" progId="Equation.3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180261"/>
                        <a:ext cx="28384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749531" y="2755994"/>
            <a:ext cx="29184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Using E=mc</a:t>
            </a:r>
            <a:r>
              <a:rPr lang="en-US" sz="3200" baseline="30000" dirty="0"/>
              <a:t>2</a:t>
            </a:r>
            <a:r>
              <a:rPr lang="en-US" sz="3200" dirty="0"/>
              <a:t> 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9531" y="3981225"/>
            <a:ext cx="2918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Rearranging 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1534" y="5332314"/>
            <a:ext cx="5286465" cy="1384995"/>
          </a:xfrm>
          <a:prstGeom prst="rect">
            <a:avLst/>
          </a:prstGeom>
          <a:solidFill>
            <a:srgbClr val="FFFD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If using units </a:t>
            </a:r>
            <a:r>
              <a:rPr lang="en-US" sz="2800"/>
              <a:t>of </a:t>
            </a:r>
            <a:r>
              <a:rPr lang="en-US" sz="2800">
                <a:solidFill>
                  <a:srgbClr val="000090"/>
                </a:solidFill>
              </a:rPr>
              <a:t>eV</a:t>
            </a:r>
            <a:r>
              <a:rPr lang="en-US" sz="2800"/>
              <a:t> </a:t>
            </a:r>
            <a:r>
              <a:rPr lang="en-US" sz="2800" dirty="0"/>
              <a:t>for </a:t>
            </a:r>
            <a:r>
              <a:rPr lang="en-US" sz="2800" b="1" dirty="0"/>
              <a:t>Energy,</a:t>
            </a:r>
            <a:br>
              <a:rPr lang="en-US" sz="2800" b="1"/>
            </a:br>
            <a:r>
              <a:rPr lang="en-US" sz="2800">
                <a:solidFill>
                  <a:srgbClr val="000090"/>
                </a:solidFill>
              </a:rPr>
              <a:t>eV</a:t>
            </a:r>
            <a:r>
              <a:rPr lang="en-US" sz="2800" dirty="0">
                <a:solidFill>
                  <a:srgbClr val="000090"/>
                </a:solidFill>
              </a:rPr>
              <a:t>/c</a:t>
            </a:r>
            <a:r>
              <a:rPr lang="en-US" sz="2800" baseline="30000" dirty="0">
                <a:solidFill>
                  <a:srgbClr val="000090"/>
                </a:solidFill>
              </a:rPr>
              <a:t>2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/>
              <a:t>for the units of </a:t>
            </a:r>
            <a:r>
              <a:rPr lang="en-US" sz="2800" b="1" dirty="0"/>
              <a:t>Mass</a:t>
            </a:r>
            <a:r>
              <a:rPr lang="en-US" sz="2800" dirty="0"/>
              <a:t> and</a:t>
            </a:r>
            <a:br>
              <a:rPr lang="en-US" sz="2800"/>
            </a:br>
            <a:r>
              <a:rPr lang="en-US" sz="2800">
                <a:solidFill>
                  <a:srgbClr val="000090"/>
                </a:solidFill>
              </a:rPr>
              <a:t>eV</a:t>
            </a:r>
            <a:r>
              <a:rPr lang="en-US" sz="2800" dirty="0">
                <a:solidFill>
                  <a:srgbClr val="000090"/>
                </a:solidFill>
              </a:rPr>
              <a:t>/c </a:t>
            </a:r>
            <a:r>
              <a:rPr lang="en-US" sz="2800" dirty="0"/>
              <a:t>for the units of </a:t>
            </a:r>
            <a:r>
              <a:rPr lang="en-US" sz="2800" b="1" dirty="0"/>
              <a:t>Momentum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41DAB2-2EAB-6947-9D4E-72272A541B30}"/>
              </a:ext>
            </a:extLst>
          </p:cNvPr>
          <p:cNvSpPr/>
          <p:nvPr/>
        </p:nvSpPr>
        <p:spPr>
          <a:xfrm>
            <a:off x="1981200" y="5180261"/>
            <a:ext cx="3019926" cy="844550"/>
          </a:xfrm>
          <a:prstGeom prst="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Measuring the Mass of the Z Boson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70" y="1659441"/>
            <a:ext cx="6282158" cy="4792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7029" y="1417639"/>
            <a:ext cx="2489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3200" baseline="30000" dirty="0"/>
              <a:t>2 </a:t>
            </a:r>
            <a:r>
              <a:rPr lang="en-US" sz="3200" dirty="0"/>
              <a:t>= p</a:t>
            </a:r>
            <a:r>
              <a:rPr lang="en-US" sz="3200" baseline="30000" dirty="0"/>
              <a:t>2</a:t>
            </a:r>
            <a:r>
              <a:rPr lang="en-US" sz="3200" dirty="0"/>
              <a:t> + m</a:t>
            </a:r>
            <a:r>
              <a:rPr lang="en-US" sz="3200" baseline="-25000" dirty="0"/>
              <a:t>o</a:t>
            </a:r>
            <a:r>
              <a:rPr lang="en-US" sz="3200" baseline="30000" dirty="0"/>
              <a:t>2</a:t>
            </a:r>
          </a:p>
          <a:p>
            <a:r>
              <a:rPr lang="en-US" sz="3200" dirty="0"/>
              <a:t>m</a:t>
            </a:r>
            <a:r>
              <a:rPr lang="en-US" sz="3200" baseline="-25000" dirty="0"/>
              <a:t>o</a:t>
            </a:r>
            <a:r>
              <a:rPr lang="en-US" sz="3200" baseline="30000" dirty="0"/>
              <a:t>2 </a:t>
            </a:r>
            <a:r>
              <a:rPr lang="en-US" sz="3200" dirty="0"/>
              <a:t>=  </a:t>
            </a:r>
            <a:r>
              <a:rPr lang="en-US" sz="3200" dirty="0">
                <a:solidFill>
                  <a:srgbClr val="060090"/>
                </a:solidFill>
              </a:rPr>
              <a:t>E</a:t>
            </a:r>
            <a:r>
              <a:rPr lang="en-US" sz="3200" baseline="30000" dirty="0"/>
              <a:t>2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C00000"/>
                </a:solidFill>
              </a:rPr>
              <a:t>p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endParaRPr lang="en-US" sz="3200" baseline="30000" dirty="0"/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047028" y="2925744"/>
                <a:ext cx="219074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60090"/>
                    </a:solidFill>
                  </a:rPr>
                  <a:t>Energy (E) is a </a:t>
                </a:r>
                <a:r>
                  <a:rPr lang="en-US" sz="2800" b="1" dirty="0">
                    <a:solidFill>
                      <a:srgbClr val="060090"/>
                    </a:solidFill>
                  </a:rPr>
                  <a:t>scalar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Momentum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) is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vector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28" y="2925744"/>
                <a:ext cx="2190746" cy="2246769"/>
              </a:xfrm>
              <a:prstGeom prst="rect">
                <a:avLst/>
              </a:prstGeom>
              <a:blipFill>
                <a:blip r:embed="rId3"/>
                <a:stretch>
                  <a:fillRect l="-5780" t="-2247" r="-924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92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Measuring the Mass of the Z Boson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4" t="38063" r="50" b="21096"/>
          <a:stretch/>
        </p:blipFill>
        <p:spPr>
          <a:xfrm>
            <a:off x="1524000" y="3563699"/>
            <a:ext cx="9144000" cy="29337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043672" y="1417638"/>
            <a:ext cx="2492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o</a:t>
            </a:r>
            <a:r>
              <a:rPr lang="en-US" sz="3200" baseline="30000" dirty="0"/>
              <a:t>2  </a:t>
            </a:r>
            <a:r>
              <a:rPr lang="en-US" sz="3200" dirty="0"/>
              <a:t>=  </a:t>
            </a:r>
            <a:r>
              <a:rPr lang="en-US" sz="3200" dirty="0">
                <a:solidFill>
                  <a:srgbClr val="060090"/>
                </a:solidFill>
              </a:rPr>
              <a:t>E</a:t>
            </a:r>
            <a:r>
              <a:rPr lang="en-US" sz="3200" baseline="30000" dirty="0"/>
              <a:t>2 </a:t>
            </a:r>
            <a:r>
              <a:rPr lang="en-US" sz="3200" dirty="0"/>
              <a:t>- p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endParaRPr lang="en-US" sz="32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735957" y="1273262"/>
            <a:ext cx="630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Energy is a scalar</a:t>
            </a:r>
          </a:p>
          <a:p>
            <a:r>
              <a:rPr lang="en-US" sz="2800" dirty="0"/>
              <a:t>Momentum is a vector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038" y="2597325"/>
            <a:ext cx="8779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high energies, the magnitude of the </a:t>
            </a:r>
            <a:r>
              <a:rPr lang="en-US" sz="2800" b="1" dirty="0"/>
              <a:t>Energy</a:t>
            </a:r>
            <a:r>
              <a:rPr lang="en-US" sz="2800" dirty="0"/>
              <a:t> (in </a:t>
            </a:r>
            <a:r>
              <a:rPr lang="en-US" sz="2800" dirty="0" err="1">
                <a:solidFill>
                  <a:srgbClr val="000090"/>
                </a:solidFill>
              </a:rPr>
              <a:t>GeV</a:t>
            </a:r>
            <a:r>
              <a:rPr lang="en-US" sz="2800" dirty="0"/>
              <a:t>) is equal to the magnitude of the </a:t>
            </a:r>
            <a:r>
              <a:rPr lang="en-US" sz="2800" b="1" dirty="0"/>
              <a:t>Momentum</a:t>
            </a:r>
            <a:r>
              <a:rPr lang="en-US" sz="2800" dirty="0"/>
              <a:t> (in </a:t>
            </a:r>
            <a:r>
              <a:rPr lang="en-US" sz="2800" dirty="0" err="1">
                <a:solidFill>
                  <a:srgbClr val="000090"/>
                </a:solidFill>
              </a:rPr>
              <a:t>GeV</a:t>
            </a:r>
            <a:r>
              <a:rPr lang="en-US" sz="2800" dirty="0">
                <a:solidFill>
                  <a:srgbClr val="000090"/>
                </a:solidFill>
              </a:rPr>
              <a:t>/c</a:t>
            </a:r>
            <a:r>
              <a:rPr lang="en-US" sz="28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6406580"/>
            <a:ext cx="877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</a:t>
            </a:r>
            <a:r>
              <a:rPr lang="en-US" sz="2800" b="1" dirty="0"/>
              <a:t>Energy</a:t>
            </a:r>
            <a:r>
              <a:rPr lang="en-US" sz="2800" dirty="0"/>
              <a:t> (in </a:t>
            </a:r>
            <a:r>
              <a:rPr lang="en-US" sz="2800" dirty="0" err="1">
                <a:solidFill>
                  <a:srgbClr val="000090"/>
                </a:solidFill>
              </a:rPr>
              <a:t>GeV</a:t>
            </a:r>
            <a:r>
              <a:rPr lang="en-US" sz="2800" dirty="0"/>
              <a:t>) = 43.6 + 48.0 = </a:t>
            </a:r>
            <a:r>
              <a:rPr lang="en-US" sz="2800" dirty="0">
                <a:solidFill>
                  <a:srgbClr val="000090"/>
                </a:solidFill>
              </a:rPr>
              <a:t>91.6 </a:t>
            </a:r>
            <a:r>
              <a:rPr lang="en-US" sz="2800" dirty="0" err="1">
                <a:solidFill>
                  <a:srgbClr val="000090"/>
                </a:solidFill>
              </a:rPr>
              <a:t>GeV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Measuring the Mass of the Z Boson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4" t="38063" r="50" b="21096"/>
          <a:stretch/>
        </p:blipFill>
        <p:spPr>
          <a:xfrm>
            <a:off x="1586807" y="3551432"/>
            <a:ext cx="9144000" cy="29337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35957" y="1273262"/>
            <a:ext cx="630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Energy is a scalar</a:t>
            </a:r>
          </a:p>
          <a:p>
            <a:r>
              <a:rPr lang="en-US" sz="2800" dirty="0">
                <a:solidFill>
                  <a:srgbClr val="800000"/>
                </a:solidFill>
              </a:rPr>
              <a:t>Momentum is a vector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9038" y="2597325"/>
            <a:ext cx="8779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calculate the total momentum of the two particles, we must do a vector sum of their momentum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81399" y="4538685"/>
            <a:ext cx="3293016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9092703" y="3835494"/>
            <a:ext cx="0" cy="700730"/>
          </a:xfrm>
          <a:prstGeom prst="straightConnector1">
            <a:avLst/>
          </a:prstGeom>
          <a:ln w="47625">
            <a:solidFill>
              <a:srgbClr val="8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2582012" y="4573500"/>
            <a:ext cx="3199388" cy="0"/>
          </a:xfrm>
          <a:prstGeom prst="straightConnector1">
            <a:avLst/>
          </a:prstGeom>
          <a:ln w="38100">
            <a:solidFill>
              <a:srgbClr val="00009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582012" y="4627297"/>
            <a:ext cx="0" cy="1085504"/>
          </a:xfrm>
          <a:prstGeom prst="straightConnector1">
            <a:avLst/>
          </a:prstGeom>
          <a:ln w="38100">
            <a:solidFill>
              <a:srgbClr val="00009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81200" y="6406580"/>
            <a:ext cx="877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</a:t>
            </a:r>
            <a:r>
              <a:rPr lang="en-US" sz="2800" b="1" dirty="0"/>
              <a:t>Momentum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C00000"/>
                </a:solidFill>
              </a:rPr>
              <a:t>7.78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0"/>
                </a:solidFill>
              </a:rPr>
              <a:t>GeV/c   </a:t>
            </a:r>
            <a:r>
              <a:rPr lang="en-US" sz="2400" i="1" dirty="0">
                <a:solidFill>
                  <a:srgbClr val="800000"/>
                </a:solidFill>
              </a:rPr>
              <a:t>(Vector sum)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5E7359-FD7D-2841-908F-7E831FF9AC08}"/>
              </a:ext>
            </a:extLst>
          </p:cNvPr>
          <p:cNvCxnSpPr>
            <a:cxnSpLocks/>
          </p:cNvCxnSpPr>
          <p:nvPr/>
        </p:nvCxnSpPr>
        <p:spPr>
          <a:xfrm flipV="1">
            <a:off x="5781400" y="3835494"/>
            <a:ext cx="3358863" cy="70073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998BA3-28A6-F94E-B5C2-40C4121317F9}"/>
              </a:ext>
            </a:extLst>
          </p:cNvPr>
          <p:cNvSpPr txBox="1"/>
          <p:nvPr/>
        </p:nvSpPr>
        <p:spPr>
          <a:xfrm rot="20917648">
            <a:off x="7101841" y="3835493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48.0 GeV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0284608-E880-5C45-8B8E-9DEF0E8DCAB6}"/>
              </a:ext>
            </a:extLst>
          </p:cNvPr>
          <p:cNvSpPr/>
          <p:nvPr/>
        </p:nvSpPr>
        <p:spPr>
          <a:xfrm>
            <a:off x="6918999" y="4313892"/>
            <a:ext cx="157636" cy="417224"/>
          </a:xfrm>
          <a:prstGeom prst="arc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680B2-743D-4F44-9B84-A1D2B68A4683}"/>
              </a:ext>
            </a:extLst>
          </p:cNvPr>
          <p:cNvSpPr txBox="1"/>
          <p:nvPr/>
        </p:nvSpPr>
        <p:spPr>
          <a:xfrm>
            <a:off x="7099710" y="4240392"/>
            <a:ext cx="63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14</a:t>
            </a:r>
            <a:r>
              <a:rPr lang="en-US" baseline="30000" dirty="0">
                <a:solidFill>
                  <a:srgbClr val="7030A0"/>
                </a:solidFill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7A71A-B8B5-0A44-A8A4-54FD024B59C5}"/>
                  </a:ext>
                </a:extLst>
              </p:cNvPr>
              <p:cNvSpPr txBox="1"/>
              <p:nvPr/>
            </p:nvSpPr>
            <p:spPr>
              <a:xfrm>
                <a:off x="9140837" y="3961917"/>
                <a:ext cx="1541839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48.0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=11.6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7A71A-B8B5-0A44-A8A4-54FD024B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837" y="3961917"/>
                <a:ext cx="1541839" cy="639983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D07F6-3BD4-9C43-9624-85D873F1AA76}"/>
                  </a:ext>
                </a:extLst>
              </p:cNvPr>
              <p:cNvSpPr txBox="1"/>
              <p:nvPr/>
            </p:nvSpPr>
            <p:spPr>
              <a:xfrm>
                <a:off x="6656988" y="4627298"/>
                <a:ext cx="1541839" cy="639983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48.0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=46.6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D07F6-3BD4-9C43-9624-85D873F1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88" y="4627298"/>
                <a:ext cx="1541839" cy="639983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CD743E1-C3A6-A042-9863-D0A36790BB90}"/>
              </a:ext>
            </a:extLst>
          </p:cNvPr>
          <p:cNvSpPr/>
          <p:nvPr/>
        </p:nvSpPr>
        <p:spPr>
          <a:xfrm>
            <a:off x="9287256" y="3726426"/>
            <a:ext cx="1249000" cy="325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9CE453-B903-FA4F-80AA-7C935F1F19CB}"/>
              </a:ext>
            </a:extLst>
          </p:cNvPr>
          <p:cNvCxnSpPr>
            <a:cxnSpLocks/>
          </p:cNvCxnSpPr>
          <p:nvPr/>
        </p:nvCxnSpPr>
        <p:spPr>
          <a:xfrm flipH="1">
            <a:off x="2582013" y="4579313"/>
            <a:ext cx="3165859" cy="1133488"/>
          </a:xfrm>
          <a:prstGeom prst="straightConnector1">
            <a:avLst/>
          </a:prstGeom>
          <a:ln w="38100">
            <a:solidFill>
              <a:srgbClr val="0093F2"/>
            </a:solidFill>
            <a:prstDash val="sysDot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5C2CCD-2D44-9942-808C-454961AC1C07}"/>
              </a:ext>
            </a:extLst>
          </p:cNvPr>
          <p:cNvSpPr txBox="1"/>
          <p:nvPr/>
        </p:nvSpPr>
        <p:spPr>
          <a:xfrm rot="20294638">
            <a:off x="3977895" y="5047085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43.6 GeV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248FCB-E642-9343-B03A-741938B76F78}"/>
              </a:ext>
            </a:extLst>
          </p:cNvPr>
          <p:cNvSpPr/>
          <p:nvPr/>
        </p:nvSpPr>
        <p:spPr>
          <a:xfrm>
            <a:off x="1586807" y="6034116"/>
            <a:ext cx="1327081" cy="325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264717A-F40B-AD42-8B94-25ABCBDD1E4C}"/>
              </a:ext>
            </a:extLst>
          </p:cNvPr>
          <p:cNvSpPr/>
          <p:nvPr/>
        </p:nvSpPr>
        <p:spPr>
          <a:xfrm rot="10800000">
            <a:off x="4564983" y="4342294"/>
            <a:ext cx="157635" cy="556931"/>
          </a:xfrm>
          <a:prstGeom prst="arc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0ACD42-2EBB-184B-87B8-B614E52A6219}"/>
              </a:ext>
            </a:extLst>
          </p:cNvPr>
          <p:cNvSpPr txBox="1"/>
          <p:nvPr/>
        </p:nvSpPr>
        <p:spPr>
          <a:xfrm>
            <a:off x="4098800" y="4640113"/>
            <a:ext cx="63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22</a:t>
            </a:r>
            <a:r>
              <a:rPr lang="en-US" baseline="30000" dirty="0">
                <a:solidFill>
                  <a:srgbClr val="7030A0"/>
                </a:solidFill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F7438F-03FC-D54D-8D66-C3240B6A618F}"/>
                  </a:ext>
                </a:extLst>
              </p:cNvPr>
              <p:cNvSpPr txBox="1"/>
              <p:nvPr/>
            </p:nvSpPr>
            <p:spPr>
              <a:xfrm>
                <a:off x="3264828" y="3930612"/>
                <a:ext cx="1541839" cy="639983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43.6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=40.4 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F7438F-03FC-D54D-8D66-C3240B6A6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28" y="3930612"/>
                <a:ext cx="1541839" cy="639983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0D2C22-FF99-CC43-A819-7BD0025AA543}"/>
                  </a:ext>
                </a:extLst>
              </p:cNvPr>
              <p:cNvSpPr txBox="1"/>
              <p:nvPr/>
            </p:nvSpPr>
            <p:spPr>
              <a:xfrm>
                <a:off x="1732103" y="4762526"/>
                <a:ext cx="1541839" cy="639983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43.6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=16.3 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0D2C22-FF99-CC43-A819-7BD0025A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03" y="4762526"/>
                <a:ext cx="1541839" cy="639983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12C0FE-124A-2C4E-BDF7-E884712983A7}"/>
                  </a:ext>
                </a:extLst>
              </p:cNvPr>
              <p:cNvSpPr txBox="1"/>
              <p:nvPr/>
            </p:nvSpPr>
            <p:spPr>
              <a:xfrm>
                <a:off x="5444250" y="5782352"/>
                <a:ext cx="5092006" cy="53957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46.6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40.4)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11.6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16.3)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12C0FE-124A-2C4E-BDF7-E88471298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50" y="5782352"/>
                <a:ext cx="5092006" cy="539571"/>
              </a:xfrm>
              <a:prstGeom prst="rect">
                <a:avLst/>
              </a:prstGeom>
              <a:blipFill>
                <a:blip r:embed="rId8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645E78C-DA00-DD4F-AE35-D4D506723819}"/>
              </a:ext>
            </a:extLst>
          </p:cNvPr>
          <p:cNvSpPr txBox="1"/>
          <p:nvPr/>
        </p:nvSpPr>
        <p:spPr>
          <a:xfrm>
            <a:off x="8043672" y="1417638"/>
            <a:ext cx="2492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o</a:t>
            </a:r>
            <a:r>
              <a:rPr lang="en-US" sz="3200" baseline="30000" dirty="0"/>
              <a:t>2  </a:t>
            </a:r>
            <a:r>
              <a:rPr lang="en-US" sz="3200" dirty="0"/>
              <a:t>=  E</a:t>
            </a:r>
            <a:r>
              <a:rPr lang="en-US" sz="3200" baseline="30000" dirty="0"/>
              <a:t>2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C00000"/>
                </a:solidFill>
              </a:rPr>
              <a:t>p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9705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9" grpId="0"/>
      <p:bldP spid="14" grpId="0" animBg="1"/>
      <p:bldP spid="15" grpId="0"/>
      <p:bldP spid="16" grpId="0"/>
      <p:bldP spid="21" grpId="0" animBg="1"/>
      <p:bldP spid="18" grpId="0" animBg="1"/>
      <p:bldP spid="28" grpId="0"/>
      <p:bldP spid="29" grpId="0" animBg="1"/>
      <p:bldP spid="32" grpId="0" animBg="1"/>
      <p:bldP spid="33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Measuring the Mass of the Z Boson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4" t="38063" r="50" b="21096"/>
          <a:stretch/>
        </p:blipFill>
        <p:spPr>
          <a:xfrm>
            <a:off x="1586807" y="3551432"/>
            <a:ext cx="9144000" cy="2933757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781399" y="4538685"/>
            <a:ext cx="3293016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9092703" y="3835494"/>
            <a:ext cx="0" cy="700730"/>
          </a:xfrm>
          <a:prstGeom prst="straightConnector1">
            <a:avLst/>
          </a:prstGeom>
          <a:ln w="47625">
            <a:solidFill>
              <a:srgbClr val="8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2582012" y="4573500"/>
            <a:ext cx="3199388" cy="0"/>
          </a:xfrm>
          <a:prstGeom prst="straightConnector1">
            <a:avLst/>
          </a:prstGeom>
          <a:ln w="38100">
            <a:solidFill>
              <a:srgbClr val="00009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582012" y="4627297"/>
            <a:ext cx="0" cy="1085504"/>
          </a:xfrm>
          <a:prstGeom prst="straightConnector1">
            <a:avLst/>
          </a:prstGeom>
          <a:ln w="38100">
            <a:solidFill>
              <a:srgbClr val="00009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5E7359-FD7D-2841-908F-7E831FF9AC08}"/>
              </a:ext>
            </a:extLst>
          </p:cNvPr>
          <p:cNvCxnSpPr>
            <a:cxnSpLocks/>
          </p:cNvCxnSpPr>
          <p:nvPr/>
        </p:nvCxnSpPr>
        <p:spPr>
          <a:xfrm flipV="1">
            <a:off x="5781400" y="3835494"/>
            <a:ext cx="3358863" cy="70073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998BA3-28A6-F94E-B5C2-40C4121317F9}"/>
              </a:ext>
            </a:extLst>
          </p:cNvPr>
          <p:cNvSpPr txBox="1"/>
          <p:nvPr/>
        </p:nvSpPr>
        <p:spPr>
          <a:xfrm rot="20917648">
            <a:off x="7101841" y="3835493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48.0 GeV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0284608-E880-5C45-8B8E-9DEF0E8DCAB6}"/>
              </a:ext>
            </a:extLst>
          </p:cNvPr>
          <p:cNvSpPr/>
          <p:nvPr/>
        </p:nvSpPr>
        <p:spPr>
          <a:xfrm>
            <a:off x="6918999" y="4313892"/>
            <a:ext cx="157636" cy="417224"/>
          </a:xfrm>
          <a:prstGeom prst="arc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680B2-743D-4F44-9B84-A1D2B68A4683}"/>
              </a:ext>
            </a:extLst>
          </p:cNvPr>
          <p:cNvSpPr txBox="1"/>
          <p:nvPr/>
        </p:nvSpPr>
        <p:spPr>
          <a:xfrm>
            <a:off x="7099710" y="4240392"/>
            <a:ext cx="63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14</a:t>
            </a:r>
            <a:r>
              <a:rPr lang="en-US" baseline="30000" dirty="0">
                <a:solidFill>
                  <a:srgbClr val="7030A0"/>
                </a:solidFill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7A71A-B8B5-0A44-A8A4-54FD024B59C5}"/>
                  </a:ext>
                </a:extLst>
              </p:cNvPr>
              <p:cNvSpPr txBox="1"/>
              <p:nvPr/>
            </p:nvSpPr>
            <p:spPr>
              <a:xfrm>
                <a:off x="9004164" y="4055305"/>
                <a:ext cx="1541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11.6 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7A71A-B8B5-0A44-A8A4-54FD024B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64" y="4055305"/>
                <a:ext cx="1541839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D07F6-3BD4-9C43-9624-85D873F1AA76}"/>
                  </a:ext>
                </a:extLst>
              </p:cNvPr>
              <p:cNvSpPr txBox="1"/>
              <p:nvPr/>
            </p:nvSpPr>
            <p:spPr>
              <a:xfrm>
                <a:off x="6656988" y="4627297"/>
                <a:ext cx="1541839" cy="369332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46.6 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D07F6-3BD4-9C43-9624-85D873F1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88" y="4627297"/>
                <a:ext cx="1541839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CD743E1-C3A6-A042-9863-D0A36790BB90}"/>
              </a:ext>
            </a:extLst>
          </p:cNvPr>
          <p:cNvSpPr/>
          <p:nvPr/>
        </p:nvSpPr>
        <p:spPr>
          <a:xfrm>
            <a:off x="9356193" y="3739150"/>
            <a:ext cx="1249000" cy="325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9CE453-B903-FA4F-80AA-7C935F1F19CB}"/>
              </a:ext>
            </a:extLst>
          </p:cNvPr>
          <p:cNvCxnSpPr>
            <a:cxnSpLocks/>
          </p:cNvCxnSpPr>
          <p:nvPr/>
        </p:nvCxnSpPr>
        <p:spPr>
          <a:xfrm flipH="1">
            <a:off x="2582013" y="4579313"/>
            <a:ext cx="3165859" cy="1133488"/>
          </a:xfrm>
          <a:prstGeom prst="straightConnector1">
            <a:avLst/>
          </a:prstGeom>
          <a:ln w="38100">
            <a:solidFill>
              <a:srgbClr val="0093F2"/>
            </a:solidFill>
            <a:prstDash val="sysDot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5C2CCD-2D44-9942-808C-454961AC1C07}"/>
              </a:ext>
            </a:extLst>
          </p:cNvPr>
          <p:cNvSpPr txBox="1"/>
          <p:nvPr/>
        </p:nvSpPr>
        <p:spPr>
          <a:xfrm rot="20294638">
            <a:off x="3977895" y="5047085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43.6 GeV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248FCB-E642-9343-B03A-741938B76F78}"/>
              </a:ext>
            </a:extLst>
          </p:cNvPr>
          <p:cNvSpPr/>
          <p:nvPr/>
        </p:nvSpPr>
        <p:spPr>
          <a:xfrm>
            <a:off x="1586807" y="6034116"/>
            <a:ext cx="1327081" cy="325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264717A-F40B-AD42-8B94-25ABCBDD1E4C}"/>
              </a:ext>
            </a:extLst>
          </p:cNvPr>
          <p:cNvSpPr/>
          <p:nvPr/>
        </p:nvSpPr>
        <p:spPr>
          <a:xfrm rot="10800000">
            <a:off x="4564983" y="4342294"/>
            <a:ext cx="157635" cy="556931"/>
          </a:xfrm>
          <a:prstGeom prst="arc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0ACD42-2EBB-184B-87B8-B614E52A6219}"/>
              </a:ext>
            </a:extLst>
          </p:cNvPr>
          <p:cNvSpPr txBox="1"/>
          <p:nvPr/>
        </p:nvSpPr>
        <p:spPr>
          <a:xfrm>
            <a:off x="4098800" y="4640113"/>
            <a:ext cx="63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22</a:t>
            </a:r>
            <a:r>
              <a:rPr lang="en-US" baseline="30000" dirty="0">
                <a:solidFill>
                  <a:srgbClr val="7030A0"/>
                </a:solidFill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F7438F-03FC-D54D-8D66-C3240B6A618F}"/>
                  </a:ext>
                </a:extLst>
              </p:cNvPr>
              <p:cNvSpPr txBox="1"/>
              <p:nvPr/>
            </p:nvSpPr>
            <p:spPr>
              <a:xfrm>
                <a:off x="3313066" y="4166892"/>
                <a:ext cx="1541839" cy="369332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40.4 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F7438F-03FC-D54D-8D66-C3240B6A6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66" y="4166892"/>
                <a:ext cx="154183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0D2C22-FF99-CC43-A819-7BD0025AA543}"/>
                  </a:ext>
                </a:extLst>
              </p:cNvPr>
              <p:cNvSpPr txBox="1"/>
              <p:nvPr/>
            </p:nvSpPr>
            <p:spPr>
              <a:xfrm>
                <a:off x="1479427" y="4897948"/>
                <a:ext cx="1541839" cy="369332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16.3 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0D2C22-FF99-CC43-A819-7BD0025A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27" y="4897948"/>
                <a:ext cx="154183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12C0FE-124A-2C4E-BDF7-E884712983A7}"/>
                  </a:ext>
                </a:extLst>
              </p:cNvPr>
              <p:cNvSpPr txBox="1"/>
              <p:nvPr/>
            </p:nvSpPr>
            <p:spPr>
              <a:xfrm>
                <a:off x="5636123" y="5525342"/>
                <a:ext cx="5092006" cy="908903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46.6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40.4)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11.6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16.3)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7.78 GeV/c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12C0FE-124A-2C4E-BDF7-E88471298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123" y="5525342"/>
                <a:ext cx="5092006" cy="908903"/>
              </a:xfrm>
              <a:prstGeom prst="rect">
                <a:avLst/>
              </a:prstGeom>
              <a:blipFill>
                <a:blip r:embed="rId7"/>
                <a:stretch>
                  <a:fillRect t="-137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6C8F056-BAAF-3344-AB17-9C0AFA857FDD}"/>
              </a:ext>
            </a:extLst>
          </p:cNvPr>
          <p:cNvSpPr txBox="1"/>
          <p:nvPr/>
        </p:nvSpPr>
        <p:spPr>
          <a:xfrm>
            <a:off x="1735956" y="1273262"/>
            <a:ext cx="800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Energy is a scalar = 91.6 GeV    </a:t>
            </a:r>
            <a:r>
              <a:rPr lang="en-US" sz="2400" i="1" dirty="0">
                <a:solidFill>
                  <a:srgbClr val="0070C0"/>
                </a:solidFill>
              </a:rPr>
              <a:t>(Scalar sum)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Momentum is a vector = 7.78 GeV/c   </a:t>
            </a:r>
            <a:r>
              <a:rPr lang="en-US" sz="2400" i="1" dirty="0">
                <a:solidFill>
                  <a:srgbClr val="C00000"/>
                </a:solidFill>
              </a:rPr>
              <a:t>(Vector sum)</a:t>
            </a:r>
          </a:p>
          <a:p>
            <a:endParaRPr lang="en-US" sz="28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6E941-CCA3-A64A-8522-2FE544CB110F}"/>
                  </a:ext>
                </a:extLst>
              </p:cNvPr>
              <p:cNvSpPr txBox="1"/>
              <p:nvPr/>
            </p:nvSpPr>
            <p:spPr>
              <a:xfrm>
                <a:off x="2463012" y="2323080"/>
                <a:ext cx="6548034" cy="114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</a:t>
                </a:r>
                <a:r>
                  <a:rPr lang="en-US" sz="3200" baseline="-25000" dirty="0"/>
                  <a:t>o</a:t>
                </a:r>
                <a:r>
                  <a:rPr lang="en-US" sz="3200" baseline="30000" dirty="0"/>
                  <a:t>2  </a:t>
                </a:r>
                <a:r>
                  <a:rPr lang="en-US" sz="3200" dirty="0"/>
                  <a:t>=  E</a:t>
                </a:r>
                <a:r>
                  <a:rPr lang="en-US" sz="3200" baseline="30000" dirty="0"/>
                  <a:t>2 </a:t>
                </a:r>
                <a:r>
                  <a:rPr lang="en-US" sz="3200" dirty="0"/>
                  <a:t>- p</a:t>
                </a:r>
                <a:r>
                  <a:rPr lang="en-US" sz="3200" baseline="30000" dirty="0"/>
                  <a:t>2 </a:t>
                </a:r>
                <a:r>
                  <a:rPr lang="en-US" sz="3200" dirty="0"/>
                  <a:t>=</a:t>
                </a:r>
                <a:r>
                  <a:rPr lang="en-US" sz="3200" baseline="30000" dirty="0"/>
                  <a:t> </a:t>
                </a:r>
                <a:r>
                  <a:rPr lang="en-US" sz="3200" dirty="0"/>
                  <a:t>  </a:t>
                </a:r>
                <a:r>
                  <a:rPr lang="en-US" sz="3200" dirty="0">
                    <a:solidFill>
                      <a:srgbClr val="0070C0"/>
                    </a:solidFill>
                  </a:rPr>
                  <a:t>91.6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– </a:t>
                </a:r>
                <a:r>
                  <a:rPr lang="en-US" sz="3200" dirty="0">
                    <a:solidFill>
                      <a:srgbClr val="C00000"/>
                    </a:solidFill>
                  </a:rPr>
                  <a:t>7.78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= 8330 </a:t>
                </a:r>
              </a:p>
              <a:p>
                <a:r>
                  <a:rPr lang="en-US" sz="3200" dirty="0" err="1"/>
                  <a:t>m</a:t>
                </a:r>
                <a:r>
                  <a:rPr lang="en-US" sz="3200" baseline="-25000" dirty="0" err="1"/>
                  <a:t>o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8330</m:t>
                        </m:r>
                      </m:e>
                    </m:rad>
                  </m:oMath>
                </a14:m>
                <a:r>
                  <a:rPr lang="en-US" sz="3200" dirty="0"/>
                  <a:t> = </a:t>
                </a:r>
                <a:r>
                  <a:rPr lang="en-US" sz="3200" b="1" i="1" dirty="0"/>
                  <a:t>91.3 GeV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6E941-CCA3-A64A-8522-2FE544CB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12" y="2323080"/>
                <a:ext cx="6548034" cy="1146468"/>
              </a:xfrm>
              <a:prstGeom prst="rect">
                <a:avLst/>
              </a:prstGeom>
              <a:blipFill>
                <a:blip r:embed="rId8"/>
                <a:stretch>
                  <a:fillRect l="-2321" t="-6593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665F752-5501-6645-A067-9E93F4CBCFD8}"/>
              </a:ext>
            </a:extLst>
          </p:cNvPr>
          <p:cNvSpPr txBox="1"/>
          <p:nvPr/>
        </p:nvSpPr>
        <p:spPr>
          <a:xfrm>
            <a:off x="1586807" y="3561244"/>
            <a:ext cx="457185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3F2"/>
                </a:solidFill>
              </a:rPr>
              <a:t>E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93F2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43.6 GeV </a:t>
            </a:r>
            <a:r>
              <a:rPr lang="en-US" sz="2400" dirty="0"/>
              <a:t>+</a:t>
            </a:r>
            <a:r>
              <a:rPr lang="en-US" sz="2400" dirty="0">
                <a:solidFill>
                  <a:srgbClr val="0093F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48.0 GeV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93F2"/>
                </a:solidFill>
              </a:rPr>
              <a:t> 91.6 GeV </a:t>
            </a:r>
          </a:p>
        </p:txBody>
      </p:sp>
    </p:spTree>
    <p:extLst>
      <p:ext uri="{BB962C8B-B14F-4D97-AF65-F5344CB8AC3E}">
        <p14:creationId xmlns:p14="http://schemas.microsoft.com/office/powerpoint/2010/main" val="187369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365</Words>
  <Application>Microsoft Macintosh PowerPoint</Application>
  <PresentationFormat>Widescreen</PresentationFormat>
  <Paragraphs>62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Equation</vt:lpstr>
      <vt:lpstr>Measuring the Mass of the Z Boson</vt:lpstr>
      <vt:lpstr>Mass, Energy &amp; Momentum</vt:lpstr>
      <vt:lpstr>Mass, Energy &amp; Momentum</vt:lpstr>
      <vt:lpstr>Mass, Energy &amp; Momentum</vt:lpstr>
      <vt:lpstr>Measuring the Mass of the Z Boson</vt:lpstr>
      <vt:lpstr>Measuring the Mass of the Z Boson</vt:lpstr>
      <vt:lpstr>Measuring the Mass of the Z Boson</vt:lpstr>
      <vt:lpstr>Measuring the Mass of the Z Boson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Mass of the Z Boson</dc:title>
  <dc:creator>Joel Klammer</dc:creator>
  <cp:lastModifiedBy>Joel Klammer</cp:lastModifiedBy>
  <cp:revision>2</cp:revision>
  <dcterms:created xsi:type="dcterms:W3CDTF">2020-01-04T21:01:02Z</dcterms:created>
  <dcterms:modified xsi:type="dcterms:W3CDTF">2020-01-04T21:05:26Z</dcterms:modified>
</cp:coreProperties>
</file>