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2" r:id="rId3"/>
    <p:sldId id="267" r:id="rId4"/>
    <p:sldId id="258" r:id="rId5"/>
    <p:sldId id="268" r:id="rId6"/>
    <p:sldId id="261" r:id="rId7"/>
    <p:sldId id="270" r:id="rId8"/>
    <p:sldId id="260" r:id="rId9"/>
    <p:sldId id="269" r:id="rId10"/>
    <p:sldId id="256" r:id="rId11"/>
    <p:sldId id="257" r:id="rId12"/>
    <p:sldId id="259" r:id="rId13"/>
    <p:sldId id="264" r:id="rId14"/>
    <p:sldId id="265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703AC-7671-864C-B13C-2AB88FD3A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01794F-21F1-D041-8DCF-5FEA514B2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BD74B-B69D-8846-94D9-BAEA8EE66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3828-F9B5-BD46-BC3D-ADCE87BED5E7}" type="datetimeFigureOut">
              <a:rPr lang="en-US" smtClean="0"/>
              <a:t>8/2/20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95DEF-A1E5-3345-BD08-2E2C63A7F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104F0-07F2-CD4F-9C29-8712DA0E6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12AAE-3EC0-F146-9EFD-8C4F20BC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1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D81C8-1AE5-244C-B0B5-C4011385E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2B993-B5DD-2444-8F19-E2D08D75C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59636-B5DC-DA40-86C4-24E0DE07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3828-F9B5-BD46-BC3D-ADCE87BED5E7}" type="datetimeFigureOut">
              <a:rPr lang="en-US" smtClean="0"/>
              <a:t>8/2/20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A282B-5804-2145-B49F-92089E49F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2EBDB-68B8-D54B-B5B6-E2D931C15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12AAE-3EC0-F146-9EFD-8C4F20BC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64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0B8B44-6899-EA4C-9D55-22BAE9690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8DC5D-FAAF-CF42-AA20-3674EBF1C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5BA8C-6AF0-E04C-8D87-5B2B8EB0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3828-F9B5-BD46-BC3D-ADCE87BED5E7}" type="datetimeFigureOut">
              <a:rPr lang="en-US" smtClean="0"/>
              <a:t>8/2/20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318D2-BC0E-8643-8F8D-8B7B5F30D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D495B-91FE-524B-A7D1-86B886800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12AAE-3EC0-F146-9EFD-8C4F20BC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43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2EE5-2F74-5647-8BDD-DD6D1BF5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4C853-B255-704B-BF1D-825B135BF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310F2-88B2-574D-82BF-08A995435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3828-F9B5-BD46-BC3D-ADCE87BED5E7}" type="datetimeFigureOut">
              <a:rPr lang="en-US" smtClean="0"/>
              <a:t>8/2/20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37882-4457-1D46-BA80-EF1C2DF72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BFD31-8B09-8940-9891-2B1513A6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12AAE-3EC0-F146-9EFD-8C4F20BC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2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E1F3F-99A7-FB4E-9A8B-B6E6E339B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D02B6-CF01-E34D-A49F-A86C7B7ED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FC062-E83B-9642-BF26-99023C4B9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3828-F9B5-BD46-BC3D-ADCE87BED5E7}" type="datetimeFigureOut">
              <a:rPr lang="en-US" smtClean="0"/>
              <a:t>8/2/20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27E35-A419-4A44-BB99-FA18B90C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23D80-ED67-9045-9567-3A9167F0B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12AAE-3EC0-F146-9EFD-8C4F20BC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9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9833E-7BA8-2346-B54B-6D6930E9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553AA-866C-144E-B312-D36670ADC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814C9-02CC-EA4B-8B1D-0B05A76D3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0A11F-A83C-904A-A04E-68FCFA3EC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3828-F9B5-BD46-BC3D-ADCE87BED5E7}" type="datetimeFigureOut">
              <a:rPr lang="en-US" smtClean="0"/>
              <a:t>8/2/20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03B4F-C493-C846-AE49-43BDD09A0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FABCC-DD13-E549-A437-DA6FE3357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12AAE-3EC0-F146-9EFD-8C4F20BC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9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AA19F-4CCD-A44D-806C-EB80000D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AD6C1-1A00-5345-AD84-1F25F5D7B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C8236-695D-7842-A40B-9EA886360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5BDBF9-52CF-2F49-A876-DB4685EA9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73D035-9806-B044-8B0F-9F8E63B7A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F7E6CE-D8E5-F649-8643-C96C998E1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3828-F9B5-BD46-BC3D-ADCE87BED5E7}" type="datetimeFigureOut">
              <a:rPr lang="en-US" smtClean="0"/>
              <a:t>8/2/20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0A501A-7EA6-864B-8D82-90347A76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66204-FE4C-6442-ADB1-D2CAEC344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12AAE-3EC0-F146-9EFD-8C4F20BC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5E3C1-4DA3-2F45-9FA0-D6907F11A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51D50F-DDF8-DF45-BC36-7A05D6E9B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3828-F9B5-BD46-BC3D-ADCE87BED5E7}" type="datetimeFigureOut">
              <a:rPr lang="en-US" smtClean="0"/>
              <a:t>8/2/20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B85A8-A73F-0A42-A962-E0B58E002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4D0D6-AE26-234F-A763-8F2373055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12AAE-3EC0-F146-9EFD-8C4F20BC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7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030847-96FD-9749-A085-008AA9BAB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3828-F9B5-BD46-BC3D-ADCE87BED5E7}" type="datetimeFigureOut">
              <a:rPr lang="en-US" smtClean="0"/>
              <a:t>8/2/20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C7715C-57E1-8C42-B528-D9AFA928E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0683B-9F3E-2842-9021-FADEA0588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12AAE-3EC0-F146-9EFD-8C4F20BC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2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BF908-CE98-4D44-BCC7-511A43DD8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02489-15CE-7F44-BABA-3F80D5267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100FD-1AB0-9849-A09E-6031D8164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AB7144-2CE5-764D-8382-E1E55466E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3828-F9B5-BD46-BC3D-ADCE87BED5E7}" type="datetimeFigureOut">
              <a:rPr lang="en-US" smtClean="0"/>
              <a:t>8/2/20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19FCB-558B-6544-92D1-E3901BA5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44224-AD65-5241-B062-E5FD49DC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12AAE-3EC0-F146-9EFD-8C4F20BC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62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636EF-C058-6C4B-B4E4-A5860C938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4D7EA0-B5C0-674C-9096-11D3FB280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C5115-8549-534F-A0B8-F1F6574A2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A4757E-79BB-204B-B76E-307666E63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3828-F9B5-BD46-BC3D-ADCE87BED5E7}" type="datetimeFigureOut">
              <a:rPr lang="en-US" smtClean="0"/>
              <a:t>8/2/20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FB29B-5B24-DC43-8AC1-FDAAD12DA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6B3AD-092F-E544-999C-C14C8CB8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12AAE-3EC0-F146-9EFD-8C4F20BC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0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C39ADA-BA40-E140-8FF5-4E9219C5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BD343-9D80-844B-B246-F431DD54A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8CF71-A16F-3740-985A-784BE8465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83828-F9B5-BD46-BC3D-ADCE87BED5E7}" type="datetimeFigureOut">
              <a:rPr lang="en-US" smtClean="0"/>
              <a:t>8/2/20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7697F-AFE9-0C48-A853-6FDCA42B6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D5825-89D2-9542-B8FD-EA15221D8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12AAE-3EC0-F146-9EFD-8C4F20BC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1DF719-2BA0-3E40-863A-EE64721AC649}"/>
              </a:ext>
            </a:extLst>
          </p:cNvPr>
          <p:cNvSpPr txBox="1"/>
          <p:nvPr/>
        </p:nvSpPr>
        <p:spPr>
          <a:xfrm>
            <a:off x="4548140" y="630621"/>
            <a:ext cx="3095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Types of Colliders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BAAF4-878B-0146-8370-3785F6D57FC0}"/>
              </a:ext>
            </a:extLst>
          </p:cNvPr>
          <p:cNvSpPr txBox="1"/>
          <p:nvPr/>
        </p:nvSpPr>
        <p:spPr>
          <a:xfrm>
            <a:off x="998483" y="1986455"/>
            <a:ext cx="55756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electron-positron:    either linear or circular</a:t>
            </a:r>
          </a:p>
          <a:p>
            <a:endParaRPr lang="en-US" sz="2400" dirty="0"/>
          </a:p>
          <a:p>
            <a:r>
              <a:rPr lang="en-US" sz="2400" dirty="0"/>
              <a:t>proton-proton,</a:t>
            </a:r>
          </a:p>
          <a:p>
            <a:r>
              <a:rPr lang="en-US" sz="2400" dirty="0"/>
              <a:t>proton-antiproton:    circular</a:t>
            </a:r>
          </a:p>
          <a:p>
            <a:endParaRPr lang="en-US" sz="2400" dirty="0"/>
          </a:p>
          <a:p>
            <a:r>
              <a:rPr lang="en-US" sz="2400" dirty="0"/>
              <a:t>electron-proton:    linear e, circular p</a:t>
            </a:r>
          </a:p>
          <a:p>
            <a:endParaRPr lang="en-US" sz="2400" dirty="0"/>
          </a:p>
          <a:p>
            <a:r>
              <a:rPr lang="en-US" sz="2400" dirty="0"/>
              <a:t>muon-muon:    circular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3A748-897A-884A-9337-D08AC597B24A}"/>
              </a:ext>
            </a:extLst>
          </p:cNvPr>
          <p:cNvSpPr txBox="1"/>
          <p:nvPr/>
        </p:nvSpPr>
        <p:spPr>
          <a:xfrm>
            <a:off x="1145628" y="5433848"/>
            <a:ext cx="10533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I’ll talk about each of these, then the past/current colliders, then the future proposals, and finally the decision </a:t>
            </a:r>
          </a:p>
          <a:p>
            <a:r>
              <a:rPr lang="en-US" dirty="0"/>
              <a:t>made two weeks ago.</a:t>
            </a:r>
          </a:p>
        </p:txBody>
      </p:sp>
    </p:spTree>
    <p:extLst>
      <p:ext uri="{BB962C8B-B14F-4D97-AF65-F5344CB8AC3E}">
        <p14:creationId xmlns:p14="http://schemas.microsoft.com/office/powerpoint/2010/main" val="1356954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35D311A-1A26-BC4A-BD7A-DA3E41124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1828800"/>
            <a:ext cx="5981700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6B6D23-0363-4344-A372-48408FF053E8}"/>
              </a:ext>
            </a:extLst>
          </p:cNvPr>
          <p:cNvSpPr txBox="1"/>
          <p:nvPr/>
        </p:nvSpPr>
        <p:spPr>
          <a:xfrm>
            <a:off x="1923393" y="756745"/>
            <a:ext cx="8417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Future machines -   Japan is consider the ILC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7A8A1-FD11-7343-809D-668859A19B5D}"/>
              </a:ext>
            </a:extLst>
          </p:cNvPr>
          <p:cNvSpPr txBox="1"/>
          <p:nvPr/>
        </p:nvSpPr>
        <p:spPr>
          <a:xfrm>
            <a:off x="1692166" y="5360276"/>
            <a:ext cx="99978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Start at 250 GeV, then upgrade to 500 GeV (com), produce </a:t>
            </a:r>
          </a:p>
          <a:p>
            <a:r>
              <a:rPr lang="en-US" sz="3200" dirty="0"/>
              <a:t>top-</a:t>
            </a:r>
            <a:r>
              <a:rPr lang="en-US" sz="3200" dirty="0" err="1"/>
              <a:t>antitop</a:t>
            </a:r>
            <a:r>
              <a:rPr lang="en-US" sz="3200" dirty="0"/>
              <a:t>-Higgs and many more Higgs than before.   </a:t>
            </a:r>
          </a:p>
          <a:p>
            <a:r>
              <a:rPr lang="en-US" sz="3200" dirty="0"/>
              <a:t>Upgradeable to 1000 GeV.</a:t>
            </a:r>
          </a:p>
        </p:txBody>
      </p:sp>
    </p:spTree>
    <p:extLst>
      <p:ext uri="{BB962C8B-B14F-4D97-AF65-F5344CB8AC3E}">
        <p14:creationId xmlns:p14="http://schemas.microsoft.com/office/powerpoint/2010/main" val="129399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9EDDDB9-2D17-C945-A96D-4FD6BF2EE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690" y="2103688"/>
            <a:ext cx="6474810" cy="4665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7B3181-9044-3042-915D-417F4EB07ACD}"/>
              </a:ext>
            </a:extLst>
          </p:cNvPr>
          <p:cNvSpPr txBox="1"/>
          <p:nvPr/>
        </p:nvSpPr>
        <p:spPr>
          <a:xfrm>
            <a:off x="2701159" y="819807"/>
            <a:ext cx="91909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CERN is considering CLIC, which can go up to 3 </a:t>
            </a:r>
            <a:r>
              <a:rPr lang="en-US" sz="2800" dirty="0" err="1"/>
              <a:t>TeV</a:t>
            </a:r>
            <a:r>
              <a:rPr lang="en-US" sz="2800" dirty="0"/>
              <a:t>.   If there</a:t>
            </a:r>
          </a:p>
          <a:p>
            <a:r>
              <a:rPr lang="en-US" sz="2800" dirty="0"/>
              <a:t>is any new physics below 3 </a:t>
            </a:r>
            <a:r>
              <a:rPr lang="en-US" sz="2800" dirty="0" err="1"/>
              <a:t>TeV</a:t>
            </a:r>
            <a:r>
              <a:rPr lang="en-US" sz="2800" dirty="0"/>
              <a:t>, they will be able to study it in </a:t>
            </a:r>
          </a:p>
          <a:p>
            <a:r>
              <a:rPr lang="en-US" sz="2800" dirty="0"/>
              <a:t>detail.</a:t>
            </a:r>
          </a:p>
        </p:txBody>
      </p:sp>
    </p:spTree>
    <p:extLst>
      <p:ext uri="{BB962C8B-B14F-4D97-AF65-F5344CB8AC3E}">
        <p14:creationId xmlns:p14="http://schemas.microsoft.com/office/powerpoint/2010/main" val="4155601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tting, green&#10;&#10;Description automatically generated">
            <a:extLst>
              <a:ext uri="{FF2B5EF4-FFF2-40B4-BE49-F238E27FC236}">
                <a16:creationId xmlns:a16="http://schemas.microsoft.com/office/drawing/2014/main" id="{3D446AC8-61E6-7A45-955D-B179599B6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0" y="2372272"/>
            <a:ext cx="9359900" cy="469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239BF1-1B54-444C-A08D-5EA9D5F6BC46}"/>
              </a:ext>
            </a:extLst>
          </p:cNvPr>
          <p:cNvSpPr txBox="1"/>
          <p:nvPr/>
        </p:nvSpPr>
        <p:spPr>
          <a:xfrm>
            <a:off x="1187669" y="304800"/>
            <a:ext cx="97501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CERN is also thinking of the FCC.   Much bigger.   Could be</a:t>
            </a:r>
          </a:p>
          <a:p>
            <a:r>
              <a:rPr lang="en-US" sz="3200" dirty="0" err="1"/>
              <a:t>e</a:t>
            </a:r>
            <a:r>
              <a:rPr lang="en-US" sz="3200" baseline="30000" dirty="0" err="1"/>
              <a:t>+</a:t>
            </a:r>
            <a:r>
              <a:rPr lang="en-US" sz="3200" dirty="0" err="1"/>
              <a:t>e</a:t>
            </a:r>
            <a:r>
              <a:rPr lang="en-US" sz="3200" baseline="30000" dirty="0"/>
              <a:t>-</a:t>
            </a:r>
            <a:r>
              <a:rPr lang="en-US" sz="3200" dirty="0"/>
              <a:t> at 350 GeV (FCC-</a:t>
            </a:r>
            <a:r>
              <a:rPr lang="en-US" sz="3200" dirty="0" err="1"/>
              <a:t>ee</a:t>
            </a:r>
            <a:r>
              <a:rPr lang="en-US" sz="3200" dirty="0"/>
              <a:t>), or e p (e beam at 50 GeV, </a:t>
            </a:r>
          </a:p>
          <a:p>
            <a:r>
              <a:rPr lang="en-US" sz="3200" dirty="0"/>
              <a:t>p beam at 60 </a:t>
            </a:r>
            <a:r>
              <a:rPr lang="en-US" sz="3200" dirty="0" err="1"/>
              <a:t>TeV</a:t>
            </a:r>
            <a:r>
              <a:rPr lang="en-US" sz="3200" dirty="0"/>
              <a:t>)(FCC-eh)  or p p (100 </a:t>
            </a:r>
            <a:r>
              <a:rPr lang="en-US" sz="3200" dirty="0" err="1"/>
              <a:t>TeV</a:t>
            </a:r>
            <a:r>
              <a:rPr lang="en-US" sz="3200" dirty="0"/>
              <a:t>)(FCC-</a:t>
            </a:r>
            <a:r>
              <a:rPr lang="en-US" sz="3200" dirty="0" err="1"/>
              <a:t>hh</a:t>
            </a:r>
            <a:r>
              <a:rPr lang="en-US" sz="320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6371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72B4AC-F440-FF48-9753-7F6919527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470" y="315310"/>
            <a:ext cx="5575645" cy="4425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A73D9E-5802-2445-8107-71E08402ED83}"/>
              </a:ext>
            </a:extLst>
          </p:cNvPr>
          <p:cNvSpPr txBox="1"/>
          <p:nvPr/>
        </p:nvSpPr>
        <p:spPr>
          <a:xfrm>
            <a:off x="357352" y="357352"/>
            <a:ext cx="652653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Muon collider.    Muons radiate much</a:t>
            </a:r>
          </a:p>
          <a:p>
            <a:r>
              <a:rPr lang="en-US" sz="2800" dirty="0"/>
              <a:t>less than electrons, so the size can be</a:t>
            </a:r>
          </a:p>
          <a:p>
            <a:r>
              <a:rPr lang="en-US" sz="2800" dirty="0"/>
              <a:t>much smaller.   Also, the energy can be</a:t>
            </a:r>
          </a:p>
          <a:p>
            <a:r>
              <a:rPr lang="en-US" sz="2800" dirty="0"/>
              <a:t>measured precisely.     Muons have a </a:t>
            </a:r>
          </a:p>
          <a:p>
            <a:r>
              <a:rPr lang="en-US" sz="2800" dirty="0"/>
              <a:t>lifetime of 2 microseconds, but that is</a:t>
            </a:r>
          </a:p>
          <a:p>
            <a:r>
              <a:rPr lang="en-US" sz="2800" dirty="0"/>
              <a:t>time-dilated by a factor of 10,000-100,000.</a:t>
            </a:r>
          </a:p>
          <a:p>
            <a:endParaRPr lang="en-US" sz="2800" dirty="0"/>
          </a:p>
          <a:p>
            <a:r>
              <a:rPr lang="en-US" sz="2800" dirty="0"/>
              <a:t>Only machine that can produce a Higgs</a:t>
            </a:r>
          </a:p>
          <a:p>
            <a:r>
              <a:rPr lang="en-US" sz="2800" dirty="0"/>
              <a:t>boson directly – could sit on the resonance.</a:t>
            </a:r>
          </a:p>
          <a:p>
            <a:endParaRPr lang="en-US" sz="2800" dirty="0"/>
          </a:p>
          <a:p>
            <a:r>
              <a:rPr lang="en-US" sz="2800" dirty="0"/>
              <a:t>Possible issue with the Disk of Death.</a:t>
            </a:r>
          </a:p>
        </p:txBody>
      </p:sp>
    </p:spTree>
    <p:extLst>
      <p:ext uri="{BB962C8B-B14F-4D97-AF65-F5344CB8AC3E}">
        <p14:creationId xmlns:p14="http://schemas.microsoft.com/office/powerpoint/2010/main" val="1863628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05B7A94-6CA3-484C-99C3-FA13F0614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0" y="736600"/>
            <a:ext cx="94615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49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150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D55BC7-F224-3440-984E-747310274EDC}"/>
              </a:ext>
            </a:extLst>
          </p:cNvPr>
          <p:cNvSpPr txBox="1"/>
          <p:nvPr/>
        </p:nvSpPr>
        <p:spPr>
          <a:xfrm>
            <a:off x="945931" y="704193"/>
            <a:ext cx="1071626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Electron-positron:    can measure collision energy precisely (ppm), unlike</a:t>
            </a:r>
          </a:p>
          <a:p>
            <a:r>
              <a:rPr lang="en-US" sz="2800" dirty="0"/>
              <a:t>protons (due to quark/gluon motion inside protons).</a:t>
            </a:r>
          </a:p>
          <a:p>
            <a:endParaRPr lang="en-US" sz="2800" dirty="0"/>
          </a:p>
          <a:p>
            <a:r>
              <a:rPr lang="en-US" sz="2800" dirty="0"/>
              <a:t>Circular colliders have a problem because electrons that accelerate emit</a:t>
            </a:r>
          </a:p>
          <a:p>
            <a:r>
              <a:rPr lang="en-US" sz="2800" dirty="0"/>
              <a:t>radiation – need huge sizes to get high energies.       Highest energy </a:t>
            </a:r>
          </a:p>
          <a:p>
            <a:r>
              <a:rPr lang="en-US" sz="2800" dirty="0"/>
              <a:t>proposed circular collider (com energy) is 350 GeV   (the LHC is 14 </a:t>
            </a:r>
            <a:r>
              <a:rPr lang="en-US" sz="2800" dirty="0" err="1"/>
              <a:t>TeV</a:t>
            </a:r>
            <a:r>
              <a:rPr lang="en-US" sz="2800" dirty="0"/>
              <a:t>).</a:t>
            </a:r>
          </a:p>
          <a:p>
            <a:endParaRPr lang="en-US" sz="2800" dirty="0"/>
          </a:p>
          <a:p>
            <a:r>
              <a:rPr lang="en-US" sz="2800" dirty="0"/>
              <a:t>Linear colliders don’t have as much radiation loss, and they can also be</a:t>
            </a:r>
          </a:p>
          <a:p>
            <a:r>
              <a:rPr lang="en-US" sz="2800" dirty="0"/>
              <a:t>”easily” extended just by adding to each end.    But there is only one </a:t>
            </a:r>
          </a:p>
          <a:p>
            <a:r>
              <a:rPr lang="en-US" sz="2800" dirty="0"/>
              <a:t>interaction region, and one can’t store beams, so intensity is smaller.</a:t>
            </a:r>
          </a:p>
        </p:txBody>
      </p:sp>
    </p:spTree>
    <p:extLst>
      <p:ext uri="{BB962C8B-B14F-4D97-AF65-F5344CB8AC3E}">
        <p14:creationId xmlns:p14="http://schemas.microsoft.com/office/powerpoint/2010/main" val="417691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0DB7D0-F5C2-2246-9660-C6E85822D17D}"/>
              </a:ext>
            </a:extLst>
          </p:cNvPr>
          <p:cNvSpPr txBox="1"/>
          <p:nvPr/>
        </p:nvSpPr>
        <p:spPr>
          <a:xfrm>
            <a:off x="679260" y="525518"/>
            <a:ext cx="10852073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>There was a linear collider at SLAC in the 80s, but the most crucial was</a:t>
            </a:r>
          </a:p>
          <a:p>
            <a:r>
              <a:rPr lang="en-US" sz="2800" dirty="0"/>
              <a:t>a circular collider at CERN, LEP, with a com energy of 200 GeV.    Ran from</a:t>
            </a:r>
          </a:p>
          <a:p>
            <a:r>
              <a:rPr lang="en-US" sz="2800" dirty="0"/>
              <a:t>1989 to 2000.    </a:t>
            </a:r>
          </a:p>
          <a:p>
            <a:endParaRPr lang="en-US" sz="2800" dirty="0"/>
          </a:p>
          <a:p>
            <a:r>
              <a:rPr lang="en-US" sz="2800" dirty="0"/>
              <a:t>Started at 91 GeV, to sit on the Z-boson resonance:</a:t>
            </a:r>
          </a:p>
          <a:p>
            <a:r>
              <a:rPr lang="en-US" sz="2800" dirty="0"/>
              <a:t>e</a:t>
            </a:r>
            <a:r>
              <a:rPr lang="en-US" sz="2800" baseline="30000" dirty="0"/>
              <a:t>+</a:t>
            </a:r>
            <a:r>
              <a:rPr lang="en-US" sz="2800" dirty="0"/>
              <a:t> e</a:t>
            </a:r>
            <a:r>
              <a:rPr lang="en-US" sz="2800" baseline="30000" dirty="0"/>
              <a:t>-</a:t>
            </a:r>
            <a:r>
              <a:rPr lang="en-US" sz="2800" dirty="0"/>
              <a:t>  </a:t>
            </a:r>
            <a:r>
              <a:rPr lang="en-US" sz="2800" dirty="0">
                <a:sym typeface="Wingdings" pitchFamily="2" charset="2"/>
              </a:rPr>
              <a:t>   Z   stuff        Very high precision studies of Z properties</a:t>
            </a:r>
          </a:p>
          <a:p>
            <a:endParaRPr lang="en-US" sz="2800" dirty="0">
              <a:sym typeface="Wingdings" pitchFamily="2" charset="2"/>
            </a:endParaRPr>
          </a:p>
          <a:p>
            <a:r>
              <a:rPr lang="en-US" sz="2800" dirty="0">
                <a:sym typeface="Wingdings" pitchFamily="2" charset="2"/>
              </a:rPr>
              <a:t>Then went to 162 GeV to produce W</a:t>
            </a:r>
            <a:r>
              <a:rPr lang="en-US" sz="2800" baseline="30000" dirty="0">
                <a:sym typeface="Wingdings" pitchFamily="2" charset="2"/>
              </a:rPr>
              <a:t>+</a:t>
            </a:r>
            <a:r>
              <a:rPr lang="en-US" sz="2800" dirty="0">
                <a:sym typeface="Wingdings" pitchFamily="2" charset="2"/>
              </a:rPr>
              <a:t>W</a:t>
            </a:r>
            <a:r>
              <a:rPr lang="en-US" sz="2800" baseline="30000" dirty="0">
                <a:sym typeface="Wingdings" pitchFamily="2" charset="2"/>
              </a:rPr>
              <a:t>-</a:t>
            </a:r>
            <a:r>
              <a:rPr lang="en-US" sz="2800" dirty="0">
                <a:sym typeface="Wingdings" pitchFamily="2" charset="2"/>
              </a:rPr>
              <a:t> pairs.      Increased to 206 GeV, </a:t>
            </a:r>
          </a:p>
          <a:p>
            <a:r>
              <a:rPr lang="en-US" sz="2800" dirty="0">
                <a:sym typeface="Wingdings" pitchFamily="2" charset="2"/>
              </a:rPr>
              <a:t>gradually, searching for the Higgs </a:t>
            </a:r>
            <a:r>
              <a:rPr lang="en-US" sz="2800" dirty="0"/>
              <a:t>e</a:t>
            </a:r>
            <a:r>
              <a:rPr lang="en-US" sz="2800" baseline="30000" dirty="0"/>
              <a:t>+</a:t>
            </a:r>
            <a:r>
              <a:rPr lang="en-US" sz="2800" dirty="0"/>
              <a:t> e</a:t>
            </a:r>
            <a:r>
              <a:rPr lang="en-US" sz="2800" baseline="30000" dirty="0"/>
              <a:t>-</a:t>
            </a:r>
            <a:r>
              <a:rPr lang="en-US" sz="2800" dirty="0"/>
              <a:t>  </a:t>
            </a:r>
            <a:r>
              <a:rPr lang="en-US" sz="2800" dirty="0">
                <a:sym typeface="Wingdings" pitchFamily="2" charset="2"/>
              </a:rPr>
              <a:t>   Z*  Z + Higgs.     If the mass</a:t>
            </a:r>
          </a:p>
          <a:p>
            <a:r>
              <a:rPr lang="en-US" sz="2800" dirty="0">
                <a:sym typeface="Wingdings" pitchFamily="2" charset="2"/>
              </a:rPr>
              <a:t>of the Higgs had been 115 GeV or less, they would have discovered it and</a:t>
            </a:r>
          </a:p>
          <a:p>
            <a:r>
              <a:rPr lang="en-US" sz="2800" dirty="0">
                <a:sym typeface="Wingdings" pitchFamily="2" charset="2"/>
              </a:rPr>
              <a:t>been able to study it.    Alas, it is 125 GeV.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963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BC876B-9682-2F48-B680-373E077AD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view, photo, bus, large&#10;&#10;Description automatically generated">
            <a:extLst>
              <a:ext uri="{FF2B5EF4-FFF2-40B4-BE49-F238E27FC236}">
                <a16:creationId xmlns:a16="http://schemas.microsoft.com/office/drawing/2014/main" id="{00EFE069-6BF8-174E-8919-07313829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007" y="107950"/>
            <a:ext cx="84836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22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E6F183-3672-0D44-8420-2B0453A82D8E}"/>
              </a:ext>
            </a:extLst>
          </p:cNvPr>
          <p:cNvSpPr txBox="1"/>
          <p:nvPr/>
        </p:nvSpPr>
        <p:spPr>
          <a:xfrm>
            <a:off x="683172" y="861848"/>
            <a:ext cx="11053988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One might think that proton-antiproton collisions are better </a:t>
            </a:r>
          </a:p>
          <a:p>
            <a:r>
              <a:rPr lang="en-US" sz="3200" dirty="0"/>
              <a:t>because they go into “pure energy”.    But protons have a </a:t>
            </a:r>
          </a:p>
          <a:p>
            <a:r>
              <a:rPr lang="en-US" sz="3200" dirty="0"/>
              <a:t>substantial component of antiquarks and gluons, so proton -</a:t>
            </a:r>
          </a:p>
          <a:p>
            <a:r>
              <a:rPr lang="en-US" sz="3200" dirty="0"/>
              <a:t>proton also have quark-antiquark annihilations or gluon-gluon</a:t>
            </a:r>
          </a:p>
          <a:p>
            <a:r>
              <a:rPr lang="en-US" sz="3200" dirty="0"/>
              <a:t>annihilations.    Much easier to make protons than antiprotons.</a:t>
            </a:r>
          </a:p>
          <a:p>
            <a:endParaRPr lang="en-US" sz="3200" dirty="0"/>
          </a:p>
          <a:p>
            <a:r>
              <a:rPr lang="en-US" sz="3200" dirty="0"/>
              <a:t>But, need two rings for proton-proton, and one ring for proton-</a:t>
            </a:r>
          </a:p>
          <a:p>
            <a:r>
              <a:rPr lang="en-US" sz="3200" dirty="0"/>
              <a:t>antiproton.</a:t>
            </a:r>
          </a:p>
          <a:p>
            <a:endParaRPr lang="en-US" sz="3200" dirty="0"/>
          </a:p>
          <a:p>
            <a:r>
              <a:rPr lang="en-US" sz="3200" dirty="0"/>
              <a:t>Fermilab built the </a:t>
            </a:r>
            <a:r>
              <a:rPr lang="en-US" sz="3200" dirty="0" err="1"/>
              <a:t>Tevatron</a:t>
            </a:r>
            <a:r>
              <a:rPr lang="en-US" sz="3200" dirty="0"/>
              <a:t>, with 1 </a:t>
            </a:r>
            <a:r>
              <a:rPr lang="en-US" sz="3200" dirty="0" err="1"/>
              <a:t>TeV</a:t>
            </a:r>
            <a:r>
              <a:rPr lang="en-US" sz="3200" dirty="0"/>
              <a:t> proton-antiproton beams.</a:t>
            </a:r>
          </a:p>
          <a:p>
            <a:r>
              <a:rPr lang="en-US" sz="3200" dirty="0"/>
              <a:t>It ran from 1985 to 2011.</a:t>
            </a:r>
          </a:p>
        </p:txBody>
      </p:sp>
    </p:spTree>
    <p:extLst>
      <p:ext uri="{BB962C8B-B14F-4D97-AF65-F5344CB8AC3E}">
        <p14:creationId xmlns:p14="http://schemas.microsoft.com/office/powerpoint/2010/main" val="3101974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eter&#10;&#10;Description automatically generated">
            <a:extLst>
              <a:ext uri="{FF2B5EF4-FFF2-40B4-BE49-F238E27FC236}">
                <a16:creationId xmlns:a16="http://schemas.microsoft.com/office/drawing/2014/main" id="{8F011CC7-7180-564E-9EE2-4E99953D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6553200" cy="641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D24909-5065-DF4F-9776-5AACCC85830E}"/>
              </a:ext>
            </a:extLst>
          </p:cNvPr>
          <p:cNvSpPr txBox="1"/>
          <p:nvPr/>
        </p:nvSpPr>
        <p:spPr>
          <a:xfrm>
            <a:off x="7220607" y="714703"/>
            <a:ext cx="511306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Major discovery was the top quark in</a:t>
            </a:r>
          </a:p>
          <a:p>
            <a:pPr marL="457200" indent="-457200">
              <a:buAutoNum type="arabicPeriod" startAt="1995"/>
            </a:pPr>
            <a:r>
              <a:rPr lang="en-US" sz="2400" dirty="0"/>
              <a:t>The top was studied extensively </a:t>
            </a:r>
          </a:p>
          <a:p>
            <a:r>
              <a:rPr lang="en-US" sz="2400" dirty="0"/>
              <a:t>over the next 15 years.    They also</a:t>
            </a:r>
          </a:p>
          <a:p>
            <a:r>
              <a:rPr lang="en-US" sz="2400" dirty="0"/>
              <a:t>looked for the Higgs – could barely</a:t>
            </a:r>
          </a:p>
          <a:p>
            <a:r>
              <a:rPr lang="en-US" sz="2400" dirty="0"/>
              <a:t>reach the LEP bound of 115 GeV (which</a:t>
            </a:r>
          </a:p>
          <a:p>
            <a:r>
              <a:rPr lang="en-US" sz="2400" dirty="0"/>
              <a:t>was set in 2000), but would have</a:t>
            </a:r>
          </a:p>
          <a:p>
            <a:r>
              <a:rPr lang="en-US" sz="2400" dirty="0"/>
              <a:t>discovered the Higgs if it were between</a:t>
            </a:r>
          </a:p>
          <a:p>
            <a:r>
              <a:rPr lang="en-US" sz="2400" dirty="0"/>
              <a:t>150 and 190 GeV.</a:t>
            </a:r>
          </a:p>
        </p:txBody>
      </p:sp>
    </p:spTree>
    <p:extLst>
      <p:ext uri="{BB962C8B-B14F-4D97-AF65-F5344CB8AC3E}">
        <p14:creationId xmlns:p14="http://schemas.microsoft.com/office/powerpoint/2010/main" val="2723017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E424B-4397-D641-9CA4-960439C4F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1530350"/>
            <a:ext cx="9563100" cy="3797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E8166C-D4B6-3D43-AE22-E8C7F3CC5E40}"/>
              </a:ext>
            </a:extLst>
          </p:cNvPr>
          <p:cNvSpPr txBox="1"/>
          <p:nvPr/>
        </p:nvSpPr>
        <p:spPr>
          <a:xfrm>
            <a:off x="1314450" y="145355"/>
            <a:ext cx="103134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LHC --  started in 2010, proton-proton started at 7-8 </a:t>
            </a:r>
            <a:r>
              <a:rPr lang="en-US" sz="2800" dirty="0" err="1"/>
              <a:t>TeV</a:t>
            </a:r>
            <a:r>
              <a:rPr lang="en-US" sz="2800" dirty="0"/>
              <a:t> and</a:t>
            </a:r>
          </a:p>
          <a:p>
            <a:r>
              <a:rPr lang="en-US" sz="2800" dirty="0"/>
              <a:t>is now 13 </a:t>
            </a:r>
            <a:r>
              <a:rPr lang="en-US" sz="2800" dirty="0" err="1"/>
              <a:t>TeV</a:t>
            </a:r>
            <a:r>
              <a:rPr lang="en-US" sz="2800" dirty="0"/>
              <a:t>.   Shut down two years ago after a long run, starts again</a:t>
            </a:r>
          </a:p>
          <a:p>
            <a:r>
              <a:rPr lang="en-US" sz="2800" dirty="0"/>
              <a:t>next year.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1A5F0-06F3-D046-B0C4-13AB205F2E4C}"/>
              </a:ext>
            </a:extLst>
          </p:cNvPr>
          <p:cNvSpPr txBox="1"/>
          <p:nvPr/>
        </p:nvSpPr>
        <p:spPr>
          <a:xfrm>
            <a:off x="1366345" y="5801710"/>
            <a:ext cx="96726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Discovered the Higgs boson in 2012 and has studied it intensively</a:t>
            </a:r>
          </a:p>
          <a:p>
            <a:r>
              <a:rPr lang="en-US" sz="2800" dirty="0"/>
              <a:t>ever since.    Many searches for new physics – no luck yet</a:t>
            </a:r>
          </a:p>
        </p:txBody>
      </p:sp>
    </p:spTree>
    <p:extLst>
      <p:ext uri="{BB962C8B-B14F-4D97-AF65-F5344CB8AC3E}">
        <p14:creationId xmlns:p14="http://schemas.microsoft.com/office/powerpoint/2010/main" val="2484378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at&#10;&#10;Description automatically generated">
            <a:extLst>
              <a:ext uri="{FF2B5EF4-FFF2-40B4-BE49-F238E27FC236}">
                <a16:creationId xmlns:a16="http://schemas.microsoft.com/office/drawing/2014/main" id="{89522E36-0078-B748-AFC3-2671AB085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787400"/>
            <a:ext cx="92583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67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84306B-879E-6B46-9727-6520B9C09BBB}"/>
              </a:ext>
            </a:extLst>
          </p:cNvPr>
          <p:cNvSpPr txBox="1"/>
          <p:nvPr/>
        </p:nvSpPr>
        <p:spPr>
          <a:xfrm>
            <a:off x="189186" y="94593"/>
            <a:ext cx="11600420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Units:     The Luminosity is the number of particles crossing a square</a:t>
            </a:r>
          </a:p>
          <a:p>
            <a:r>
              <a:rPr lang="en-US" sz="2800" dirty="0"/>
              <a:t>centimeter per second.   Typical is 10</a:t>
            </a:r>
            <a:r>
              <a:rPr lang="en-US" sz="2800" baseline="30000" dirty="0"/>
              <a:t>34</a:t>
            </a:r>
            <a:r>
              <a:rPr lang="en-US" sz="2800" dirty="0"/>
              <a:t>/cm</a:t>
            </a:r>
            <a:r>
              <a:rPr lang="en-US" sz="2800" baseline="30000" dirty="0"/>
              <a:t>2</a:t>
            </a:r>
            <a:r>
              <a:rPr lang="en-US" sz="2800" dirty="0"/>
              <a:t>-sec.     Cross-sections</a:t>
            </a:r>
          </a:p>
          <a:p>
            <a:r>
              <a:rPr lang="en-US" sz="2800" dirty="0"/>
              <a:t>(related to interaction probabilities) are 10</a:t>
            </a:r>
            <a:r>
              <a:rPr lang="en-US" sz="2800" baseline="30000" dirty="0"/>
              <a:t>-36</a:t>
            </a:r>
            <a:r>
              <a:rPr lang="en-US" sz="2800" dirty="0"/>
              <a:t> cm</a:t>
            </a:r>
            <a:r>
              <a:rPr lang="en-US" sz="2800" baseline="30000" dirty="0"/>
              <a:t>2</a:t>
            </a:r>
            <a:r>
              <a:rPr lang="en-US" sz="2800" dirty="0"/>
              <a:t> for electroweak interactions,</a:t>
            </a:r>
          </a:p>
          <a:p>
            <a:r>
              <a:rPr lang="en-US" sz="2800" dirty="0"/>
              <a:t>10</a:t>
            </a:r>
            <a:r>
              <a:rPr lang="en-US" sz="2800" baseline="30000" dirty="0"/>
              <a:t>-40</a:t>
            </a:r>
            <a:r>
              <a:rPr lang="en-US" sz="2800" dirty="0"/>
              <a:t> cm</a:t>
            </a:r>
            <a:r>
              <a:rPr lang="en-US" sz="2800" baseline="30000" dirty="0"/>
              <a:t>2</a:t>
            </a:r>
            <a:r>
              <a:rPr lang="en-US" sz="2800" dirty="0"/>
              <a:t> for neutrino interactions, 10</a:t>
            </a:r>
            <a:r>
              <a:rPr lang="en-US" sz="2800" baseline="30000" dirty="0"/>
              <a:t>-47</a:t>
            </a:r>
            <a:r>
              <a:rPr lang="en-US" sz="2800" dirty="0"/>
              <a:t> cm</a:t>
            </a:r>
            <a:r>
              <a:rPr lang="en-US" sz="2800" baseline="30000" dirty="0"/>
              <a:t>2</a:t>
            </a:r>
            <a:r>
              <a:rPr lang="en-US" sz="2800" dirty="0"/>
              <a:t> at most for dark matter, etc.</a:t>
            </a:r>
          </a:p>
          <a:p>
            <a:endParaRPr lang="en-US" sz="2800" dirty="0"/>
          </a:p>
          <a:p>
            <a:r>
              <a:rPr lang="en-US" sz="2800" dirty="0"/>
              <a:t>Multiply luminosity times number of seconds times cross section gives the</a:t>
            </a:r>
          </a:p>
          <a:p>
            <a:r>
              <a:rPr lang="en-US" sz="2800" dirty="0"/>
              <a:t>number of events.</a:t>
            </a:r>
          </a:p>
          <a:p>
            <a:endParaRPr lang="en-US" sz="2800" dirty="0"/>
          </a:p>
          <a:p>
            <a:r>
              <a:rPr lang="en-US" sz="2800" dirty="0"/>
              <a:t>We use femtobarns, or 10</a:t>
            </a:r>
            <a:r>
              <a:rPr lang="en-US" sz="2800" baseline="30000" dirty="0"/>
              <a:t>-39</a:t>
            </a:r>
            <a:r>
              <a:rPr lang="en-US" sz="2800" dirty="0"/>
              <a:t> cm</a:t>
            </a:r>
            <a:r>
              <a:rPr lang="en-US" sz="2800" baseline="30000" dirty="0"/>
              <a:t>2</a:t>
            </a:r>
            <a:r>
              <a:rPr lang="en-US" sz="2800" dirty="0"/>
              <a:t>  for cross sections, and the luminosity</a:t>
            </a:r>
          </a:p>
          <a:p>
            <a:r>
              <a:rPr lang="en-US" sz="2800" dirty="0"/>
              <a:t>times the number of seconds (integrated luminosity) in inverse femtobarns.</a:t>
            </a:r>
          </a:p>
          <a:p>
            <a:endParaRPr lang="en-US" sz="2800" dirty="0"/>
          </a:p>
          <a:p>
            <a:r>
              <a:rPr lang="en-US" sz="2800" dirty="0"/>
              <a:t>LHC discovered the Higgs after 10 fb</a:t>
            </a:r>
            <a:r>
              <a:rPr lang="en-US" sz="2800" baseline="30000" dirty="0"/>
              <a:t>-1</a:t>
            </a:r>
            <a:r>
              <a:rPr lang="en-US" sz="2800" dirty="0"/>
              <a:t>.    They now have collected 140 fb</a:t>
            </a:r>
            <a:r>
              <a:rPr lang="en-US" sz="2800" baseline="30000" dirty="0"/>
              <a:t>-1</a:t>
            </a:r>
            <a:endParaRPr lang="en-US" sz="2800" dirty="0"/>
          </a:p>
          <a:p>
            <a:r>
              <a:rPr lang="en-US" sz="2800" dirty="0"/>
              <a:t>The plan is to run from 2021 – 2024 and collect an additional 300 fb</a:t>
            </a:r>
            <a:r>
              <a:rPr lang="en-US" sz="2800" baseline="30000" dirty="0"/>
              <a:t>-1</a:t>
            </a:r>
            <a:r>
              <a:rPr lang="en-US" sz="2800" dirty="0"/>
              <a:t>, then</a:t>
            </a:r>
          </a:p>
          <a:p>
            <a:r>
              <a:rPr lang="en-US" sz="2800" dirty="0"/>
              <a:t>shut down until 2028, upgrade the LHC to higher luminosity, and then by</a:t>
            </a:r>
          </a:p>
          <a:p>
            <a:r>
              <a:rPr lang="en-US" sz="2800" dirty="0"/>
              <a:t>2038 collect 3000 fb</a:t>
            </a:r>
            <a:r>
              <a:rPr lang="en-US" sz="2800" baseline="30000" dirty="0"/>
              <a:t>-1</a:t>
            </a:r>
            <a:r>
              <a:rPr lang="en-US" sz="2800" dirty="0"/>
              <a:t>   (or 3 inverse </a:t>
            </a:r>
            <a:r>
              <a:rPr lang="en-US" sz="2800" dirty="0" err="1"/>
              <a:t>attobarns</a:t>
            </a:r>
            <a:r>
              <a:rPr lang="en-US" sz="2800" dirty="0"/>
              <a:t>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9784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815</Words>
  <Application>Microsoft Macintosh PowerPoint</Application>
  <PresentationFormat>Widescreen</PresentationFormat>
  <Paragraphs>93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Sher, Marc T</dc:creator>
  <cp:lastModifiedBy>Sher, Marc T</cp:lastModifiedBy>
  <cp:revision>10</cp:revision>
  <dcterms:created xsi:type="dcterms:W3CDTF">2020-07-04T16:33:08Z</dcterms:created>
  <dcterms:modified xsi:type="dcterms:W3CDTF">2020-08-02T23:18:59Z</dcterms:modified>
</cp:coreProperties>
</file>