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Roboto"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71f77b1896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71f77b189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71f77b1896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71f77b189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71f77b1896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71f77b189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71fd9d690c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71fd9d690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71f77b1896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71f77b189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722afae10b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722afae10b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722afae10b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722afae10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71f77b1896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71f77b189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71f77b1896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71f77b1896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71f77b1896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71f77b189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71dac56b3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71dac56b3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71fd9d690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71fd9d690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722afae10b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722afae10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71f77b1896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71f77b189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71f77b1896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71f77b189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71f77b1896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71f77b1896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71fd9d690c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71fd9d690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722afae10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722afae10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722afae10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722afae10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722afae10b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722afae10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71f77b1896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71f77b1896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71f77b189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71f77b18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71f77b189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71f77b189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71fd9d690c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71fd9d690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71f77b1896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71f77b189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71865414f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71865414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722afae10b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722afae10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71dac56b3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71dac56b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71dac56b36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71dac56b3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71dac56b36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71dac56b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nternships.fnal.gov/teacher-research-associates-tra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www.nature.com/articles/490472a"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hyperlink" Target="https://www.informationphilosopher.com/" TargetMode="External"/><Relationship Id="rId4" Type="http://schemas.openxmlformats.org/officeDocument/2006/relationships/hyperlink" Target="https://www.facebook.com/FiveCentPhilosophers/"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fermilabfriends.org/" TargetMode="External"/><Relationship Id="rId3" Type="http://schemas.openxmlformats.org/officeDocument/2006/relationships/hyperlink" Target="https://medium.com/aimonks/exploring-the-philosophy-of-science-a-journey-into-epistemological-inquiry-2bc8e1354632" TargetMode="External"/><Relationship Id="rId7" Type="http://schemas.openxmlformats.org/officeDocument/2006/relationships/hyperlink" Target="https://www.facebook.com/fermilabfriend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facebook.com/groups/1241654675899115/" TargetMode="External"/><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hyperlink" Target="https://orgs.fnal.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history.fnal.gov/historical/education/satphy.html"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lss.fnal.gov/archive/test-fn/1000/fermilab-fn-1077-t.pdf"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https://www.uspto.gov/web/offices/pac/mpep/s2104.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929725" y="485400"/>
            <a:ext cx="6533700" cy="10530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TRAC Experience</a:t>
            </a:r>
            <a:endParaRPr/>
          </a:p>
        </p:txBody>
      </p:sp>
      <p:sp>
        <p:nvSpPr>
          <p:cNvPr id="55" name="Google Shape;5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
        <p:nvSpPr>
          <p:cNvPr id="56" name="Google Shape;56;p13"/>
          <p:cNvSpPr txBox="1"/>
          <p:nvPr/>
        </p:nvSpPr>
        <p:spPr>
          <a:xfrm>
            <a:off x="1594875" y="3967275"/>
            <a:ext cx="546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3"/>
              </a:rPr>
              <a:t>https://internships.fnal.gov/teacher-research-associates-trac/</a:t>
            </a:r>
            <a:r>
              <a:rPr lang="en"/>
              <a:t> </a:t>
            </a:r>
            <a:endParaRPr/>
          </a:p>
        </p:txBody>
      </p:sp>
      <p:sp>
        <p:nvSpPr>
          <p:cNvPr id="57" name="Google Shape;57;p13"/>
          <p:cNvSpPr txBox="1"/>
          <p:nvPr/>
        </p:nvSpPr>
        <p:spPr>
          <a:xfrm>
            <a:off x="1172627" y="1813988"/>
            <a:ext cx="63141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595959"/>
                </a:solidFill>
              </a:rPr>
              <a:t>Dr. Angela Fava</a:t>
            </a:r>
            <a:endParaRPr sz="2200">
              <a:solidFill>
                <a:srgbClr val="595959"/>
              </a:solidFill>
            </a:endParaRPr>
          </a:p>
          <a:p>
            <a:pPr marL="0" lvl="0" indent="0" algn="l" rtl="0">
              <a:spcBef>
                <a:spcPts val="0"/>
              </a:spcBef>
              <a:spcAft>
                <a:spcPts val="0"/>
              </a:spcAft>
              <a:buNone/>
            </a:pPr>
            <a:r>
              <a:rPr lang="en" sz="2200">
                <a:solidFill>
                  <a:srgbClr val="595959"/>
                </a:solidFill>
              </a:rPr>
              <a:t>Dr. Silvia Zorzetti</a:t>
            </a:r>
            <a:endParaRPr sz="2200">
              <a:solidFill>
                <a:srgbClr val="595959"/>
              </a:solidFill>
            </a:endParaRPr>
          </a:p>
          <a:p>
            <a:pPr marL="0" lvl="0" indent="0" algn="l" rtl="0">
              <a:spcBef>
                <a:spcPts val="0"/>
              </a:spcBef>
              <a:spcAft>
                <a:spcPts val="0"/>
              </a:spcAft>
              <a:buNone/>
            </a:pPr>
            <a:r>
              <a:rPr lang="en" sz="2200">
                <a:solidFill>
                  <a:srgbClr val="595959"/>
                </a:solidFill>
              </a:rPr>
              <a:t>Dr. Doga Kurkcuoglu</a:t>
            </a:r>
            <a:endParaRPr sz="2200">
              <a:solidFill>
                <a:srgbClr val="595959"/>
              </a:solidFill>
            </a:endParaRPr>
          </a:p>
          <a:p>
            <a:pPr marL="0" lvl="0" indent="0" algn="l" rtl="0">
              <a:spcBef>
                <a:spcPts val="0"/>
              </a:spcBef>
              <a:spcAft>
                <a:spcPts val="0"/>
              </a:spcAft>
              <a:buNone/>
            </a:pPr>
            <a:r>
              <a:rPr lang="en" sz="2200">
                <a:solidFill>
                  <a:srgbClr val="595959"/>
                </a:solidFill>
              </a:rPr>
              <a:t>Dr. Oluwadara Ogunkoya</a:t>
            </a:r>
            <a:endParaRPr sz="2200">
              <a:solidFill>
                <a:srgbClr val="595959"/>
              </a:solidFill>
            </a:endParaRPr>
          </a:p>
          <a:p>
            <a:pPr marL="0" lvl="0" indent="0" algn="l" rtl="0">
              <a:spcBef>
                <a:spcPts val="0"/>
              </a:spcBef>
              <a:spcAft>
                <a:spcPts val="0"/>
              </a:spcAft>
              <a:buNone/>
            </a:pPr>
            <a:r>
              <a:rPr lang="en" sz="2200">
                <a:solidFill>
                  <a:srgbClr val="595959"/>
                </a:solidFill>
              </a:rPr>
              <a:t>Dr. Joe Bedard, TRAC Intern Summer 2025</a:t>
            </a:r>
            <a:endParaRPr sz="2200">
              <a:solidFill>
                <a:srgbClr val="59595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74050" y="53375"/>
            <a:ext cx="72783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898" u="sng"/>
              <a:t>What stays the same?  </a:t>
            </a:r>
            <a:r>
              <a:rPr lang="en" sz="1898"/>
              <a:t> (FL → Theories of Everything, GUT/TOE)</a:t>
            </a:r>
            <a:endParaRPr sz="1898"/>
          </a:p>
        </p:txBody>
      </p:sp>
      <p:sp>
        <p:nvSpPr>
          <p:cNvPr id="136" name="Google Shape;13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137" name="Google Shape;137;p22"/>
          <p:cNvPicPr preferRelativeResize="0"/>
          <p:nvPr/>
        </p:nvPicPr>
        <p:blipFill>
          <a:blip r:embed="rId3">
            <a:alphaModFix/>
          </a:blip>
          <a:stretch>
            <a:fillRect/>
          </a:stretch>
        </p:blipFill>
        <p:spPr>
          <a:xfrm>
            <a:off x="1896450" y="581750"/>
            <a:ext cx="7124700" cy="1990725"/>
          </a:xfrm>
          <a:prstGeom prst="rect">
            <a:avLst/>
          </a:prstGeom>
          <a:noFill/>
          <a:ln>
            <a:noFill/>
          </a:ln>
        </p:spPr>
      </p:pic>
      <p:pic>
        <p:nvPicPr>
          <p:cNvPr id="138" name="Google Shape;138;p22"/>
          <p:cNvPicPr preferRelativeResize="0"/>
          <p:nvPr/>
        </p:nvPicPr>
        <p:blipFill>
          <a:blip r:embed="rId4">
            <a:alphaModFix/>
          </a:blip>
          <a:stretch>
            <a:fillRect/>
          </a:stretch>
        </p:blipFill>
        <p:spPr>
          <a:xfrm>
            <a:off x="137550" y="2497300"/>
            <a:ext cx="4062368" cy="2461700"/>
          </a:xfrm>
          <a:prstGeom prst="rect">
            <a:avLst/>
          </a:prstGeom>
          <a:noFill/>
          <a:ln>
            <a:noFill/>
          </a:ln>
        </p:spPr>
      </p:pic>
      <p:sp>
        <p:nvSpPr>
          <p:cNvPr id="139" name="Google Shape;139;p22"/>
          <p:cNvSpPr txBox="1"/>
          <p:nvPr/>
        </p:nvSpPr>
        <p:spPr>
          <a:xfrm>
            <a:off x="4719275" y="4263025"/>
            <a:ext cx="366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5"/>
              </a:rPr>
              <a:t>https://www.nature.com/articles/490472a</a:t>
            </a:r>
            <a:r>
              <a:rPr lang="en"/>
              <a:t> </a:t>
            </a:r>
            <a:endParaRPr/>
          </a:p>
        </p:txBody>
      </p:sp>
      <p:sp>
        <p:nvSpPr>
          <p:cNvPr id="140" name="Google Shape;140;p22"/>
          <p:cNvSpPr txBox="1"/>
          <p:nvPr/>
        </p:nvSpPr>
        <p:spPr>
          <a:xfrm>
            <a:off x="4429375" y="2609700"/>
            <a:ext cx="4485600" cy="161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50">
                <a:solidFill>
                  <a:srgbClr val="001D35"/>
                </a:solidFill>
                <a:highlight>
                  <a:srgbClr val="FFFFFF"/>
                </a:highlight>
                <a:latin typeface="Roboto"/>
                <a:ea typeface="Roboto"/>
                <a:cs typeface="Roboto"/>
                <a:sym typeface="Roboto"/>
              </a:rPr>
              <a:t>Emmy Noether's</a:t>
            </a:r>
            <a:endParaRPr sz="1550">
              <a:solidFill>
                <a:srgbClr val="001D35"/>
              </a:solidFill>
              <a:highlight>
                <a:srgbClr val="FFFFFF"/>
              </a:highlight>
              <a:latin typeface="Roboto"/>
              <a:ea typeface="Roboto"/>
              <a:cs typeface="Roboto"/>
              <a:sym typeface="Roboto"/>
            </a:endParaRPr>
          </a:p>
          <a:p>
            <a:pPr marL="0" lvl="0" indent="0" algn="l" rtl="0">
              <a:spcBef>
                <a:spcPts val="0"/>
              </a:spcBef>
              <a:spcAft>
                <a:spcPts val="0"/>
              </a:spcAft>
              <a:buNone/>
            </a:pPr>
            <a:r>
              <a:rPr lang="en" sz="1550">
                <a:solidFill>
                  <a:srgbClr val="001D35"/>
                </a:solidFill>
                <a:highlight>
                  <a:srgbClr val="FFFFFF"/>
                </a:highlight>
                <a:latin typeface="Roboto"/>
                <a:ea typeface="Roboto"/>
                <a:cs typeface="Roboto"/>
                <a:sym typeface="Roboto"/>
              </a:rPr>
              <a:t>For  every </a:t>
            </a:r>
            <a:r>
              <a:rPr lang="en" sz="1550" b="1">
                <a:solidFill>
                  <a:srgbClr val="001D35"/>
                </a:solidFill>
                <a:highlight>
                  <a:srgbClr val="FFFFFF"/>
                </a:highlight>
                <a:latin typeface="Roboto"/>
                <a:ea typeface="Roboto"/>
                <a:cs typeface="Roboto"/>
                <a:sym typeface="Roboto"/>
              </a:rPr>
              <a:t>continuous symmetry </a:t>
            </a:r>
            <a:r>
              <a:rPr lang="en" sz="1550">
                <a:solidFill>
                  <a:srgbClr val="001D35"/>
                </a:solidFill>
                <a:highlight>
                  <a:srgbClr val="FFFFFF"/>
                </a:highlight>
                <a:latin typeface="Roboto"/>
                <a:ea typeface="Roboto"/>
                <a:cs typeface="Roboto"/>
                <a:sym typeface="Roboto"/>
              </a:rPr>
              <a:t>in a physical system, there is a corresponding conserved quantity </a:t>
            </a:r>
            <a:r>
              <a:rPr lang="en" sz="1550" b="1">
                <a:solidFill>
                  <a:srgbClr val="001D35"/>
                </a:solidFill>
                <a:highlight>
                  <a:srgbClr val="FFFFFF"/>
                </a:highlight>
                <a:latin typeface="Roboto"/>
                <a:ea typeface="Roboto"/>
                <a:cs typeface="Roboto"/>
                <a:sym typeface="Roboto"/>
              </a:rPr>
              <a:t>(Conservation law</a:t>
            </a:r>
            <a:r>
              <a:rPr lang="en" sz="1550">
                <a:solidFill>
                  <a:srgbClr val="001D35"/>
                </a:solidFill>
                <a:highlight>
                  <a:srgbClr val="FFFFFF"/>
                </a:highlight>
                <a:latin typeface="Roboto"/>
                <a:ea typeface="Roboto"/>
                <a:cs typeface="Roboto"/>
                <a:sym typeface="Roboto"/>
              </a:rPr>
              <a:t>).</a:t>
            </a:r>
            <a:endParaRPr sz="1550">
              <a:solidFill>
                <a:srgbClr val="001D35"/>
              </a:solidFill>
              <a:highlight>
                <a:srgbClr val="FFFFFF"/>
              </a:highlight>
              <a:latin typeface="Roboto"/>
              <a:ea typeface="Roboto"/>
              <a:cs typeface="Roboto"/>
              <a:sym typeface="Roboto"/>
            </a:endParaRPr>
          </a:p>
          <a:p>
            <a:pPr marL="0" lvl="0" indent="0" algn="l" rtl="0">
              <a:spcBef>
                <a:spcPts val="0"/>
              </a:spcBef>
              <a:spcAft>
                <a:spcPts val="0"/>
              </a:spcAft>
              <a:buNone/>
            </a:pPr>
            <a:endParaRPr sz="1550">
              <a:solidFill>
                <a:srgbClr val="001D35"/>
              </a:solidFill>
              <a:highlight>
                <a:srgbClr val="FFFFFF"/>
              </a:highlight>
              <a:latin typeface="Roboto"/>
              <a:ea typeface="Roboto"/>
              <a:cs typeface="Roboto"/>
              <a:sym typeface="Roboto"/>
            </a:endParaRPr>
          </a:p>
          <a:p>
            <a:pPr marL="0" lvl="0" indent="0" algn="l" rtl="0">
              <a:spcBef>
                <a:spcPts val="0"/>
              </a:spcBef>
              <a:spcAft>
                <a:spcPts val="0"/>
              </a:spcAft>
              <a:buNone/>
            </a:pPr>
            <a:r>
              <a:rPr lang="en" sz="1550">
                <a:solidFill>
                  <a:srgbClr val="001D35"/>
                </a:solidFill>
                <a:highlight>
                  <a:srgbClr val="FFFFFF"/>
                </a:highlight>
                <a:latin typeface="Roboto"/>
                <a:ea typeface="Roboto"/>
                <a:cs typeface="Roboto"/>
                <a:sym typeface="Roboto"/>
              </a:rPr>
              <a:t>Gauge Invariance.</a:t>
            </a:r>
            <a:endParaRPr sz="1550">
              <a:solidFill>
                <a:srgbClr val="001D35"/>
              </a:solidFill>
              <a:highlight>
                <a:srgbClr val="FFFFFF"/>
              </a:highlight>
              <a:latin typeface="Roboto"/>
              <a:ea typeface="Roboto"/>
              <a:cs typeface="Roboto"/>
              <a:sym typeface="Roboto"/>
            </a:endParaRPr>
          </a:p>
        </p:txBody>
      </p:sp>
      <p:sp>
        <p:nvSpPr>
          <p:cNvPr id="141" name="Google Shape;141;p22"/>
          <p:cNvSpPr txBox="1"/>
          <p:nvPr/>
        </p:nvSpPr>
        <p:spPr>
          <a:xfrm>
            <a:off x="137550" y="891550"/>
            <a:ext cx="1404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Google →</a:t>
            </a:r>
            <a:endParaRPr sz="1800">
              <a:solidFill>
                <a:schemeClr val="dk2"/>
              </a:solidFill>
            </a:endParaRPr>
          </a:p>
        </p:txBody>
      </p:sp>
      <p:sp>
        <p:nvSpPr>
          <p:cNvPr id="142" name="Google Shape;142;p22"/>
          <p:cNvSpPr/>
          <p:nvPr/>
        </p:nvSpPr>
        <p:spPr>
          <a:xfrm>
            <a:off x="1761550" y="632375"/>
            <a:ext cx="1694700" cy="299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148" name="Google Shape;148;p23"/>
          <p:cNvPicPr preferRelativeResize="0"/>
          <p:nvPr/>
        </p:nvPicPr>
        <p:blipFill>
          <a:blip r:embed="rId3">
            <a:alphaModFix/>
          </a:blip>
          <a:stretch>
            <a:fillRect/>
          </a:stretch>
        </p:blipFill>
        <p:spPr>
          <a:xfrm>
            <a:off x="5545542" y="2947800"/>
            <a:ext cx="3153708" cy="1715425"/>
          </a:xfrm>
          <a:prstGeom prst="rect">
            <a:avLst/>
          </a:prstGeom>
          <a:noFill/>
          <a:ln>
            <a:noFill/>
          </a:ln>
        </p:spPr>
      </p:pic>
      <p:pic>
        <p:nvPicPr>
          <p:cNvPr id="149" name="Google Shape;149;p23"/>
          <p:cNvPicPr preferRelativeResize="0"/>
          <p:nvPr/>
        </p:nvPicPr>
        <p:blipFill>
          <a:blip r:embed="rId4">
            <a:alphaModFix/>
          </a:blip>
          <a:stretch>
            <a:fillRect/>
          </a:stretch>
        </p:blipFill>
        <p:spPr>
          <a:xfrm>
            <a:off x="629225" y="587175"/>
            <a:ext cx="3165522" cy="2009675"/>
          </a:xfrm>
          <a:prstGeom prst="rect">
            <a:avLst/>
          </a:prstGeom>
          <a:noFill/>
          <a:ln>
            <a:noFill/>
          </a:ln>
        </p:spPr>
      </p:pic>
      <p:pic>
        <p:nvPicPr>
          <p:cNvPr id="150" name="Google Shape;150;p23"/>
          <p:cNvPicPr preferRelativeResize="0"/>
          <p:nvPr/>
        </p:nvPicPr>
        <p:blipFill>
          <a:blip r:embed="rId5">
            <a:alphaModFix/>
          </a:blip>
          <a:stretch>
            <a:fillRect/>
          </a:stretch>
        </p:blipFill>
        <p:spPr>
          <a:xfrm>
            <a:off x="154150" y="3160700"/>
            <a:ext cx="5136075" cy="1857375"/>
          </a:xfrm>
          <a:prstGeom prst="rect">
            <a:avLst/>
          </a:prstGeom>
          <a:noFill/>
          <a:ln>
            <a:noFill/>
          </a:ln>
        </p:spPr>
      </p:pic>
      <p:sp>
        <p:nvSpPr>
          <p:cNvPr id="151" name="Google Shape;151;p23"/>
          <p:cNvSpPr txBox="1"/>
          <p:nvPr/>
        </p:nvSpPr>
        <p:spPr>
          <a:xfrm>
            <a:off x="0" y="2816950"/>
            <a:ext cx="1221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rPr>
              <a:t>Google →</a:t>
            </a:r>
            <a:endParaRPr sz="1600">
              <a:solidFill>
                <a:schemeClr val="dk2"/>
              </a:solidFill>
            </a:endParaRPr>
          </a:p>
        </p:txBody>
      </p:sp>
      <p:sp>
        <p:nvSpPr>
          <p:cNvPr id="152" name="Google Shape;152;p23"/>
          <p:cNvSpPr txBox="1"/>
          <p:nvPr/>
        </p:nvSpPr>
        <p:spPr>
          <a:xfrm>
            <a:off x="5118800" y="780075"/>
            <a:ext cx="37281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u="sng">
                <a:solidFill>
                  <a:schemeClr val="dk2"/>
                </a:solidFill>
              </a:rPr>
              <a:t>Symmetry breaking to HS student?</a:t>
            </a:r>
            <a:endParaRPr sz="1700" u="sng">
              <a:solidFill>
                <a:schemeClr val="dk2"/>
              </a:solidFill>
            </a:endParaRPr>
          </a:p>
          <a:p>
            <a:pPr marL="0" lvl="0" indent="0" algn="l" rtl="0">
              <a:spcBef>
                <a:spcPts val="0"/>
              </a:spcBef>
              <a:spcAft>
                <a:spcPts val="0"/>
              </a:spcAft>
              <a:buNone/>
            </a:pPr>
            <a:r>
              <a:rPr lang="en" sz="1700">
                <a:solidFill>
                  <a:schemeClr val="dk2"/>
                </a:solidFill>
              </a:rPr>
              <a:t>A balanced wheel has symmetry.  When it rotates it does shimmy nor does its CoM move. But, break the symmetry and a new form of motion occurs.. Interesting?</a:t>
            </a:r>
            <a:endParaRPr sz="1700">
              <a:solidFill>
                <a:schemeClr val="dk2"/>
              </a:solidFill>
            </a:endParaRPr>
          </a:p>
        </p:txBody>
      </p:sp>
      <p:sp>
        <p:nvSpPr>
          <p:cNvPr id="153" name="Google Shape;153;p23"/>
          <p:cNvSpPr txBox="1"/>
          <p:nvPr/>
        </p:nvSpPr>
        <p:spPr>
          <a:xfrm>
            <a:off x="154150" y="-94625"/>
            <a:ext cx="5708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Symmetry is cool, but what is this to a HS student?</a:t>
            </a:r>
            <a:endParaRPr sz="18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72425" y="86175"/>
            <a:ext cx="8307900" cy="80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770" u="sng"/>
              <a:t>FL → speculating.. Do particles in superposition/entanglement have physical properties different from their components parts?</a:t>
            </a:r>
            <a:endParaRPr sz="1770" u="sng"/>
          </a:p>
        </p:txBody>
      </p:sp>
      <p:sp>
        <p:nvSpPr>
          <p:cNvPr id="159" name="Google Shape;15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160" name="Google Shape;160;p24"/>
          <p:cNvPicPr preferRelativeResize="0"/>
          <p:nvPr/>
        </p:nvPicPr>
        <p:blipFill>
          <a:blip r:embed="rId3">
            <a:alphaModFix/>
          </a:blip>
          <a:stretch>
            <a:fillRect/>
          </a:stretch>
        </p:blipFill>
        <p:spPr>
          <a:xfrm>
            <a:off x="192250" y="1667525"/>
            <a:ext cx="4800814" cy="2995700"/>
          </a:xfrm>
          <a:prstGeom prst="rect">
            <a:avLst/>
          </a:prstGeom>
          <a:noFill/>
          <a:ln>
            <a:noFill/>
          </a:ln>
        </p:spPr>
      </p:pic>
      <p:pic>
        <p:nvPicPr>
          <p:cNvPr id="161" name="Google Shape;161;p24"/>
          <p:cNvPicPr preferRelativeResize="0"/>
          <p:nvPr/>
        </p:nvPicPr>
        <p:blipFill rotWithShape="1">
          <a:blip r:embed="rId4">
            <a:alphaModFix/>
          </a:blip>
          <a:srcRect t="15526"/>
          <a:stretch/>
        </p:blipFill>
        <p:spPr>
          <a:xfrm>
            <a:off x="5368575" y="1886825"/>
            <a:ext cx="3011750" cy="2515500"/>
          </a:xfrm>
          <a:prstGeom prst="rect">
            <a:avLst/>
          </a:prstGeom>
          <a:noFill/>
          <a:ln>
            <a:noFill/>
          </a:ln>
        </p:spPr>
      </p:pic>
      <p:sp>
        <p:nvSpPr>
          <p:cNvPr id="162" name="Google Shape;162;p24"/>
          <p:cNvSpPr txBox="1"/>
          <p:nvPr/>
        </p:nvSpPr>
        <p:spPr>
          <a:xfrm>
            <a:off x="267125" y="921075"/>
            <a:ext cx="7918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For example, qubits involve both oscillation and symmetry.  Could the symmetry be broken without dehorence leading to interesting physics?</a:t>
            </a:r>
            <a:endParaRPr sz="1800">
              <a:solidFill>
                <a:schemeClr val="dk2"/>
              </a:solidFill>
            </a:endParaRPr>
          </a:p>
        </p:txBody>
      </p:sp>
      <p:sp>
        <p:nvSpPr>
          <p:cNvPr id="163" name="Google Shape;163;p24"/>
          <p:cNvSpPr txBox="1"/>
          <p:nvPr/>
        </p:nvSpPr>
        <p:spPr>
          <a:xfrm>
            <a:off x="704925" y="4659925"/>
            <a:ext cx="398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https://quantumatlas.umd.edu/entry/platforms/</a:t>
            </a:r>
            <a:endParaRPr/>
          </a:p>
        </p:txBody>
      </p:sp>
      <p:sp>
        <p:nvSpPr>
          <p:cNvPr id="164" name="Google Shape;164;p24"/>
          <p:cNvSpPr txBox="1"/>
          <p:nvPr/>
        </p:nvSpPr>
        <p:spPr>
          <a:xfrm>
            <a:off x="5758000" y="4629175"/>
            <a:ext cx="223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My point..?</a:t>
            </a:r>
            <a:endParaRPr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112325" y="146000"/>
            <a:ext cx="1649100" cy="393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51562"/>
              <a:buNone/>
            </a:pPr>
            <a:r>
              <a:rPr lang="en" sz="1920"/>
              <a:t>Google → </a:t>
            </a:r>
            <a:endParaRPr sz="1920"/>
          </a:p>
        </p:txBody>
      </p:sp>
      <p:sp>
        <p:nvSpPr>
          <p:cNvPr id="170" name="Google Shape;17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171" name="Google Shape;171;p25"/>
          <p:cNvPicPr preferRelativeResize="0"/>
          <p:nvPr/>
        </p:nvPicPr>
        <p:blipFill>
          <a:blip r:embed="rId3">
            <a:alphaModFix/>
          </a:blip>
          <a:stretch>
            <a:fillRect/>
          </a:stretch>
        </p:blipFill>
        <p:spPr>
          <a:xfrm>
            <a:off x="1004275" y="428549"/>
            <a:ext cx="7135425" cy="2571100"/>
          </a:xfrm>
          <a:prstGeom prst="rect">
            <a:avLst/>
          </a:prstGeom>
          <a:noFill/>
          <a:ln>
            <a:noFill/>
          </a:ln>
        </p:spPr>
      </p:pic>
      <p:pic>
        <p:nvPicPr>
          <p:cNvPr id="172" name="Google Shape;172;p25"/>
          <p:cNvPicPr preferRelativeResize="0"/>
          <p:nvPr/>
        </p:nvPicPr>
        <p:blipFill>
          <a:blip r:embed="rId4">
            <a:alphaModFix/>
          </a:blip>
          <a:stretch>
            <a:fillRect/>
          </a:stretch>
        </p:blipFill>
        <p:spPr>
          <a:xfrm>
            <a:off x="1004300" y="3434500"/>
            <a:ext cx="7685975" cy="1404375"/>
          </a:xfrm>
          <a:prstGeom prst="rect">
            <a:avLst/>
          </a:prstGeom>
          <a:noFill/>
          <a:ln>
            <a:noFill/>
          </a:ln>
        </p:spPr>
      </p:pic>
      <p:sp>
        <p:nvSpPr>
          <p:cNvPr id="173" name="Google Shape;173;p25"/>
          <p:cNvSpPr txBox="1"/>
          <p:nvPr/>
        </p:nvSpPr>
        <p:spPr>
          <a:xfrm>
            <a:off x="119850" y="3104450"/>
            <a:ext cx="2618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However..</a:t>
            </a: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291975" y="-65950"/>
            <a:ext cx="7510200" cy="83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400"/>
              <a:t>Science fiction and whimsical speculation can inspire </a:t>
            </a:r>
            <a:r>
              <a:rPr lang="en" sz="2400" b="1"/>
              <a:t>new scientists</a:t>
            </a:r>
            <a:r>
              <a:rPr lang="en" sz="2400"/>
              <a:t> and sometimes </a:t>
            </a:r>
            <a:r>
              <a:rPr lang="en" sz="2400" b="1"/>
              <a:t>new science</a:t>
            </a:r>
            <a:r>
              <a:rPr lang="en" sz="2400"/>
              <a:t>.</a:t>
            </a:r>
            <a:endParaRPr sz="2400"/>
          </a:p>
        </p:txBody>
      </p:sp>
      <p:sp>
        <p:nvSpPr>
          <p:cNvPr id="179" name="Google Shape;17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180" name="Google Shape;180;p26"/>
          <p:cNvPicPr preferRelativeResize="0"/>
          <p:nvPr/>
        </p:nvPicPr>
        <p:blipFill>
          <a:blip r:embed="rId3">
            <a:alphaModFix/>
          </a:blip>
          <a:stretch>
            <a:fillRect/>
          </a:stretch>
        </p:blipFill>
        <p:spPr>
          <a:xfrm>
            <a:off x="451450" y="1488125"/>
            <a:ext cx="2039578" cy="3048025"/>
          </a:xfrm>
          <a:prstGeom prst="rect">
            <a:avLst/>
          </a:prstGeom>
          <a:noFill/>
          <a:ln>
            <a:noFill/>
          </a:ln>
        </p:spPr>
      </p:pic>
      <p:pic>
        <p:nvPicPr>
          <p:cNvPr id="181" name="Google Shape;181;p26"/>
          <p:cNvPicPr preferRelativeResize="0"/>
          <p:nvPr/>
        </p:nvPicPr>
        <p:blipFill>
          <a:blip r:embed="rId4">
            <a:alphaModFix/>
          </a:blip>
          <a:stretch>
            <a:fillRect/>
          </a:stretch>
        </p:blipFill>
        <p:spPr>
          <a:xfrm>
            <a:off x="2778375" y="1497625"/>
            <a:ext cx="3400425" cy="2543175"/>
          </a:xfrm>
          <a:prstGeom prst="rect">
            <a:avLst/>
          </a:prstGeom>
          <a:noFill/>
          <a:ln>
            <a:noFill/>
          </a:ln>
        </p:spPr>
      </p:pic>
      <p:pic>
        <p:nvPicPr>
          <p:cNvPr id="182" name="Google Shape;182;p26"/>
          <p:cNvPicPr preferRelativeResize="0"/>
          <p:nvPr/>
        </p:nvPicPr>
        <p:blipFill>
          <a:blip r:embed="rId5">
            <a:alphaModFix/>
          </a:blip>
          <a:stretch>
            <a:fillRect/>
          </a:stretch>
        </p:blipFill>
        <p:spPr>
          <a:xfrm>
            <a:off x="6628700" y="1497625"/>
            <a:ext cx="1971700" cy="3048032"/>
          </a:xfrm>
          <a:prstGeom prst="rect">
            <a:avLst/>
          </a:prstGeom>
          <a:noFill/>
          <a:ln>
            <a:noFill/>
          </a:ln>
        </p:spPr>
      </p:pic>
      <p:sp>
        <p:nvSpPr>
          <p:cNvPr id="183" name="Google Shape;183;p26"/>
          <p:cNvSpPr txBox="1"/>
          <p:nvPr/>
        </p:nvSpPr>
        <p:spPr>
          <a:xfrm>
            <a:off x="2758350" y="4559775"/>
            <a:ext cx="6412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184" name="Google Shape;184;p26"/>
          <p:cNvPicPr preferRelativeResize="0"/>
          <p:nvPr/>
        </p:nvPicPr>
        <p:blipFill rotWithShape="1">
          <a:blip r:embed="rId6">
            <a:alphaModFix/>
          </a:blip>
          <a:srcRect t="27900" b="16221"/>
          <a:stretch/>
        </p:blipFill>
        <p:spPr>
          <a:xfrm>
            <a:off x="3243300" y="4161050"/>
            <a:ext cx="2935500" cy="750575"/>
          </a:xfrm>
          <a:prstGeom prst="rect">
            <a:avLst/>
          </a:prstGeom>
          <a:noFill/>
          <a:ln>
            <a:noFill/>
          </a:ln>
        </p:spPr>
      </p:pic>
      <p:sp>
        <p:nvSpPr>
          <p:cNvPr id="185" name="Google Shape;185;p26"/>
          <p:cNvSpPr txBox="1"/>
          <p:nvPr/>
        </p:nvSpPr>
        <p:spPr>
          <a:xfrm>
            <a:off x="3815700" y="771938"/>
            <a:ext cx="4784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Adam Reiss, Sean Carroll at  Johns Hopkins</a:t>
            </a: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191" name="Google Shape;191;p27"/>
          <p:cNvPicPr preferRelativeResize="0"/>
          <p:nvPr/>
        </p:nvPicPr>
        <p:blipFill>
          <a:blip r:embed="rId3">
            <a:alphaModFix/>
          </a:blip>
          <a:stretch>
            <a:fillRect/>
          </a:stretch>
        </p:blipFill>
        <p:spPr>
          <a:xfrm>
            <a:off x="529250" y="1831825"/>
            <a:ext cx="8324699" cy="2831400"/>
          </a:xfrm>
          <a:prstGeom prst="rect">
            <a:avLst/>
          </a:prstGeom>
          <a:noFill/>
          <a:ln>
            <a:noFill/>
          </a:ln>
        </p:spPr>
      </p:pic>
      <p:sp>
        <p:nvSpPr>
          <p:cNvPr id="192" name="Google Shape;192;p27"/>
          <p:cNvSpPr txBox="1"/>
          <p:nvPr/>
        </p:nvSpPr>
        <p:spPr>
          <a:xfrm>
            <a:off x="529250" y="233650"/>
            <a:ext cx="2910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2"/>
                </a:solidFill>
              </a:rPr>
              <a:t>FL → Relativity</a:t>
            </a:r>
            <a:endParaRPr sz="2600">
              <a:solidFill>
                <a:schemeClr val="dk2"/>
              </a:solidFill>
            </a:endParaRPr>
          </a:p>
        </p:txBody>
      </p:sp>
      <p:sp>
        <p:nvSpPr>
          <p:cNvPr id="193" name="Google Shape;193;p27"/>
          <p:cNvSpPr txBox="1"/>
          <p:nvPr/>
        </p:nvSpPr>
        <p:spPr>
          <a:xfrm>
            <a:off x="346100" y="1270325"/>
            <a:ext cx="1415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Google →</a:t>
            </a: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8"/>
          <p:cNvSpPr txBox="1">
            <a:spLocks noGrp="1"/>
          </p:cNvSpPr>
          <p:nvPr>
            <p:ph type="title"/>
          </p:nvPr>
        </p:nvSpPr>
        <p:spPr>
          <a:xfrm>
            <a:off x="0" y="0"/>
            <a:ext cx="57759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Similar to Quantum superposition/entanglement</a:t>
            </a:r>
            <a:endParaRPr sz="1820"/>
          </a:p>
        </p:txBody>
      </p:sp>
      <p:sp>
        <p:nvSpPr>
          <p:cNvPr id="199" name="Google Shape;19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200" name="Google Shape;200;p28"/>
          <p:cNvPicPr preferRelativeResize="0"/>
          <p:nvPr/>
        </p:nvPicPr>
        <p:blipFill>
          <a:blip r:embed="rId3">
            <a:alphaModFix/>
          </a:blip>
          <a:stretch>
            <a:fillRect/>
          </a:stretch>
        </p:blipFill>
        <p:spPr>
          <a:xfrm>
            <a:off x="1605645" y="572700"/>
            <a:ext cx="6538305" cy="4570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206" name="Google Shape;206;p29"/>
          <p:cNvPicPr preferRelativeResize="0"/>
          <p:nvPr/>
        </p:nvPicPr>
        <p:blipFill>
          <a:blip r:embed="rId3">
            <a:alphaModFix/>
          </a:blip>
          <a:stretch>
            <a:fillRect/>
          </a:stretch>
        </p:blipFill>
        <p:spPr>
          <a:xfrm>
            <a:off x="1203325" y="602475"/>
            <a:ext cx="5841276" cy="3351249"/>
          </a:xfrm>
          <a:prstGeom prst="rect">
            <a:avLst/>
          </a:prstGeom>
          <a:noFill/>
          <a:ln>
            <a:noFill/>
          </a:ln>
        </p:spPr>
      </p:pic>
      <p:sp>
        <p:nvSpPr>
          <p:cNvPr id="207" name="Google Shape;207;p29"/>
          <p:cNvSpPr txBox="1"/>
          <p:nvPr/>
        </p:nvSpPr>
        <p:spPr>
          <a:xfrm>
            <a:off x="103275" y="0"/>
            <a:ext cx="8917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u="sng">
                <a:solidFill>
                  <a:schemeClr val="dk2"/>
                </a:solidFill>
              </a:rPr>
              <a:t>FL (QC) → Could the Universe be some sort of vast quantum computer?</a:t>
            </a:r>
            <a:endParaRPr sz="2100" u="sng">
              <a:solidFill>
                <a:schemeClr val="dk2"/>
              </a:solidFill>
            </a:endParaRPr>
          </a:p>
        </p:txBody>
      </p:sp>
      <p:sp>
        <p:nvSpPr>
          <p:cNvPr id="208" name="Google Shape;208;p29"/>
          <p:cNvSpPr txBox="1"/>
          <p:nvPr/>
        </p:nvSpPr>
        <p:spPr>
          <a:xfrm>
            <a:off x="1203325" y="4048300"/>
            <a:ext cx="5582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If gravity models well as a feature of cyberspace..?</a:t>
            </a:r>
            <a:endParaRPr sz="1800">
              <a:solidFill>
                <a:schemeClr val="dk2"/>
              </a:solidFill>
            </a:endParaRPr>
          </a:p>
        </p:txBody>
      </p:sp>
      <p:sp>
        <p:nvSpPr>
          <p:cNvPr id="209" name="Google Shape;209;p29"/>
          <p:cNvSpPr txBox="1"/>
          <p:nvPr/>
        </p:nvSpPr>
        <p:spPr>
          <a:xfrm>
            <a:off x="186600" y="4604575"/>
            <a:ext cx="2372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My point..?</a:t>
            </a:r>
            <a:endParaRPr sz="18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0"/>
          <p:cNvSpPr txBox="1">
            <a:spLocks noGrp="1"/>
          </p:cNvSpPr>
          <p:nvPr>
            <p:ph type="title"/>
          </p:nvPr>
        </p:nvSpPr>
        <p:spPr>
          <a:xfrm>
            <a:off x="331650" y="152400"/>
            <a:ext cx="3862200" cy="107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Speculative metaphysics is motivational!</a:t>
            </a:r>
            <a:endParaRPr/>
          </a:p>
        </p:txBody>
      </p:sp>
      <p:sp>
        <p:nvSpPr>
          <p:cNvPr id="215" name="Google Shape;21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pic>
        <p:nvPicPr>
          <p:cNvPr id="216" name="Google Shape;216;p30"/>
          <p:cNvPicPr preferRelativeResize="0"/>
          <p:nvPr/>
        </p:nvPicPr>
        <p:blipFill>
          <a:blip r:embed="rId3">
            <a:alphaModFix/>
          </a:blip>
          <a:stretch>
            <a:fillRect/>
          </a:stretch>
        </p:blipFill>
        <p:spPr>
          <a:xfrm>
            <a:off x="1002575" y="1231500"/>
            <a:ext cx="2134600" cy="2190275"/>
          </a:xfrm>
          <a:prstGeom prst="rect">
            <a:avLst/>
          </a:prstGeom>
          <a:noFill/>
          <a:ln>
            <a:noFill/>
          </a:ln>
        </p:spPr>
      </p:pic>
      <p:sp>
        <p:nvSpPr>
          <p:cNvPr id="217" name="Google Shape;217;p30"/>
          <p:cNvSpPr txBox="1"/>
          <p:nvPr/>
        </p:nvSpPr>
        <p:spPr>
          <a:xfrm>
            <a:off x="609725" y="4120100"/>
            <a:ext cx="27468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https://www.facebook.com/FiveCentPhilosopher</a:t>
            </a:r>
            <a:r>
              <a:rPr lang="en"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a:t>
            </a:r>
            <a:endParaRPr/>
          </a:p>
        </p:txBody>
      </p:sp>
      <p:sp>
        <p:nvSpPr>
          <p:cNvPr id="218" name="Google Shape;218;p30"/>
          <p:cNvSpPr txBox="1"/>
          <p:nvPr/>
        </p:nvSpPr>
        <p:spPr>
          <a:xfrm>
            <a:off x="4631800" y="4458800"/>
            <a:ext cx="349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5"/>
              </a:rPr>
              <a:t>https://www.informationphilosopher.com/</a:t>
            </a:r>
            <a:r>
              <a:rPr lang="en"/>
              <a:t> </a:t>
            </a:r>
            <a:endParaRPr/>
          </a:p>
        </p:txBody>
      </p:sp>
      <p:pic>
        <p:nvPicPr>
          <p:cNvPr id="219" name="Google Shape;219;p30"/>
          <p:cNvPicPr preferRelativeResize="0"/>
          <p:nvPr/>
        </p:nvPicPr>
        <p:blipFill>
          <a:blip r:embed="rId6">
            <a:alphaModFix/>
          </a:blip>
          <a:stretch>
            <a:fillRect/>
          </a:stretch>
        </p:blipFill>
        <p:spPr>
          <a:xfrm>
            <a:off x="4764700" y="152400"/>
            <a:ext cx="2823291" cy="41370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1"/>
          <p:cNvSpPr txBox="1">
            <a:spLocks noGrp="1"/>
          </p:cNvSpPr>
          <p:nvPr>
            <p:ph type="title"/>
          </p:nvPr>
        </p:nvSpPr>
        <p:spPr>
          <a:xfrm>
            <a:off x="192075" y="111000"/>
            <a:ext cx="8602500" cy="46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891"/>
              <a:buNone/>
            </a:pPr>
            <a:r>
              <a:rPr lang="en" sz="1718"/>
              <a:t>FL Motivation→”Frontier Physics” and “Philosophy of Science” discussion groups?</a:t>
            </a:r>
            <a:endParaRPr sz="1718"/>
          </a:p>
        </p:txBody>
      </p:sp>
      <p:sp>
        <p:nvSpPr>
          <p:cNvPr id="225" name="Google Shape;22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
        <p:nvSpPr>
          <p:cNvPr id="226" name="Google Shape;226;p31"/>
          <p:cNvSpPr txBox="1"/>
          <p:nvPr/>
        </p:nvSpPr>
        <p:spPr>
          <a:xfrm>
            <a:off x="291775" y="578175"/>
            <a:ext cx="34434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u="sng">
                <a:solidFill>
                  <a:schemeClr val="hlink"/>
                </a:solidFill>
                <a:hlinkClick r:id="rId3"/>
              </a:rPr>
              <a:t>https://medium.com/aimonks/exploring-the-</a:t>
            </a:r>
            <a:r>
              <a:rPr lang="en" sz="1600" b="1" u="sng">
                <a:solidFill>
                  <a:schemeClr val="hlink"/>
                </a:solidFill>
                <a:hlinkClick r:id="rId3"/>
              </a:rPr>
              <a:t>philosophy-of-science</a:t>
            </a:r>
            <a:r>
              <a:rPr lang="en" sz="1600" u="sng">
                <a:solidFill>
                  <a:schemeClr val="hlink"/>
                </a:solidFill>
                <a:hlinkClick r:id="rId3"/>
              </a:rPr>
              <a:t>-a-journey-into-epistemological-inquiry-2bc8e1354632</a:t>
            </a:r>
            <a:r>
              <a:rPr lang="en" sz="1600"/>
              <a:t> </a:t>
            </a:r>
            <a:endParaRPr sz="1600"/>
          </a:p>
        </p:txBody>
      </p:sp>
      <p:pic>
        <p:nvPicPr>
          <p:cNvPr id="227" name="Google Shape;227;p31"/>
          <p:cNvPicPr preferRelativeResize="0"/>
          <p:nvPr/>
        </p:nvPicPr>
        <p:blipFill rotWithShape="1">
          <a:blip r:embed="rId4">
            <a:alphaModFix/>
          </a:blip>
          <a:srcRect b="21116"/>
          <a:stretch/>
        </p:blipFill>
        <p:spPr>
          <a:xfrm>
            <a:off x="291775" y="1753350"/>
            <a:ext cx="4413050" cy="2956125"/>
          </a:xfrm>
          <a:prstGeom prst="rect">
            <a:avLst/>
          </a:prstGeom>
          <a:noFill/>
          <a:ln>
            <a:noFill/>
          </a:ln>
        </p:spPr>
      </p:pic>
      <p:pic>
        <p:nvPicPr>
          <p:cNvPr id="228" name="Google Shape;228;p31"/>
          <p:cNvPicPr preferRelativeResize="0"/>
          <p:nvPr/>
        </p:nvPicPr>
        <p:blipFill>
          <a:blip r:embed="rId5">
            <a:alphaModFix/>
          </a:blip>
          <a:stretch>
            <a:fillRect/>
          </a:stretch>
        </p:blipFill>
        <p:spPr>
          <a:xfrm>
            <a:off x="5027360" y="1579200"/>
            <a:ext cx="3345340" cy="3130275"/>
          </a:xfrm>
          <a:prstGeom prst="rect">
            <a:avLst/>
          </a:prstGeom>
          <a:noFill/>
          <a:ln>
            <a:noFill/>
          </a:ln>
        </p:spPr>
      </p:pic>
      <p:sp>
        <p:nvSpPr>
          <p:cNvPr id="229" name="Google Shape;229;p31"/>
          <p:cNvSpPr txBox="1"/>
          <p:nvPr/>
        </p:nvSpPr>
        <p:spPr>
          <a:xfrm>
            <a:off x="4507575" y="572700"/>
            <a:ext cx="42870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u="sng">
                <a:solidFill>
                  <a:schemeClr val="hlink"/>
                </a:solidFill>
                <a:latin typeface="Calibri"/>
                <a:ea typeface="Calibri"/>
                <a:cs typeface="Calibri"/>
                <a:sym typeface="Calibri"/>
                <a:hlinkClick r:id="rId6"/>
              </a:rPr>
              <a:t>https://www.facebook.com/groups/1241654675899115/</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u="sng">
                <a:solidFill>
                  <a:schemeClr val="hlink"/>
                </a:solidFill>
                <a:latin typeface="Calibri"/>
                <a:ea typeface="Calibri"/>
                <a:cs typeface="Calibri"/>
                <a:sym typeface="Calibri"/>
                <a:hlinkClick r:id="rId7"/>
              </a:rPr>
              <a:t>https://www.facebook.com/fermilabfriends/</a:t>
            </a:r>
            <a:endParaRPr sz="1200" u="sng">
              <a:solidFill>
                <a:schemeClr val="hlink"/>
              </a:solidFill>
              <a:latin typeface="Calibri"/>
              <a:ea typeface="Calibri"/>
              <a:cs typeface="Calibri"/>
              <a:sym typeface="Calibri"/>
            </a:endParaRPr>
          </a:p>
          <a:p>
            <a:pPr marL="0" lvl="0" indent="0" algn="l" rtl="0">
              <a:lnSpc>
                <a:spcPct val="115000"/>
              </a:lnSpc>
              <a:spcBef>
                <a:spcPts val="0"/>
              </a:spcBef>
              <a:spcAft>
                <a:spcPts val="0"/>
              </a:spcAft>
              <a:buNone/>
            </a:pPr>
            <a:r>
              <a:rPr lang="en" sz="1200" u="sng">
                <a:solidFill>
                  <a:schemeClr val="hlink"/>
                </a:solidFill>
                <a:latin typeface="Calibri"/>
                <a:ea typeface="Calibri"/>
                <a:cs typeface="Calibri"/>
                <a:sym typeface="Calibri"/>
                <a:hlinkClick r:id="rId8"/>
              </a:rPr>
              <a:t>https://fermilabfriends.org/</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u="sng">
                <a:solidFill>
                  <a:schemeClr val="hlink"/>
                </a:solidFill>
                <a:latin typeface="Calibri"/>
                <a:ea typeface="Calibri"/>
                <a:cs typeface="Calibri"/>
                <a:sym typeface="Calibri"/>
                <a:hlinkClick r:id="rId9"/>
              </a:rPr>
              <a:t>https://orgs.fnal.gov/</a:t>
            </a:r>
            <a:endParaRPr sz="1200" u="sng">
              <a:solidFill>
                <a:schemeClr val="hlink"/>
              </a:solidFill>
              <a:latin typeface="Calibri"/>
              <a:ea typeface="Calibri"/>
              <a:cs typeface="Calibri"/>
              <a:sym typeface="Calibri"/>
            </a:endParaRPr>
          </a:p>
        </p:txBody>
      </p:sp>
      <p:sp>
        <p:nvSpPr>
          <p:cNvPr id="230" name="Google Shape;230;p31"/>
          <p:cNvSpPr txBox="1"/>
          <p:nvPr/>
        </p:nvSpPr>
        <p:spPr>
          <a:xfrm>
            <a:off x="417825" y="4714950"/>
            <a:ext cx="428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Looks great online but difficult to access/enable..</a:t>
            </a:r>
            <a:endParaRPr>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p:nvPr/>
        </p:nvSpPr>
        <p:spPr>
          <a:xfrm>
            <a:off x="246400" y="114025"/>
            <a:ext cx="5362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64" name="Google Shape;64;p14"/>
          <p:cNvSpPr txBox="1"/>
          <p:nvPr/>
        </p:nvSpPr>
        <p:spPr>
          <a:xfrm>
            <a:off x="99675" y="905375"/>
            <a:ext cx="3775200" cy="2678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2"/>
              </a:buClr>
              <a:buSzPts val="1800"/>
              <a:buChar char="●"/>
            </a:pPr>
            <a:r>
              <a:rPr lang="en" sz="1800">
                <a:solidFill>
                  <a:schemeClr val="dk2"/>
                </a:solidFill>
              </a:rPr>
              <a:t>MS Computational Physics SIU-E</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PhD Mechanical Engineering WVU</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Former patent examiner and materials researcher</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STEM educator since 2000</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Saturday Morning Physics class #3 1981/1982</a:t>
            </a:r>
            <a:endParaRPr sz="1800">
              <a:solidFill>
                <a:schemeClr val="dk2"/>
              </a:solidFill>
            </a:endParaRPr>
          </a:p>
        </p:txBody>
      </p:sp>
      <p:pic>
        <p:nvPicPr>
          <p:cNvPr id="65" name="Google Shape;65;p14"/>
          <p:cNvPicPr preferRelativeResize="0"/>
          <p:nvPr/>
        </p:nvPicPr>
        <p:blipFill>
          <a:blip r:embed="rId3">
            <a:alphaModFix/>
          </a:blip>
          <a:stretch>
            <a:fillRect/>
          </a:stretch>
        </p:blipFill>
        <p:spPr>
          <a:xfrm>
            <a:off x="4301891" y="436179"/>
            <a:ext cx="4411034" cy="3616500"/>
          </a:xfrm>
          <a:prstGeom prst="rect">
            <a:avLst/>
          </a:prstGeom>
          <a:noFill/>
          <a:ln>
            <a:noFill/>
          </a:ln>
        </p:spPr>
      </p:pic>
      <p:sp>
        <p:nvSpPr>
          <p:cNvPr id="66" name="Google Shape;66;p14"/>
          <p:cNvSpPr txBox="1"/>
          <p:nvPr/>
        </p:nvSpPr>
        <p:spPr>
          <a:xfrm>
            <a:off x="2712175" y="4367925"/>
            <a:ext cx="536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https://history.fnal.gov/historical/education/satphy.html</a:t>
            </a:r>
            <a:r>
              <a:rPr lang="en"/>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2"/>
          <p:cNvSpPr txBox="1">
            <a:spLocks noGrp="1"/>
          </p:cNvSpPr>
          <p:nvPr>
            <p:ph type="body" idx="1"/>
          </p:nvPr>
        </p:nvSpPr>
        <p:spPr>
          <a:xfrm>
            <a:off x="152175" y="400200"/>
            <a:ext cx="4021500" cy="465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a:t>My TRAC task was to learn this document and critique, perhaps demonstrate my recommendations for how to instruct.</a:t>
            </a:r>
            <a:endParaRPr sz="1700"/>
          </a:p>
          <a:p>
            <a:pPr marL="0" lvl="0" indent="0" algn="l" rtl="0">
              <a:spcBef>
                <a:spcPts val="1200"/>
              </a:spcBef>
              <a:spcAft>
                <a:spcPts val="0"/>
              </a:spcAft>
              <a:buNone/>
            </a:pPr>
            <a:r>
              <a:rPr lang="en" sz="1700"/>
              <a:t>This book is excellent, but any good book that does not gloss over difficult conconcepts.. Not always well received. </a:t>
            </a:r>
            <a:endParaRPr sz="1700"/>
          </a:p>
          <a:p>
            <a:pPr marL="0" lvl="0" indent="0" algn="l" rtl="0">
              <a:spcBef>
                <a:spcPts val="1200"/>
              </a:spcBef>
              <a:spcAft>
                <a:spcPts val="0"/>
              </a:spcAft>
              <a:buNone/>
            </a:pPr>
            <a:r>
              <a:rPr lang="en" sz="1700"/>
              <a:t>If get student pushback, it's because of the way thing are.. Students rarely hold themselves for lack of understanding.  Does anybody?  </a:t>
            </a:r>
            <a:endParaRPr sz="1700"/>
          </a:p>
          <a:p>
            <a:pPr marL="0" lvl="0" indent="0" algn="l" rtl="0">
              <a:spcBef>
                <a:spcPts val="1200"/>
              </a:spcBef>
              <a:spcAft>
                <a:spcPts val="1200"/>
              </a:spcAft>
              <a:buNone/>
            </a:pPr>
            <a:r>
              <a:rPr lang="en" sz="1700"/>
              <a:t>One avenue for STEM education counter pushback.. is </a:t>
            </a:r>
            <a:r>
              <a:rPr lang="en" sz="1700" b="1"/>
              <a:t>motivation.</a:t>
            </a:r>
            <a:endParaRPr sz="1700" b="1"/>
          </a:p>
        </p:txBody>
      </p:sp>
      <p:sp>
        <p:nvSpPr>
          <p:cNvPr id="236" name="Google Shape;23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
        <p:nvSpPr>
          <p:cNvPr id="237" name="Google Shape;237;p32"/>
          <p:cNvSpPr txBox="1"/>
          <p:nvPr/>
        </p:nvSpPr>
        <p:spPr>
          <a:xfrm>
            <a:off x="0" y="0"/>
            <a:ext cx="608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3"/>
              </a:rPr>
              <a:t>https://lss.fnal.gov/archive/test-fn/1000/fermilab-fn-1077-t.pdf</a:t>
            </a:r>
            <a:r>
              <a:rPr lang="en"/>
              <a:t> </a:t>
            </a:r>
            <a:endParaRPr/>
          </a:p>
        </p:txBody>
      </p:sp>
      <p:pic>
        <p:nvPicPr>
          <p:cNvPr id="238" name="Google Shape;238;p32"/>
          <p:cNvPicPr preferRelativeResize="0"/>
          <p:nvPr/>
        </p:nvPicPr>
        <p:blipFill>
          <a:blip r:embed="rId4">
            <a:alphaModFix/>
          </a:blip>
          <a:stretch>
            <a:fillRect/>
          </a:stretch>
        </p:blipFill>
        <p:spPr>
          <a:xfrm>
            <a:off x="4830206" y="541013"/>
            <a:ext cx="3422944" cy="36798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3"/>
          <p:cNvSpPr txBox="1">
            <a:spLocks noGrp="1"/>
          </p:cNvSpPr>
          <p:nvPr>
            <p:ph type="body" idx="1"/>
          </p:nvPr>
        </p:nvSpPr>
        <p:spPr>
          <a:xfrm>
            <a:off x="986188" y="3102925"/>
            <a:ext cx="7566000" cy="17328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SzPts val="358"/>
              <a:buNone/>
            </a:pPr>
            <a:r>
              <a:rPr lang="en" sz="100"/>
              <a:t>I</a:t>
            </a:r>
            <a:r>
              <a:rPr lang="en" sz="2455"/>
              <a:t>I want to see </a:t>
            </a:r>
            <a:r>
              <a:rPr lang="en" sz="2455" b="1"/>
              <a:t>Fermilab / Argon / NASA.. inspire!</a:t>
            </a:r>
            <a:endParaRPr sz="2455" b="1"/>
          </a:p>
          <a:p>
            <a:pPr marL="0" lvl="0" indent="0" algn="l" rtl="0">
              <a:lnSpc>
                <a:spcPct val="95000"/>
              </a:lnSpc>
              <a:spcBef>
                <a:spcPts val="1200"/>
              </a:spcBef>
              <a:spcAft>
                <a:spcPts val="0"/>
              </a:spcAft>
              <a:buSzPts val="358"/>
              <a:buNone/>
            </a:pPr>
            <a:r>
              <a:rPr lang="en" sz="2455"/>
              <a:t>If you feel apart of something, that is inspiring.</a:t>
            </a:r>
            <a:endParaRPr sz="2455"/>
          </a:p>
          <a:p>
            <a:pPr marL="0" lvl="0" indent="0" algn="l" rtl="0">
              <a:lnSpc>
                <a:spcPct val="95000"/>
              </a:lnSpc>
              <a:spcBef>
                <a:spcPts val="1200"/>
              </a:spcBef>
              <a:spcAft>
                <a:spcPts val="1200"/>
              </a:spcAft>
              <a:buSzPts val="358"/>
              <a:buNone/>
            </a:pPr>
            <a:r>
              <a:rPr lang="en" sz="2455"/>
              <a:t>How about IP as a source of </a:t>
            </a:r>
            <a:r>
              <a:rPr lang="en" sz="2455" b="1"/>
              <a:t>motivation</a:t>
            </a:r>
            <a:r>
              <a:rPr lang="en" sz="2455"/>
              <a:t>?</a:t>
            </a:r>
            <a:endParaRPr sz="100"/>
          </a:p>
        </p:txBody>
      </p:sp>
      <p:sp>
        <p:nvSpPr>
          <p:cNvPr id="244" name="Google Shape;24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pic>
        <p:nvPicPr>
          <p:cNvPr id="245" name="Google Shape;245;p33"/>
          <p:cNvPicPr preferRelativeResize="0"/>
          <p:nvPr/>
        </p:nvPicPr>
        <p:blipFill>
          <a:blip r:embed="rId3">
            <a:alphaModFix/>
          </a:blip>
          <a:stretch>
            <a:fillRect/>
          </a:stretch>
        </p:blipFill>
        <p:spPr>
          <a:xfrm>
            <a:off x="2443263" y="179425"/>
            <a:ext cx="4257463" cy="2619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4"/>
          <p:cNvSpPr txBox="1">
            <a:spLocks noGrp="1"/>
          </p:cNvSpPr>
          <p:nvPr>
            <p:ph type="title"/>
          </p:nvPr>
        </p:nvSpPr>
        <p:spPr>
          <a:xfrm>
            <a:off x="132450" y="0"/>
            <a:ext cx="5377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Intellectual property is $$ and power</a:t>
            </a:r>
            <a:endParaRPr/>
          </a:p>
        </p:txBody>
      </p:sp>
      <p:sp>
        <p:nvSpPr>
          <p:cNvPr id="251" name="Google Shape;25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pic>
        <p:nvPicPr>
          <p:cNvPr id="252" name="Google Shape;252;p34"/>
          <p:cNvPicPr preferRelativeResize="0"/>
          <p:nvPr/>
        </p:nvPicPr>
        <p:blipFill>
          <a:blip r:embed="rId3">
            <a:alphaModFix/>
          </a:blip>
          <a:stretch>
            <a:fillRect/>
          </a:stretch>
        </p:blipFill>
        <p:spPr>
          <a:xfrm>
            <a:off x="132450" y="1569613"/>
            <a:ext cx="6339674" cy="1826775"/>
          </a:xfrm>
          <a:prstGeom prst="rect">
            <a:avLst/>
          </a:prstGeom>
          <a:noFill/>
          <a:ln>
            <a:noFill/>
          </a:ln>
        </p:spPr>
      </p:pic>
      <p:pic>
        <p:nvPicPr>
          <p:cNvPr id="253" name="Google Shape;253;p34"/>
          <p:cNvPicPr preferRelativeResize="0"/>
          <p:nvPr/>
        </p:nvPicPr>
        <p:blipFill>
          <a:blip r:embed="rId4">
            <a:alphaModFix/>
          </a:blip>
          <a:stretch>
            <a:fillRect/>
          </a:stretch>
        </p:blipFill>
        <p:spPr>
          <a:xfrm>
            <a:off x="1578875" y="3573500"/>
            <a:ext cx="6893576" cy="1570000"/>
          </a:xfrm>
          <a:prstGeom prst="rect">
            <a:avLst/>
          </a:prstGeom>
          <a:noFill/>
          <a:ln>
            <a:noFill/>
          </a:ln>
        </p:spPr>
      </p:pic>
      <p:pic>
        <p:nvPicPr>
          <p:cNvPr id="254" name="Google Shape;254;p34"/>
          <p:cNvPicPr preferRelativeResize="0"/>
          <p:nvPr/>
        </p:nvPicPr>
        <p:blipFill>
          <a:blip r:embed="rId5">
            <a:alphaModFix/>
          </a:blip>
          <a:stretch>
            <a:fillRect/>
          </a:stretch>
        </p:blipFill>
        <p:spPr>
          <a:xfrm>
            <a:off x="5828500" y="106100"/>
            <a:ext cx="3192650" cy="1286401"/>
          </a:xfrm>
          <a:prstGeom prst="rect">
            <a:avLst/>
          </a:prstGeom>
          <a:noFill/>
          <a:ln>
            <a:noFill/>
          </a:ln>
        </p:spPr>
      </p:pic>
      <p:sp>
        <p:nvSpPr>
          <p:cNvPr id="255" name="Google Shape;255;p34"/>
          <p:cNvSpPr txBox="1"/>
          <p:nvPr/>
        </p:nvSpPr>
        <p:spPr>
          <a:xfrm>
            <a:off x="306225" y="734950"/>
            <a:ext cx="4505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IP is proximal to other IP defined by </a:t>
            </a:r>
            <a:r>
              <a:rPr lang="en" sz="1800" b="1">
                <a:solidFill>
                  <a:schemeClr val="dk2"/>
                </a:solidFill>
              </a:rPr>
              <a:t>inventive concepts.</a:t>
            </a:r>
            <a:endParaRPr sz="1800" b="1">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5"/>
          <p:cNvSpPr txBox="1">
            <a:spLocks noGrp="1"/>
          </p:cNvSpPr>
          <p:nvPr>
            <p:ph type="title"/>
          </p:nvPr>
        </p:nvSpPr>
        <p:spPr>
          <a:xfrm>
            <a:off x="290550" y="0"/>
            <a:ext cx="78129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820"/>
              <a:t>Use the concepts of intellectual property (IP) and the patent examining process as pedagogical and motivational STEM tools.    </a:t>
            </a:r>
            <a:endParaRPr sz="1820"/>
          </a:p>
        </p:txBody>
      </p:sp>
      <p:sp>
        <p:nvSpPr>
          <p:cNvPr id="261" name="Google Shape;26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pic>
        <p:nvPicPr>
          <p:cNvPr id="262" name="Google Shape;262;p35"/>
          <p:cNvPicPr preferRelativeResize="0"/>
          <p:nvPr/>
        </p:nvPicPr>
        <p:blipFill>
          <a:blip r:embed="rId3">
            <a:alphaModFix/>
          </a:blip>
          <a:stretch>
            <a:fillRect/>
          </a:stretch>
        </p:blipFill>
        <p:spPr>
          <a:xfrm>
            <a:off x="225975" y="1262863"/>
            <a:ext cx="6473149" cy="2617775"/>
          </a:xfrm>
          <a:prstGeom prst="rect">
            <a:avLst/>
          </a:prstGeom>
          <a:noFill/>
          <a:ln>
            <a:noFill/>
          </a:ln>
        </p:spPr>
      </p:pic>
      <p:sp>
        <p:nvSpPr>
          <p:cNvPr id="263" name="Google Shape;263;p35"/>
          <p:cNvSpPr txBox="1"/>
          <p:nvPr/>
        </p:nvSpPr>
        <p:spPr>
          <a:xfrm>
            <a:off x="478450" y="4659925"/>
            <a:ext cx="485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https://www.uspto.gov/web/offices/pac/mpep/s2104.html</a:t>
            </a:r>
            <a:r>
              <a:rPr lang="en"/>
              <a:t> </a:t>
            </a:r>
            <a:endParaRPr/>
          </a:p>
        </p:txBody>
      </p:sp>
      <p:sp>
        <p:nvSpPr>
          <p:cNvPr id="264" name="Google Shape;264;p35"/>
          <p:cNvSpPr txBox="1"/>
          <p:nvPr/>
        </p:nvSpPr>
        <p:spPr>
          <a:xfrm>
            <a:off x="665550" y="3921025"/>
            <a:ext cx="7812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Anyone gets protection (wins the game)  for their claims (IP) boundaries  if .. they can overcome..</a:t>
            </a:r>
            <a:endParaRPr sz="1800">
              <a:solidFill>
                <a:schemeClr val="dk2"/>
              </a:solidFill>
            </a:endParaRPr>
          </a:p>
        </p:txBody>
      </p:sp>
      <p:pic>
        <p:nvPicPr>
          <p:cNvPr id="265" name="Google Shape;265;p35"/>
          <p:cNvPicPr preferRelativeResize="0"/>
          <p:nvPr/>
        </p:nvPicPr>
        <p:blipFill rotWithShape="1">
          <a:blip r:embed="rId5">
            <a:alphaModFix/>
          </a:blip>
          <a:srcRect l="7453" r="5981"/>
          <a:stretch/>
        </p:blipFill>
        <p:spPr>
          <a:xfrm>
            <a:off x="6699125" y="1701298"/>
            <a:ext cx="1836025" cy="1485200"/>
          </a:xfrm>
          <a:prstGeom prst="rect">
            <a:avLst/>
          </a:prstGeom>
          <a:noFill/>
          <a:ln>
            <a:noFill/>
          </a:ln>
        </p:spPr>
      </p:pic>
      <p:sp>
        <p:nvSpPr>
          <p:cNvPr id="266" name="Google Shape;266;p35"/>
          <p:cNvSpPr txBox="1"/>
          <p:nvPr/>
        </p:nvSpPr>
        <p:spPr>
          <a:xfrm>
            <a:off x="757550" y="942838"/>
            <a:ext cx="3000000" cy="46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20">
                <a:solidFill>
                  <a:schemeClr val="dk1"/>
                </a:solidFill>
              </a:rPr>
              <a:t>101 - The gatekeeper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6"/>
          <p:cNvSpPr txBox="1">
            <a:spLocks noGrp="1"/>
          </p:cNvSpPr>
          <p:nvPr>
            <p:ph type="title"/>
          </p:nvPr>
        </p:nvSpPr>
        <p:spPr>
          <a:xfrm>
            <a:off x="201988" y="106200"/>
            <a:ext cx="6433800" cy="86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Overcoming obstacles (especially in teams)  is motivating and rewarding. </a:t>
            </a:r>
            <a:endParaRPr/>
          </a:p>
        </p:txBody>
      </p:sp>
      <p:sp>
        <p:nvSpPr>
          <p:cNvPr id="272" name="Google Shape;27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pic>
        <p:nvPicPr>
          <p:cNvPr id="273" name="Google Shape;273;p36"/>
          <p:cNvPicPr preferRelativeResize="0"/>
          <p:nvPr/>
        </p:nvPicPr>
        <p:blipFill>
          <a:blip r:embed="rId3">
            <a:alphaModFix/>
          </a:blip>
          <a:stretch>
            <a:fillRect/>
          </a:stretch>
        </p:blipFill>
        <p:spPr>
          <a:xfrm>
            <a:off x="152213" y="1261213"/>
            <a:ext cx="6533375" cy="1704975"/>
          </a:xfrm>
          <a:prstGeom prst="rect">
            <a:avLst/>
          </a:prstGeom>
          <a:noFill/>
          <a:ln>
            <a:noFill/>
          </a:ln>
        </p:spPr>
      </p:pic>
      <p:pic>
        <p:nvPicPr>
          <p:cNvPr id="274" name="Google Shape;274;p36"/>
          <p:cNvPicPr preferRelativeResize="0"/>
          <p:nvPr/>
        </p:nvPicPr>
        <p:blipFill>
          <a:blip r:embed="rId4">
            <a:alphaModFix/>
          </a:blip>
          <a:stretch>
            <a:fillRect/>
          </a:stretch>
        </p:blipFill>
        <p:spPr>
          <a:xfrm>
            <a:off x="202000" y="3085825"/>
            <a:ext cx="6433800" cy="1847827"/>
          </a:xfrm>
          <a:prstGeom prst="rect">
            <a:avLst/>
          </a:prstGeom>
          <a:noFill/>
          <a:ln>
            <a:noFill/>
          </a:ln>
        </p:spPr>
      </p:pic>
      <p:pic>
        <p:nvPicPr>
          <p:cNvPr id="275" name="Google Shape;275;p36"/>
          <p:cNvPicPr preferRelativeResize="0"/>
          <p:nvPr/>
        </p:nvPicPr>
        <p:blipFill rotWithShape="1">
          <a:blip r:embed="rId5">
            <a:alphaModFix/>
          </a:blip>
          <a:srcRect l="10936" r="8644"/>
          <a:stretch/>
        </p:blipFill>
        <p:spPr>
          <a:xfrm>
            <a:off x="6829862" y="106200"/>
            <a:ext cx="1884819" cy="1569900"/>
          </a:xfrm>
          <a:prstGeom prst="rect">
            <a:avLst/>
          </a:prstGeom>
          <a:noFill/>
          <a:ln>
            <a:noFill/>
          </a:ln>
        </p:spPr>
      </p:pic>
      <p:sp>
        <p:nvSpPr>
          <p:cNvPr id="276" name="Google Shape;276;p36"/>
          <p:cNvSpPr txBox="1"/>
          <p:nvPr/>
        </p:nvSpPr>
        <p:spPr>
          <a:xfrm>
            <a:off x="6685563" y="1819863"/>
            <a:ext cx="22530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102: Prior Art (PA) says it’s ok if it was not anticipated by another.</a:t>
            </a:r>
            <a:endParaRPr sz="1800">
              <a:solidFill>
                <a:schemeClr val="dk2"/>
              </a:solidFill>
            </a:endParaRPr>
          </a:p>
        </p:txBody>
      </p:sp>
      <p:sp>
        <p:nvSpPr>
          <p:cNvPr id="277" name="Google Shape;277;p36"/>
          <p:cNvSpPr txBox="1"/>
          <p:nvPr/>
        </p:nvSpPr>
        <p:spPr>
          <a:xfrm>
            <a:off x="6599625" y="3256625"/>
            <a:ext cx="2424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103: PA says it’s ok if it is not obvious to combine well known ideas to fabricate your IP.</a:t>
            </a: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7"/>
          <p:cNvSpPr txBox="1">
            <a:spLocks noGrp="1"/>
          </p:cNvSpPr>
          <p:nvPr>
            <p:ph type="body" idx="1"/>
          </p:nvPr>
        </p:nvSpPr>
        <p:spPr>
          <a:xfrm>
            <a:off x="92400" y="0"/>
            <a:ext cx="8048700" cy="532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So, how exactly use the patent application process in STEM education?</a:t>
            </a:r>
            <a:endParaRPr/>
          </a:p>
        </p:txBody>
      </p:sp>
      <p:sp>
        <p:nvSpPr>
          <p:cNvPr id="283" name="Google Shape;283;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284" name="Google Shape;284;p37"/>
          <p:cNvSpPr txBox="1"/>
          <p:nvPr/>
        </p:nvSpPr>
        <p:spPr>
          <a:xfrm>
            <a:off x="525500" y="777500"/>
            <a:ext cx="5362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85" name="Google Shape;285;p37"/>
          <p:cNvSpPr txBox="1"/>
          <p:nvPr/>
        </p:nvSpPr>
        <p:spPr>
          <a:xfrm>
            <a:off x="316250" y="373300"/>
            <a:ext cx="59508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Foster an </a:t>
            </a:r>
            <a:r>
              <a:rPr lang="en" sz="1800" b="1">
                <a:solidFill>
                  <a:schemeClr val="dk2"/>
                </a:solidFill>
              </a:rPr>
              <a:t>inquiry gaming/inquiry environment</a:t>
            </a:r>
            <a:r>
              <a:rPr lang="en" sz="1800">
                <a:solidFill>
                  <a:schemeClr val="dk2"/>
                </a:solidFill>
              </a:rPr>
              <a:t> where students are encouraged to pose questions in the form of claims that can be deemed interesting (allowed) or not-so-much (rejected).</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The game is a debate in the form of a mock trial of scientific opinion.  For example, “why is perpetual motion impossible?” Expressed as a claim.</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Side A: will make a claim such as: A system of interacting objects can do work on itself.  For example, a wheel can me made to revolve indefinitely without any external force by placing one side of the wheel in a gravity well different than the other side of the wheel perpetually unbalanced thus perpetually in motion. </a:t>
            </a:r>
            <a:endParaRPr sz="1800">
              <a:solidFill>
                <a:schemeClr val="dk2"/>
              </a:solidFill>
            </a:endParaRPr>
          </a:p>
        </p:txBody>
      </p:sp>
      <p:pic>
        <p:nvPicPr>
          <p:cNvPr id="286" name="Google Shape;286;p37"/>
          <p:cNvPicPr preferRelativeResize="0"/>
          <p:nvPr/>
        </p:nvPicPr>
        <p:blipFill rotWithShape="1">
          <a:blip r:embed="rId3">
            <a:alphaModFix/>
          </a:blip>
          <a:srcRect l="21263" r="14477"/>
          <a:stretch/>
        </p:blipFill>
        <p:spPr>
          <a:xfrm>
            <a:off x="7053662" y="637375"/>
            <a:ext cx="1418799" cy="1516675"/>
          </a:xfrm>
          <a:prstGeom prst="rect">
            <a:avLst/>
          </a:prstGeom>
          <a:noFill/>
          <a:ln>
            <a:noFill/>
          </a:ln>
        </p:spPr>
      </p:pic>
      <p:pic>
        <p:nvPicPr>
          <p:cNvPr id="287" name="Google Shape;287;p37"/>
          <p:cNvPicPr preferRelativeResize="0"/>
          <p:nvPr/>
        </p:nvPicPr>
        <p:blipFill>
          <a:blip r:embed="rId4">
            <a:alphaModFix/>
          </a:blip>
          <a:stretch>
            <a:fillRect/>
          </a:stretch>
        </p:blipFill>
        <p:spPr>
          <a:xfrm>
            <a:off x="6546425" y="2418125"/>
            <a:ext cx="2304574" cy="1728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8"/>
          <p:cNvSpPr txBox="1">
            <a:spLocks noGrp="1"/>
          </p:cNvSpPr>
          <p:nvPr>
            <p:ph type="title"/>
          </p:nvPr>
        </p:nvSpPr>
        <p:spPr>
          <a:xfrm>
            <a:off x="311700" y="225750"/>
            <a:ext cx="6234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Court of Scientific Opinion</a:t>
            </a:r>
            <a:endParaRPr/>
          </a:p>
        </p:txBody>
      </p:sp>
      <p:sp>
        <p:nvSpPr>
          <p:cNvPr id="293" name="Google Shape;293;p38"/>
          <p:cNvSpPr txBox="1">
            <a:spLocks noGrp="1"/>
          </p:cNvSpPr>
          <p:nvPr>
            <p:ph type="body" idx="1"/>
          </p:nvPr>
        </p:nvSpPr>
        <p:spPr>
          <a:xfrm>
            <a:off x="231950" y="913250"/>
            <a:ext cx="5277600" cy="3924300"/>
          </a:xfrm>
          <a:prstGeom prst="rect">
            <a:avLst/>
          </a:prstGeom>
        </p:spPr>
        <p:txBody>
          <a:bodyPr spcFirstLastPara="1" wrap="square" lIns="91425" tIns="91425" rIns="91425" bIns="91425" anchor="t" anchorCtr="0">
            <a:normAutofit lnSpcReduction="20000"/>
          </a:bodyPr>
          <a:lstStyle/>
          <a:p>
            <a:pPr marL="0" lvl="0" indent="0" algn="l" rtl="0">
              <a:lnSpc>
                <a:spcPct val="100000"/>
              </a:lnSpc>
              <a:spcBef>
                <a:spcPts val="0"/>
              </a:spcBef>
              <a:spcAft>
                <a:spcPts val="0"/>
              </a:spcAft>
              <a:buNone/>
            </a:pPr>
            <a:r>
              <a:rPr lang="en"/>
              <a:t>Side B will attempt to reject the claim in the spirit of the patent examining process using only documented </a:t>
            </a:r>
            <a:r>
              <a:rPr lang="en" b="1"/>
              <a:t>prior science </a:t>
            </a:r>
            <a:r>
              <a:rPr lang="en"/>
              <a:t>and AI.</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101 - The claim is rejected because the claim violates its own hypothesis.  Namely, placing the wheel in two different external gravity fields is indeed applying external forces in contradiction to the qualifying condition that  no external forces are applied.</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102 - Further the claim is rejected by prior science because all known gravitational fields large enough to cause motion are radial F = Gmm/R</a:t>
            </a:r>
            <a:r>
              <a:rPr lang="en" baseline="30000"/>
              <a:t>2</a:t>
            </a:r>
            <a:r>
              <a:rPr lang="en"/>
              <a:t>  with no lateral sideways  or symmetry breaking variability.  </a:t>
            </a:r>
            <a:endParaRPr/>
          </a:p>
        </p:txBody>
      </p:sp>
      <p:sp>
        <p:nvSpPr>
          <p:cNvPr id="294" name="Google Shape;29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295" name="Google Shape;295;p38"/>
          <p:cNvPicPr preferRelativeResize="0"/>
          <p:nvPr/>
        </p:nvPicPr>
        <p:blipFill>
          <a:blip r:embed="rId3">
            <a:alphaModFix/>
          </a:blip>
          <a:stretch>
            <a:fillRect/>
          </a:stretch>
        </p:blipFill>
        <p:spPr>
          <a:xfrm>
            <a:off x="6126700" y="539275"/>
            <a:ext cx="2345751" cy="1759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9"/>
          <p:cNvSpPr txBox="1">
            <a:spLocks noGrp="1"/>
          </p:cNvSpPr>
          <p:nvPr>
            <p:ph type="body" idx="1"/>
          </p:nvPr>
        </p:nvSpPr>
        <p:spPr>
          <a:xfrm>
            <a:off x="251875" y="408900"/>
            <a:ext cx="5995200" cy="4325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Side A rebuttals with a counter to limit the scope of the claim and resubmit </a:t>
            </a:r>
            <a:endParaRPr/>
          </a:p>
          <a:p>
            <a:pPr marL="0" lvl="0" indent="0" algn="l" rtl="0">
              <a:spcBef>
                <a:spcPts val="1200"/>
              </a:spcBef>
              <a:spcAft>
                <a:spcPts val="0"/>
              </a:spcAft>
              <a:buNone/>
            </a:pPr>
            <a:r>
              <a:rPr lang="en"/>
              <a:t>The claim is herein amended to read: if a system of moving parts could be rendered in a state of perpetual non-equilibrium then the system would have perpetual motion.</a:t>
            </a:r>
            <a:endParaRPr/>
          </a:p>
          <a:p>
            <a:pPr marL="0" lvl="0" indent="0" algn="l" rtl="0">
              <a:spcBef>
                <a:spcPts val="1200"/>
              </a:spcBef>
              <a:spcAft>
                <a:spcPts val="1200"/>
              </a:spcAft>
              <a:buNone/>
            </a:pPr>
            <a:r>
              <a:rPr lang="en"/>
              <a:t>Side B replies: The enabling conditions can never be reached because all know systems obey Thermodynamics which requires that every system has a minimum energy configuration (1st law Thermodynamics)  or will lose energy to its environment such that it must come to rest (2nd law Thermodynamics). </a:t>
            </a:r>
            <a:endParaRPr/>
          </a:p>
        </p:txBody>
      </p:sp>
      <p:sp>
        <p:nvSpPr>
          <p:cNvPr id="301" name="Google Shape;301;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pic>
        <p:nvPicPr>
          <p:cNvPr id="302" name="Google Shape;302;p39"/>
          <p:cNvPicPr preferRelativeResize="0"/>
          <p:nvPr/>
        </p:nvPicPr>
        <p:blipFill>
          <a:blip r:embed="rId3">
            <a:alphaModFix/>
          </a:blip>
          <a:stretch>
            <a:fillRect/>
          </a:stretch>
        </p:blipFill>
        <p:spPr>
          <a:xfrm>
            <a:off x="6484500" y="461700"/>
            <a:ext cx="2147500" cy="2147500"/>
          </a:xfrm>
          <a:prstGeom prst="rect">
            <a:avLst/>
          </a:prstGeom>
          <a:noFill/>
          <a:ln>
            <a:noFill/>
          </a:ln>
        </p:spPr>
      </p:pic>
      <p:pic>
        <p:nvPicPr>
          <p:cNvPr id="303" name="Google Shape;303;p39"/>
          <p:cNvPicPr preferRelativeResize="0"/>
          <p:nvPr/>
        </p:nvPicPr>
        <p:blipFill rotWithShape="1">
          <a:blip r:embed="rId4">
            <a:alphaModFix/>
          </a:blip>
          <a:srcRect l="22053" t="12129" r="21630" b="12061"/>
          <a:stretch/>
        </p:blipFill>
        <p:spPr>
          <a:xfrm>
            <a:off x="6936998" y="2757275"/>
            <a:ext cx="1415850" cy="190596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0"/>
          <p:cNvSpPr txBox="1">
            <a:spLocks noGrp="1"/>
          </p:cNvSpPr>
          <p:nvPr>
            <p:ph type="title"/>
          </p:nvPr>
        </p:nvSpPr>
        <p:spPr>
          <a:xfrm>
            <a:off x="577650" y="205825"/>
            <a:ext cx="7988700" cy="133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a:t>This sort of learning by discovering boundaries and attempting to overcome them can be powerful.  Winning the game is very motivating especially as a team sport.</a:t>
            </a:r>
            <a:endParaRPr sz="2220"/>
          </a:p>
        </p:txBody>
      </p:sp>
      <p:sp>
        <p:nvSpPr>
          <p:cNvPr id="309" name="Google Shape;30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pic>
        <p:nvPicPr>
          <p:cNvPr id="310" name="Google Shape;310;p40"/>
          <p:cNvPicPr preferRelativeResize="0"/>
          <p:nvPr/>
        </p:nvPicPr>
        <p:blipFill>
          <a:blip r:embed="rId3">
            <a:alphaModFix/>
          </a:blip>
          <a:stretch>
            <a:fillRect/>
          </a:stretch>
        </p:blipFill>
        <p:spPr>
          <a:xfrm>
            <a:off x="278550" y="1893650"/>
            <a:ext cx="3825849" cy="2552325"/>
          </a:xfrm>
          <a:prstGeom prst="rect">
            <a:avLst/>
          </a:prstGeom>
          <a:noFill/>
          <a:ln>
            <a:noFill/>
          </a:ln>
        </p:spPr>
      </p:pic>
      <p:pic>
        <p:nvPicPr>
          <p:cNvPr id="311" name="Google Shape;311;p40"/>
          <p:cNvPicPr preferRelativeResize="0"/>
          <p:nvPr/>
        </p:nvPicPr>
        <p:blipFill>
          <a:blip r:embed="rId4">
            <a:alphaModFix/>
          </a:blip>
          <a:stretch>
            <a:fillRect/>
          </a:stretch>
        </p:blipFill>
        <p:spPr>
          <a:xfrm>
            <a:off x="4886650" y="1894838"/>
            <a:ext cx="3825848" cy="2549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pic>
        <p:nvPicPr>
          <p:cNvPr id="317" name="Google Shape;317;p41"/>
          <p:cNvPicPr preferRelativeResize="0"/>
          <p:nvPr/>
        </p:nvPicPr>
        <p:blipFill>
          <a:blip r:embed="rId3">
            <a:alphaModFix/>
          </a:blip>
          <a:stretch>
            <a:fillRect/>
          </a:stretch>
        </p:blipFill>
        <p:spPr>
          <a:xfrm>
            <a:off x="613350" y="132975"/>
            <a:ext cx="7550651" cy="4028075"/>
          </a:xfrm>
          <a:prstGeom prst="rect">
            <a:avLst/>
          </a:prstGeom>
          <a:noFill/>
          <a:ln>
            <a:noFill/>
          </a:ln>
        </p:spPr>
      </p:pic>
      <p:sp>
        <p:nvSpPr>
          <p:cNvPr id="318" name="Google Shape;318;p41"/>
          <p:cNvSpPr txBox="1"/>
          <p:nvPr/>
        </p:nvSpPr>
        <p:spPr>
          <a:xfrm>
            <a:off x="425800" y="4317925"/>
            <a:ext cx="6858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In US schools, discussion is difficult to enable – practical and social concerns seem to impede..</a:t>
            </a: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subTitle" idx="1"/>
          </p:nvPr>
        </p:nvSpPr>
        <p:spPr>
          <a:xfrm>
            <a:off x="650625" y="177275"/>
            <a:ext cx="7331100" cy="14160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a:t>Thank you Fermilab for the experience/opportunities..</a:t>
            </a:r>
            <a:endParaRPr/>
          </a:p>
          <a:p>
            <a:pPr marL="0" lvl="0" indent="0" algn="ctr" rtl="0">
              <a:spcBef>
                <a:spcPts val="0"/>
              </a:spcBef>
              <a:spcAft>
                <a:spcPts val="0"/>
              </a:spcAft>
              <a:buNone/>
            </a:pPr>
            <a:r>
              <a:rPr lang="en"/>
              <a:t>My job as a TRAC intern Summer 2025</a:t>
            </a:r>
            <a:endParaRPr/>
          </a:p>
        </p:txBody>
      </p:sp>
      <p:sp>
        <p:nvSpPr>
          <p:cNvPr id="72" name="Google Shape;7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73" name="Google Shape;73;p15"/>
          <p:cNvSpPr txBox="1"/>
          <p:nvPr/>
        </p:nvSpPr>
        <p:spPr>
          <a:xfrm>
            <a:off x="858000" y="1593275"/>
            <a:ext cx="7428000" cy="15393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chemeClr val="dk2"/>
              </a:buClr>
              <a:buSzPts val="2200"/>
              <a:buAutoNum type="arabicPeriod"/>
            </a:pPr>
            <a:r>
              <a:rPr lang="en" sz="2200">
                <a:solidFill>
                  <a:schemeClr val="dk2"/>
                </a:solidFill>
              </a:rPr>
              <a:t>Learn subject matter (QC) / make presentation</a:t>
            </a:r>
            <a:endParaRPr sz="2200">
              <a:solidFill>
                <a:schemeClr val="dk2"/>
              </a:solidFill>
            </a:endParaRPr>
          </a:p>
          <a:p>
            <a:pPr marL="457200" lvl="0" indent="-368300" algn="l" rtl="0">
              <a:spcBef>
                <a:spcPts val="0"/>
              </a:spcBef>
              <a:spcAft>
                <a:spcPts val="0"/>
              </a:spcAft>
              <a:buClr>
                <a:schemeClr val="dk2"/>
              </a:buClr>
              <a:buSzPts val="2200"/>
              <a:buAutoNum type="arabicPeriod"/>
            </a:pPr>
            <a:r>
              <a:rPr lang="en" sz="2200">
                <a:solidFill>
                  <a:schemeClr val="dk2"/>
                </a:solidFill>
              </a:rPr>
              <a:t>TRAC-demonstrate pedagogy if opportunity permits</a:t>
            </a:r>
            <a:endParaRPr sz="2200">
              <a:solidFill>
                <a:schemeClr val="dk2"/>
              </a:solidFill>
            </a:endParaRPr>
          </a:p>
          <a:p>
            <a:pPr marL="457200" lvl="0" indent="-368300" algn="l" rtl="0">
              <a:spcBef>
                <a:spcPts val="0"/>
              </a:spcBef>
              <a:spcAft>
                <a:spcPts val="0"/>
              </a:spcAft>
              <a:buClr>
                <a:schemeClr val="dk2"/>
              </a:buClr>
              <a:buSzPts val="2200"/>
              <a:buAutoNum type="arabicPeriod"/>
            </a:pPr>
            <a:r>
              <a:rPr lang="en" sz="2200">
                <a:solidFill>
                  <a:schemeClr val="dk2"/>
                </a:solidFill>
              </a:rPr>
              <a:t>Explore ways to develop Fermi-science as attractive and engaging to HS students</a:t>
            </a:r>
            <a:endParaRPr sz="2200">
              <a:solidFill>
                <a:schemeClr val="dk2"/>
              </a:solidFill>
            </a:endParaRPr>
          </a:p>
        </p:txBody>
      </p:sp>
      <p:sp>
        <p:nvSpPr>
          <p:cNvPr id="74" name="Google Shape;74;p15"/>
          <p:cNvSpPr txBox="1"/>
          <p:nvPr/>
        </p:nvSpPr>
        <p:spPr>
          <a:xfrm>
            <a:off x="954900" y="3132575"/>
            <a:ext cx="73311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rPr>
              <a:t>Your typical young person wants…?</a:t>
            </a:r>
            <a:endParaRPr sz="2000">
              <a:solidFill>
                <a:schemeClr val="dk2"/>
              </a:solidFill>
            </a:endParaRPr>
          </a:p>
          <a:p>
            <a:pPr marL="0" lvl="0" indent="0" algn="l" rtl="0">
              <a:spcBef>
                <a:spcPts val="0"/>
              </a:spcBef>
              <a:spcAft>
                <a:spcPts val="0"/>
              </a:spcAft>
              <a:buNone/>
            </a:pPr>
            <a:r>
              <a:rPr lang="en" sz="2000">
                <a:solidFill>
                  <a:schemeClr val="dk2"/>
                </a:solidFill>
              </a:rPr>
              <a:t>What the rest of us want:</a:t>
            </a:r>
            <a:endParaRPr sz="2000">
              <a:solidFill>
                <a:schemeClr val="dk2"/>
              </a:solidFill>
            </a:endParaRPr>
          </a:p>
          <a:p>
            <a:pPr marL="457200" lvl="0" indent="-355600" algn="l" rtl="0">
              <a:spcBef>
                <a:spcPts val="0"/>
              </a:spcBef>
              <a:spcAft>
                <a:spcPts val="0"/>
              </a:spcAft>
              <a:buClr>
                <a:schemeClr val="dk2"/>
              </a:buClr>
              <a:buSzPts val="2000"/>
              <a:buChar char="●"/>
            </a:pPr>
            <a:r>
              <a:rPr lang="en" sz="2000">
                <a:solidFill>
                  <a:schemeClr val="dk2"/>
                </a:solidFill>
              </a:rPr>
              <a:t>Opportunity for wealth and influence, friends and family.</a:t>
            </a:r>
            <a:endParaRPr sz="2000">
              <a:solidFill>
                <a:schemeClr val="dk2"/>
              </a:solidFill>
            </a:endParaRPr>
          </a:p>
          <a:p>
            <a:pPr marL="457200" lvl="0" indent="-355600" algn="l" rtl="0">
              <a:spcBef>
                <a:spcPts val="0"/>
              </a:spcBef>
              <a:spcAft>
                <a:spcPts val="0"/>
              </a:spcAft>
              <a:buClr>
                <a:schemeClr val="dk2"/>
              </a:buClr>
              <a:buSzPts val="2000"/>
              <a:buChar char="●"/>
            </a:pPr>
            <a:r>
              <a:rPr lang="en" sz="2000">
                <a:solidFill>
                  <a:schemeClr val="dk2"/>
                </a:solidFill>
              </a:rPr>
              <a:t>Exploration of meaning of the world around us and self-expression.</a:t>
            </a:r>
            <a:endParaRPr sz="200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pic>
        <p:nvPicPr>
          <p:cNvPr id="324" name="Google Shape;324;p42"/>
          <p:cNvPicPr preferRelativeResize="0"/>
          <p:nvPr/>
        </p:nvPicPr>
        <p:blipFill>
          <a:blip r:embed="rId3">
            <a:alphaModFix/>
          </a:blip>
          <a:stretch>
            <a:fillRect/>
          </a:stretch>
        </p:blipFill>
        <p:spPr>
          <a:xfrm>
            <a:off x="241138" y="2571750"/>
            <a:ext cx="8661725" cy="1728850"/>
          </a:xfrm>
          <a:prstGeom prst="rect">
            <a:avLst/>
          </a:prstGeom>
          <a:noFill/>
          <a:ln>
            <a:noFill/>
          </a:ln>
        </p:spPr>
      </p:pic>
      <p:sp>
        <p:nvSpPr>
          <p:cNvPr id="325" name="Google Shape;325;p42"/>
          <p:cNvSpPr txBox="1"/>
          <p:nvPr/>
        </p:nvSpPr>
        <p:spPr>
          <a:xfrm>
            <a:off x="487712" y="272025"/>
            <a:ext cx="79911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1"/>
                </a:solidFill>
                <a:latin typeface="Calibri"/>
                <a:ea typeface="Calibri"/>
                <a:cs typeface="Calibri"/>
                <a:sym typeface="Calibri"/>
              </a:rPr>
              <a:t>Just for laughs, I put the following into Google. </a:t>
            </a:r>
            <a:r>
              <a:rPr lang="en" sz="1900" b="1">
                <a:solidFill>
                  <a:schemeClr val="dk1"/>
                </a:solidFill>
                <a:latin typeface="Calibri"/>
                <a:ea typeface="Calibri"/>
                <a:cs typeface="Calibri"/>
                <a:sym typeface="Calibri"/>
              </a:rPr>
              <a:t>“Space might be interpreted as just a form of objective structure.  Time has a similar subject structure.  Memory perhaps springs from some sort of intelligent perception of both, and intelligence comes from a competition or conflict (perhaps optimization for storage) among memories”</a:t>
            </a:r>
            <a:r>
              <a:rPr lang="en" sz="1900">
                <a:solidFill>
                  <a:schemeClr val="dk1"/>
                </a:solidFill>
                <a:latin typeface="Calibri"/>
                <a:ea typeface="Calibri"/>
                <a:cs typeface="Calibri"/>
                <a:sym typeface="Calibri"/>
              </a:rPr>
              <a:t> This is how it responded.</a:t>
            </a:r>
            <a:endParaRPr sz="2200"/>
          </a:p>
        </p:txBody>
      </p:sp>
      <p:sp>
        <p:nvSpPr>
          <p:cNvPr id="326" name="Google Shape;326;p42"/>
          <p:cNvSpPr txBox="1"/>
          <p:nvPr/>
        </p:nvSpPr>
        <p:spPr>
          <a:xfrm>
            <a:off x="2598725" y="4542150"/>
            <a:ext cx="500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That’s motivating!  I wish I could be a bigger part of it..</a:t>
            </a:r>
            <a:endParaRPr>
              <a:solidFill>
                <a:schemeClr val="dk2"/>
              </a:solidFill>
            </a:endParaRPr>
          </a:p>
        </p:txBody>
      </p:sp>
      <p:sp>
        <p:nvSpPr>
          <p:cNvPr id="327" name="Google Shape;327;p42"/>
          <p:cNvSpPr txBox="1"/>
          <p:nvPr/>
        </p:nvSpPr>
        <p:spPr>
          <a:xfrm>
            <a:off x="241150" y="2110050"/>
            <a:ext cx="1540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Google →</a:t>
            </a:r>
            <a:endParaRPr sz="18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3"/>
          <p:cNvSpPr txBox="1">
            <a:spLocks noGrp="1"/>
          </p:cNvSpPr>
          <p:nvPr>
            <p:ph type="body" idx="1"/>
          </p:nvPr>
        </p:nvSpPr>
        <p:spPr>
          <a:xfrm>
            <a:off x="411425" y="139550"/>
            <a:ext cx="7949100" cy="7320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en" sz="1900"/>
              <a:t>T</a:t>
            </a:r>
            <a:r>
              <a:rPr lang="en"/>
              <a:t>hank you Fermilab for motivating me to be a science educator and for the opportunities that FL has presented both recently and 45 years ago.</a:t>
            </a:r>
            <a:endParaRPr sz="2200"/>
          </a:p>
        </p:txBody>
      </p:sp>
      <p:sp>
        <p:nvSpPr>
          <p:cNvPr id="333" name="Google Shape;33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pic>
        <p:nvPicPr>
          <p:cNvPr id="334" name="Google Shape;334;p43"/>
          <p:cNvPicPr preferRelativeResize="0"/>
          <p:nvPr/>
        </p:nvPicPr>
        <p:blipFill>
          <a:blip r:embed="rId3">
            <a:alphaModFix/>
          </a:blip>
          <a:stretch>
            <a:fillRect/>
          </a:stretch>
        </p:blipFill>
        <p:spPr>
          <a:xfrm>
            <a:off x="1866900" y="957775"/>
            <a:ext cx="5038150" cy="3786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subTitle" idx="1"/>
          </p:nvPr>
        </p:nvSpPr>
        <p:spPr>
          <a:xfrm>
            <a:off x="1380700" y="3385350"/>
            <a:ext cx="6879900" cy="11820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605"/>
              <a:buNone/>
            </a:pPr>
            <a:r>
              <a:rPr lang="en" sz="2140"/>
              <a:t>So, acting as a surrogate young STEM student, the following is a review of some questions/ideas I was inspired to consider through my involvement with Fermilab.</a:t>
            </a:r>
            <a:endParaRPr sz="2240"/>
          </a:p>
        </p:txBody>
      </p:sp>
      <p:sp>
        <p:nvSpPr>
          <p:cNvPr id="80" name="Google Shape;8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81" name="Google Shape;81;p16"/>
          <p:cNvPicPr preferRelativeResize="0"/>
          <p:nvPr/>
        </p:nvPicPr>
        <p:blipFill rotWithShape="1">
          <a:blip r:embed="rId3">
            <a:alphaModFix/>
          </a:blip>
          <a:srcRect l="11699" t="29203" r="11383"/>
          <a:stretch/>
        </p:blipFill>
        <p:spPr>
          <a:xfrm>
            <a:off x="1930212" y="654375"/>
            <a:ext cx="5283576" cy="2316075"/>
          </a:xfrm>
          <a:prstGeom prst="rect">
            <a:avLst/>
          </a:prstGeom>
          <a:noFill/>
          <a:ln>
            <a:noFill/>
          </a:ln>
        </p:spPr>
      </p:pic>
      <p:sp>
        <p:nvSpPr>
          <p:cNvPr id="82" name="Google Shape;82;p16"/>
          <p:cNvSpPr txBox="1"/>
          <p:nvPr/>
        </p:nvSpPr>
        <p:spPr>
          <a:xfrm>
            <a:off x="146725" y="114025"/>
            <a:ext cx="610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Most of my FL experience was listening to talks or working on a computer.</a:t>
            </a:r>
            <a:endParaRPr>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103175" y="136400"/>
            <a:ext cx="8576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t>Origin of mass?</a:t>
            </a:r>
            <a:r>
              <a:rPr lang="en"/>
              <a:t> (Looking at old things in new ways)</a:t>
            </a:r>
            <a:endParaRPr/>
          </a:p>
        </p:txBody>
      </p:sp>
      <p:sp>
        <p:nvSpPr>
          <p:cNvPr id="88" name="Google Shape;88;p17"/>
          <p:cNvSpPr txBox="1">
            <a:spLocks noGrp="1"/>
          </p:cNvSpPr>
          <p:nvPr>
            <p:ph type="body" idx="1"/>
          </p:nvPr>
        </p:nvSpPr>
        <p:spPr>
          <a:xfrm>
            <a:off x="208850" y="863550"/>
            <a:ext cx="8812200" cy="4280100"/>
          </a:xfrm>
          <a:prstGeom prst="rect">
            <a:avLst/>
          </a:prstGeom>
        </p:spPr>
        <p:txBody>
          <a:bodyPr spcFirstLastPara="1" wrap="square" lIns="91425" tIns="91425" rIns="91425" bIns="91425" anchor="t" anchorCtr="0">
            <a:normAutofit lnSpcReduction="20000"/>
          </a:bodyPr>
          <a:lstStyle/>
          <a:p>
            <a:pPr marL="457200" lvl="0" indent="-381000" algn="l" rtl="0">
              <a:spcBef>
                <a:spcPts val="0"/>
              </a:spcBef>
              <a:spcAft>
                <a:spcPts val="0"/>
              </a:spcAft>
              <a:buClr>
                <a:schemeClr val="dk1"/>
              </a:buClr>
              <a:buSzPts val="2400"/>
              <a:buChar char="●"/>
            </a:pPr>
            <a:r>
              <a:rPr lang="en" sz="2400" b="1">
                <a:solidFill>
                  <a:schemeClr val="dk1"/>
                </a:solidFill>
              </a:rPr>
              <a:t>F</a:t>
            </a:r>
            <a:r>
              <a:rPr lang="en" sz="2400">
                <a:solidFill>
                  <a:schemeClr val="dk1"/>
                </a:solidFill>
              </a:rPr>
              <a:t>= d</a:t>
            </a:r>
            <a:r>
              <a:rPr lang="en" sz="2400" b="1">
                <a:solidFill>
                  <a:schemeClr val="dk1"/>
                </a:solidFill>
              </a:rPr>
              <a:t>p</a:t>
            </a:r>
            <a:r>
              <a:rPr lang="en" sz="2400">
                <a:solidFill>
                  <a:schemeClr val="dk1"/>
                </a:solidFill>
              </a:rPr>
              <a:t>/dt     W= </a:t>
            </a:r>
            <a:r>
              <a:rPr lang="en" sz="2400" b="1">
                <a:solidFill>
                  <a:schemeClr val="dk1"/>
                </a:solidFill>
              </a:rPr>
              <a:t>F</a:t>
            </a:r>
            <a:r>
              <a:rPr lang="en" sz="2400">
                <a:solidFill>
                  <a:schemeClr val="dk1"/>
                </a:solidFill>
              </a:rPr>
              <a:t> </a:t>
            </a:r>
            <a:r>
              <a:rPr lang="en" sz="2400" b="1">
                <a:solidFill>
                  <a:schemeClr val="dk1"/>
                </a:solidFill>
              </a:rPr>
              <a:t>d</a:t>
            </a:r>
            <a:r>
              <a:rPr lang="en" sz="2400">
                <a:solidFill>
                  <a:schemeClr val="dk1"/>
                </a:solidFill>
              </a:rPr>
              <a:t>    </a:t>
            </a:r>
            <a:r>
              <a:rPr lang="en" sz="2400" b="1">
                <a:solidFill>
                  <a:schemeClr val="dk1"/>
                </a:solidFill>
              </a:rPr>
              <a:t>p</a:t>
            </a:r>
            <a:r>
              <a:rPr lang="en" sz="2400">
                <a:solidFill>
                  <a:schemeClr val="dk1"/>
                </a:solidFill>
              </a:rPr>
              <a:t> = ∫ F dt       &lt;E&gt; = ∫ </a:t>
            </a:r>
            <a:r>
              <a:rPr lang="en" sz="2400" b="1">
                <a:solidFill>
                  <a:schemeClr val="dk1"/>
                </a:solidFill>
              </a:rPr>
              <a:t>F</a:t>
            </a:r>
            <a:r>
              <a:rPr lang="en" sz="2400">
                <a:solidFill>
                  <a:schemeClr val="dk1"/>
                </a:solidFill>
              </a:rPr>
              <a:t> d</a:t>
            </a:r>
            <a:r>
              <a:rPr lang="en" sz="2400" b="1">
                <a:solidFill>
                  <a:schemeClr val="dk1"/>
                </a:solidFill>
              </a:rPr>
              <a:t>x</a:t>
            </a:r>
            <a:endParaRPr sz="2400" b="1">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E</a:t>
            </a:r>
            <a:r>
              <a:rPr lang="en" sz="2400" baseline="30000">
                <a:solidFill>
                  <a:schemeClr val="dk1"/>
                </a:solidFill>
              </a:rPr>
              <a:t>2</a:t>
            </a:r>
            <a:r>
              <a:rPr lang="en" sz="2400">
                <a:solidFill>
                  <a:schemeClr val="dk1"/>
                </a:solidFill>
              </a:rPr>
              <a:t> = (pc)</a:t>
            </a:r>
            <a:r>
              <a:rPr lang="en" sz="2400" baseline="30000">
                <a:solidFill>
                  <a:schemeClr val="dk1"/>
                </a:solidFill>
              </a:rPr>
              <a:t>2</a:t>
            </a:r>
            <a:r>
              <a:rPr lang="en" sz="2400">
                <a:solidFill>
                  <a:schemeClr val="dk1"/>
                </a:solidFill>
              </a:rPr>
              <a:t> + (m</a:t>
            </a:r>
            <a:r>
              <a:rPr lang="en" sz="2400" baseline="-25000">
                <a:solidFill>
                  <a:schemeClr val="dk1"/>
                </a:solidFill>
              </a:rPr>
              <a:t>0</a:t>
            </a:r>
            <a:r>
              <a:rPr lang="en" sz="2400">
                <a:solidFill>
                  <a:schemeClr val="dk1"/>
                </a:solidFill>
              </a:rPr>
              <a:t>c</a:t>
            </a:r>
            <a:r>
              <a:rPr lang="en" sz="2400" baseline="30000">
                <a:solidFill>
                  <a:schemeClr val="dk1"/>
                </a:solidFill>
              </a:rPr>
              <a:t>2</a:t>
            </a:r>
            <a:r>
              <a:rPr lang="en" sz="2400">
                <a:solidFill>
                  <a:schemeClr val="dk1"/>
                </a:solidFill>
              </a:rPr>
              <a:t>)</a:t>
            </a:r>
            <a:r>
              <a:rPr lang="en" sz="2400" baseline="30000">
                <a:solidFill>
                  <a:schemeClr val="dk1"/>
                </a:solidFill>
              </a:rPr>
              <a:t>2</a:t>
            </a:r>
            <a:r>
              <a:rPr lang="en" sz="2400">
                <a:solidFill>
                  <a:schemeClr val="dk1"/>
                </a:solidFill>
              </a:rPr>
              <a:t>      m = 𝛄 m</a:t>
            </a:r>
            <a:r>
              <a:rPr lang="en" sz="2400" baseline="-25000">
                <a:solidFill>
                  <a:schemeClr val="dk1"/>
                </a:solidFill>
              </a:rPr>
              <a:t>0</a:t>
            </a:r>
            <a:r>
              <a:rPr lang="en" sz="2400">
                <a:solidFill>
                  <a:schemeClr val="dk1"/>
                </a:solidFill>
              </a:rPr>
              <a:t>  SR </a:t>
            </a:r>
            <a:r>
              <a:rPr lang="en" sz="1859">
                <a:solidFill>
                  <a:schemeClr val="dk1"/>
                </a:solidFill>
              </a:rPr>
              <a:t>(motion and structure)</a:t>
            </a:r>
            <a:endParaRPr sz="1859">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 Force is an exchange, and mass opposes change.</a:t>
            </a:r>
            <a:endParaRPr sz="2400">
              <a:solidFill>
                <a:schemeClr val="dk1"/>
              </a:solidFill>
            </a:endParaRPr>
          </a:p>
          <a:p>
            <a:pPr marL="457200" lvl="0" indent="0" algn="l" rtl="0">
              <a:spcBef>
                <a:spcPts val="1200"/>
              </a:spcBef>
              <a:spcAft>
                <a:spcPts val="0"/>
              </a:spcAft>
              <a:buNone/>
            </a:pPr>
            <a:endParaRPr sz="2400">
              <a:solidFill>
                <a:schemeClr val="dk1"/>
              </a:solidFill>
            </a:endParaRPr>
          </a:p>
          <a:p>
            <a:pPr marL="457200" lvl="0" indent="-381000" algn="l" rtl="0">
              <a:spcBef>
                <a:spcPts val="1200"/>
              </a:spcBef>
              <a:spcAft>
                <a:spcPts val="0"/>
              </a:spcAft>
              <a:buClr>
                <a:schemeClr val="dk1"/>
              </a:buClr>
              <a:buSzPts val="2400"/>
              <a:buChar char="●"/>
            </a:pPr>
            <a:r>
              <a:rPr lang="en" sz="2400" u="sng">
                <a:solidFill>
                  <a:schemeClr val="dk1"/>
                </a:solidFill>
              </a:rPr>
              <a:t>FL → What mechanisms generate inertia in matter?</a:t>
            </a:r>
            <a:endParaRPr sz="2400" u="sng">
              <a:solidFill>
                <a:schemeClr val="dk1"/>
              </a:solidFill>
            </a:endParaRPr>
          </a:p>
          <a:p>
            <a:pPr marL="914400" lvl="1" indent="-381000" algn="l" rtl="0">
              <a:spcBef>
                <a:spcPts val="0"/>
              </a:spcBef>
              <a:spcAft>
                <a:spcPts val="0"/>
              </a:spcAft>
              <a:buClr>
                <a:schemeClr val="dk1"/>
              </a:buClr>
              <a:buSzPts val="2400"/>
              <a:buAutoNum type="alphaLcPeriod"/>
            </a:pPr>
            <a:r>
              <a:rPr lang="en" sz="2400">
                <a:solidFill>
                  <a:schemeClr val="dk1"/>
                </a:solidFill>
              </a:rPr>
              <a:t>Energy has inertia (1905 Einstein)</a:t>
            </a:r>
            <a:endParaRPr sz="2400">
              <a:solidFill>
                <a:schemeClr val="dk1"/>
              </a:solidFill>
            </a:endParaRPr>
          </a:p>
          <a:p>
            <a:pPr marL="914400" lvl="1" indent="-381000" algn="l" rtl="0">
              <a:spcBef>
                <a:spcPts val="0"/>
              </a:spcBef>
              <a:spcAft>
                <a:spcPts val="0"/>
              </a:spcAft>
              <a:buClr>
                <a:schemeClr val="dk1"/>
              </a:buClr>
              <a:buSzPts val="2400"/>
              <a:buAutoNum type="alphaLcPeriod"/>
            </a:pPr>
            <a:r>
              <a:rPr lang="en" sz="2400">
                <a:solidFill>
                  <a:schemeClr val="dk1"/>
                </a:solidFill>
              </a:rPr>
              <a:t>Mass (inertial) = mass (gravitational) (e.p. mg=ma)</a:t>
            </a:r>
            <a:endParaRPr sz="2400">
              <a:solidFill>
                <a:schemeClr val="dk1"/>
              </a:solidFill>
            </a:endParaRPr>
          </a:p>
          <a:p>
            <a:pPr marL="914400" lvl="1" indent="-381000" algn="l" rtl="0">
              <a:spcBef>
                <a:spcPts val="0"/>
              </a:spcBef>
              <a:spcAft>
                <a:spcPts val="0"/>
              </a:spcAft>
              <a:buClr>
                <a:schemeClr val="dk1"/>
              </a:buClr>
              <a:buSzPts val="2400"/>
              <a:buAutoNum type="alphaLcPeriod"/>
            </a:pPr>
            <a:r>
              <a:rPr lang="en" sz="2400">
                <a:solidFill>
                  <a:schemeClr val="dk1"/>
                </a:solidFill>
              </a:rPr>
              <a:t>98% of mass is KE + PE (quark/gluon motion)</a:t>
            </a:r>
            <a:endParaRPr sz="2400">
              <a:solidFill>
                <a:schemeClr val="dk1"/>
              </a:solidFill>
            </a:endParaRPr>
          </a:p>
          <a:p>
            <a:pPr marL="914400" lvl="1" indent="-381000" algn="l" rtl="0">
              <a:spcBef>
                <a:spcPts val="0"/>
              </a:spcBef>
              <a:spcAft>
                <a:spcPts val="0"/>
              </a:spcAft>
              <a:buClr>
                <a:schemeClr val="dk1"/>
              </a:buClr>
              <a:buSzPts val="2400"/>
              <a:buAutoNum type="alphaLcPeriod"/>
            </a:pPr>
            <a:r>
              <a:rPr lang="en" sz="2400">
                <a:solidFill>
                  <a:schemeClr val="dk1"/>
                </a:solidFill>
              </a:rPr>
              <a:t>Mass is a result of “broken symmetry” (Higgs)</a:t>
            </a:r>
            <a:endParaRPr sz="2400">
              <a:solidFill>
                <a:schemeClr val="dk1"/>
              </a:solidFill>
            </a:endParaRPr>
          </a:p>
          <a:p>
            <a:pPr marL="914400" lvl="1" indent="-381000" algn="l" rtl="0">
              <a:spcBef>
                <a:spcPts val="0"/>
              </a:spcBef>
              <a:spcAft>
                <a:spcPts val="0"/>
              </a:spcAft>
              <a:buClr>
                <a:schemeClr val="dk1"/>
              </a:buClr>
              <a:buSzPts val="2400"/>
              <a:buAutoNum type="alphaLcPeriod"/>
            </a:pPr>
            <a:r>
              <a:rPr lang="en" sz="2400">
                <a:solidFill>
                  <a:schemeClr val="dk1"/>
                </a:solidFill>
              </a:rPr>
              <a:t>Neutrino oscillation requires they have mass.</a:t>
            </a:r>
            <a:endParaRPr sz="2400">
              <a:solidFill>
                <a:schemeClr val="dk1"/>
              </a:solidFill>
            </a:endParaRPr>
          </a:p>
        </p:txBody>
      </p:sp>
      <p:sp>
        <p:nvSpPr>
          <p:cNvPr id="89" name="Google Shape;8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112350" y="0"/>
            <a:ext cx="66669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220"/>
              <a:t>Understanding/ideas are testable with AI</a:t>
            </a:r>
            <a:endParaRPr sz="2220"/>
          </a:p>
        </p:txBody>
      </p:sp>
      <p:sp>
        <p:nvSpPr>
          <p:cNvPr id="95" name="Google Shape;9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96" name="Google Shape;96;p18"/>
          <p:cNvPicPr preferRelativeResize="0"/>
          <p:nvPr/>
        </p:nvPicPr>
        <p:blipFill>
          <a:blip r:embed="rId3">
            <a:alphaModFix/>
          </a:blip>
          <a:stretch>
            <a:fillRect/>
          </a:stretch>
        </p:blipFill>
        <p:spPr>
          <a:xfrm>
            <a:off x="112350" y="658875"/>
            <a:ext cx="3889150" cy="1205075"/>
          </a:xfrm>
          <a:prstGeom prst="rect">
            <a:avLst/>
          </a:prstGeom>
          <a:noFill/>
          <a:ln>
            <a:noFill/>
          </a:ln>
        </p:spPr>
      </p:pic>
      <p:pic>
        <p:nvPicPr>
          <p:cNvPr id="97" name="Google Shape;97;p18"/>
          <p:cNvPicPr preferRelativeResize="0"/>
          <p:nvPr/>
        </p:nvPicPr>
        <p:blipFill>
          <a:blip r:embed="rId4">
            <a:alphaModFix/>
          </a:blip>
          <a:stretch>
            <a:fillRect/>
          </a:stretch>
        </p:blipFill>
        <p:spPr>
          <a:xfrm>
            <a:off x="2824800" y="1230650"/>
            <a:ext cx="6196349" cy="3912850"/>
          </a:xfrm>
          <a:prstGeom prst="rect">
            <a:avLst/>
          </a:prstGeom>
          <a:noFill/>
          <a:ln>
            <a:noFill/>
          </a:ln>
        </p:spPr>
      </p:pic>
      <p:sp>
        <p:nvSpPr>
          <p:cNvPr id="98" name="Google Shape;98;p18"/>
          <p:cNvSpPr/>
          <p:nvPr/>
        </p:nvSpPr>
        <p:spPr>
          <a:xfrm>
            <a:off x="2793075" y="1170650"/>
            <a:ext cx="6259800" cy="1205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04" name="Google Shape;104;p19"/>
          <p:cNvPicPr preferRelativeResize="0"/>
          <p:nvPr/>
        </p:nvPicPr>
        <p:blipFill>
          <a:blip r:embed="rId3">
            <a:alphaModFix/>
          </a:blip>
          <a:stretch>
            <a:fillRect/>
          </a:stretch>
        </p:blipFill>
        <p:spPr>
          <a:xfrm>
            <a:off x="2400444" y="0"/>
            <a:ext cx="6278906" cy="5143500"/>
          </a:xfrm>
          <a:prstGeom prst="rect">
            <a:avLst/>
          </a:prstGeom>
          <a:noFill/>
          <a:ln>
            <a:noFill/>
          </a:ln>
        </p:spPr>
      </p:pic>
      <p:sp>
        <p:nvSpPr>
          <p:cNvPr id="105" name="Google Shape;105;p19"/>
          <p:cNvSpPr txBox="1"/>
          <p:nvPr/>
        </p:nvSpPr>
        <p:spPr>
          <a:xfrm>
            <a:off x="0" y="0"/>
            <a:ext cx="31770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a:solidFill>
                  <a:schemeClr val="dk2"/>
                </a:solidFill>
              </a:rPr>
              <a:t>Why do things change?</a:t>
            </a:r>
            <a:endParaRPr sz="1800" u="sng">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FL → How can </a:t>
            </a:r>
            <a:r>
              <a:rPr lang="en" sz="1800" b="1">
                <a:solidFill>
                  <a:schemeClr val="dk2"/>
                </a:solidFill>
              </a:rPr>
              <a:t>particles mutate</a:t>
            </a:r>
            <a:r>
              <a:rPr lang="en" sz="1800">
                <a:solidFill>
                  <a:schemeClr val="dk2"/>
                </a:solidFill>
              </a:rPr>
              <a:t> into other particles </a:t>
            </a:r>
            <a:r>
              <a:rPr lang="en" sz="1800" b="1">
                <a:solidFill>
                  <a:schemeClr val="dk2"/>
                </a:solidFill>
              </a:rPr>
              <a:t>without apparent reason </a:t>
            </a:r>
            <a:r>
              <a:rPr lang="en" sz="1800">
                <a:solidFill>
                  <a:schemeClr val="dk2"/>
                </a:solidFill>
              </a:rPr>
              <a:t>such as  radioactive decay?</a:t>
            </a:r>
            <a:endParaRPr sz="1800">
              <a:solidFill>
                <a:schemeClr val="dk2"/>
              </a:solidFill>
            </a:endParaRPr>
          </a:p>
        </p:txBody>
      </p:sp>
      <p:sp>
        <p:nvSpPr>
          <p:cNvPr id="106" name="Google Shape;106;p19"/>
          <p:cNvSpPr txBox="1"/>
          <p:nvPr/>
        </p:nvSpPr>
        <p:spPr>
          <a:xfrm>
            <a:off x="5103625" y="558200"/>
            <a:ext cx="2120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Neutrino University</a:t>
            </a:r>
            <a:endParaRPr/>
          </a:p>
        </p:txBody>
      </p:sp>
      <p:sp>
        <p:nvSpPr>
          <p:cNvPr id="107" name="Google Shape;107;p19"/>
          <p:cNvSpPr txBox="1"/>
          <p:nvPr/>
        </p:nvSpPr>
        <p:spPr>
          <a:xfrm>
            <a:off x="0" y="4127700"/>
            <a:ext cx="2599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Seemingly..not unlike color dispersion of  ordinary light.</a:t>
            </a:r>
            <a:endParaRPr sz="1800">
              <a:solidFill>
                <a:schemeClr val="dk2"/>
              </a:solidFill>
            </a:endParaRPr>
          </a:p>
        </p:txBody>
      </p:sp>
      <p:pic>
        <p:nvPicPr>
          <p:cNvPr id="108" name="Google Shape;108;p19"/>
          <p:cNvPicPr preferRelativeResize="0"/>
          <p:nvPr/>
        </p:nvPicPr>
        <p:blipFill>
          <a:blip r:embed="rId4">
            <a:alphaModFix/>
          </a:blip>
          <a:stretch>
            <a:fillRect/>
          </a:stretch>
        </p:blipFill>
        <p:spPr>
          <a:xfrm>
            <a:off x="363025" y="2276400"/>
            <a:ext cx="1873744" cy="1698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114" name="Google Shape;114;p20"/>
          <p:cNvPicPr preferRelativeResize="0"/>
          <p:nvPr/>
        </p:nvPicPr>
        <p:blipFill rotWithShape="1">
          <a:blip r:embed="rId3">
            <a:alphaModFix/>
          </a:blip>
          <a:srcRect r="11512" b="1574"/>
          <a:stretch/>
        </p:blipFill>
        <p:spPr>
          <a:xfrm>
            <a:off x="5351150" y="452925"/>
            <a:ext cx="3520700" cy="3186150"/>
          </a:xfrm>
          <a:prstGeom prst="rect">
            <a:avLst/>
          </a:prstGeom>
          <a:noFill/>
          <a:ln>
            <a:noFill/>
          </a:ln>
        </p:spPr>
      </p:pic>
      <p:pic>
        <p:nvPicPr>
          <p:cNvPr id="115" name="Google Shape;115;p20"/>
          <p:cNvPicPr preferRelativeResize="0"/>
          <p:nvPr/>
        </p:nvPicPr>
        <p:blipFill rotWithShape="1">
          <a:blip r:embed="rId4">
            <a:alphaModFix/>
          </a:blip>
          <a:srcRect b="82592"/>
          <a:stretch/>
        </p:blipFill>
        <p:spPr>
          <a:xfrm>
            <a:off x="1590475" y="3872000"/>
            <a:ext cx="6609250" cy="1184825"/>
          </a:xfrm>
          <a:prstGeom prst="rect">
            <a:avLst/>
          </a:prstGeom>
          <a:noFill/>
          <a:ln>
            <a:noFill/>
          </a:ln>
        </p:spPr>
      </p:pic>
      <p:sp>
        <p:nvSpPr>
          <p:cNvPr id="116" name="Google Shape;116;p20"/>
          <p:cNvSpPr txBox="1"/>
          <p:nvPr/>
        </p:nvSpPr>
        <p:spPr>
          <a:xfrm>
            <a:off x="146700" y="139525"/>
            <a:ext cx="49842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a:solidFill>
                  <a:schemeClr val="dk2"/>
                </a:solidFill>
              </a:rPr>
              <a:t>FL→ How </a:t>
            </a:r>
            <a:r>
              <a:rPr lang="en" sz="1800" b="1" u="sng">
                <a:solidFill>
                  <a:schemeClr val="dk2"/>
                </a:solidFill>
              </a:rPr>
              <a:t>escape</a:t>
            </a:r>
            <a:r>
              <a:rPr lang="en" sz="1800" u="sng">
                <a:solidFill>
                  <a:schemeClr val="dk2"/>
                </a:solidFill>
              </a:rPr>
              <a:t> boundaries and limitations?</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What is between the Planck scale?</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What is outside the light-cone?</a:t>
            </a:r>
            <a:endParaRPr sz="1800">
              <a:solidFill>
                <a:schemeClr val="dk2"/>
              </a:solidFill>
            </a:endParaRPr>
          </a:p>
        </p:txBody>
      </p:sp>
      <p:sp>
        <p:nvSpPr>
          <p:cNvPr id="117" name="Google Shape;117;p20"/>
          <p:cNvSpPr txBox="1"/>
          <p:nvPr/>
        </p:nvSpPr>
        <p:spPr>
          <a:xfrm>
            <a:off x="146700" y="3872000"/>
            <a:ext cx="1535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Google →</a:t>
            </a:r>
            <a:endParaRPr sz="1800">
              <a:solidFill>
                <a:schemeClr val="dk2"/>
              </a:solidFill>
            </a:endParaRPr>
          </a:p>
        </p:txBody>
      </p:sp>
      <p:pic>
        <p:nvPicPr>
          <p:cNvPr id="118" name="Google Shape;118;p20"/>
          <p:cNvPicPr preferRelativeResize="0"/>
          <p:nvPr/>
        </p:nvPicPr>
        <p:blipFill>
          <a:blip r:embed="rId5">
            <a:alphaModFix/>
          </a:blip>
          <a:stretch>
            <a:fillRect/>
          </a:stretch>
        </p:blipFill>
        <p:spPr>
          <a:xfrm>
            <a:off x="2344575" y="1170651"/>
            <a:ext cx="2885850" cy="2565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124" name="Google Shape;124;p21"/>
          <p:cNvPicPr preferRelativeResize="0"/>
          <p:nvPr/>
        </p:nvPicPr>
        <p:blipFill>
          <a:blip r:embed="rId3">
            <a:alphaModFix/>
          </a:blip>
          <a:stretch>
            <a:fillRect/>
          </a:stretch>
        </p:blipFill>
        <p:spPr>
          <a:xfrm>
            <a:off x="4290388" y="461700"/>
            <a:ext cx="3734264" cy="1939400"/>
          </a:xfrm>
          <a:prstGeom prst="rect">
            <a:avLst/>
          </a:prstGeom>
          <a:noFill/>
          <a:ln>
            <a:noFill/>
          </a:ln>
        </p:spPr>
      </p:pic>
      <p:pic>
        <p:nvPicPr>
          <p:cNvPr id="125" name="Google Shape;125;p21"/>
          <p:cNvPicPr preferRelativeResize="0"/>
          <p:nvPr/>
        </p:nvPicPr>
        <p:blipFill rotWithShape="1">
          <a:blip r:embed="rId4">
            <a:alphaModFix/>
          </a:blip>
          <a:srcRect r="25026" b="56567"/>
          <a:stretch/>
        </p:blipFill>
        <p:spPr>
          <a:xfrm>
            <a:off x="-119600" y="2401100"/>
            <a:ext cx="5389900" cy="1293000"/>
          </a:xfrm>
          <a:prstGeom prst="rect">
            <a:avLst/>
          </a:prstGeom>
          <a:noFill/>
          <a:ln>
            <a:noFill/>
          </a:ln>
        </p:spPr>
      </p:pic>
      <p:sp>
        <p:nvSpPr>
          <p:cNvPr id="126" name="Google Shape;126;p21"/>
          <p:cNvSpPr txBox="1"/>
          <p:nvPr/>
        </p:nvSpPr>
        <p:spPr>
          <a:xfrm>
            <a:off x="266275" y="1939425"/>
            <a:ext cx="1415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Google → </a:t>
            </a:r>
            <a:endParaRPr sz="1800">
              <a:solidFill>
                <a:schemeClr val="dk2"/>
              </a:solidFill>
            </a:endParaRPr>
          </a:p>
        </p:txBody>
      </p:sp>
      <p:sp>
        <p:nvSpPr>
          <p:cNvPr id="127" name="Google Shape;127;p21"/>
          <p:cNvSpPr txBox="1"/>
          <p:nvPr/>
        </p:nvSpPr>
        <p:spPr>
          <a:xfrm>
            <a:off x="139550" y="293450"/>
            <a:ext cx="3834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a:solidFill>
                  <a:schemeClr val="dk2"/>
                </a:solidFill>
              </a:rPr>
              <a:t>What opportunities are there </a:t>
            </a:r>
            <a:r>
              <a:rPr lang="en" sz="1800">
                <a:solidFill>
                  <a:schemeClr val="dk2"/>
                </a:solidFill>
              </a:rPr>
              <a:t>in  intersectionality of</a:t>
            </a:r>
            <a:r>
              <a:rPr lang="en" sz="1800" b="1">
                <a:solidFill>
                  <a:schemeClr val="dk2"/>
                </a:solidFill>
              </a:rPr>
              <a:t> Fermi science </a:t>
            </a:r>
            <a:r>
              <a:rPr lang="en" sz="1800">
                <a:solidFill>
                  <a:schemeClr val="dk2"/>
                </a:solidFill>
              </a:rPr>
              <a:t>with other </a:t>
            </a:r>
            <a:r>
              <a:rPr lang="en" sz="1800" b="1">
                <a:solidFill>
                  <a:schemeClr val="dk2"/>
                </a:solidFill>
              </a:rPr>
              <a:t>research frontiers </a:t>
            </a:r>
            <a:r>
              <a:rPr lang="en" sz="1800">
                <a:solidFill>
                  <a:schemeClr val="dk2"/>
                </a:solidFill>
              </a:rPr>
              <a:t>such as cognition and quantum physics?</a:t>
            </a:r>
            <a:endParaRPr sz="1800">
              <a:solidFill>
                <a:schemeClr val="dk2"/>
              </a:solidFill>
            </a:endParaRPr>
          </a:p>
        </p:txBody>
      </p:sp>
      <p:sp>
        <p:nvSpPr>
          <p:cNvPr id="128" name="Google Shape;128;p21"/>
          <p:cNvSpPr txBox="1"/>
          <p:nvPr/>
        </p:nvSpPr>
        <p:spPr>
          <a:xfrm>
            <a:off x="4871575" y="0"/>
            <a:ext cx="2571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Layers of perception</a:t>
            </a:r>
            <a:endParaRPr sz="1800">
              <a:solidFill>
                <a:schemeClr val="dk2"/>
              </a:solidFill>
            </a:endParaRPr>
          </a:p>
        </p:txBody>
      </p:sp>
      <p:sp>
        <p:nvSpPr>
          <p:cNvPr id="129" name="Google Shape;129;p21"/>
          <p:cNvSpPr txBox="1"/>
          <p:nvPr/>
        </p:nvSpPr>
        <p:spPr>
          <a:xfrm>
            <a:off x="266275" y="4659925"/>
            <a:ext cx="157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Roger Penrose</a:t>
            </a:r>
            <a:endParaRPr>
              <a:solidFill>
                <a:schemeClr val="dk2"/>
              </a:solidFill>
            </a:endParaRPr>
          </a:p>
        </p:txBody>
      </p:sp>
      <p:pic>
        <p:nvPicPr>
          <p:cNvPr id="130" name="Google Shape;130;p21"/>
          <p:cNvPicPr preferRelativeResize="0"/>
          <p:nvPr/>
        </p:nvPicPr>
        <p:blipFill>
          <a:blip r:embed="rId5">
            <a:alphaModFix/>
          </a:blip>
          <a:stretch>
            <a:fillRect/>
          </a:stretch>
        </p:blipFill>
        <p:spPr>
          <a:xfrm>
            <a:off x="5509525" y="2740775"/>
            <a:ext cx="3429676" cy="23160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1531</Words>
  <Application>Microsoft Office PowerPoint</Application>
  <PresentationFormat>On-screen Show (16:9)</PresentationFormat>
  <Paragraphs>156</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Roboto</vt:lpstr>
      <vt:lpstr>Simple Light</vt:lpstr>
      <vt:lpstr>TRAC Experience</vt:lpstr>
      <vt:lpstr>PowerPoint Presentation</vt:lpstr>
      <vt:lpstr>PowerPoint Presentation</vt:lpstr>
      <vt:lpstr>PowerPoint Presentation</vt:lpstr>
      <vt:lpstr>Origin of mass? (Looking at old things in new ways)</vt:lpstr>
      <vt:lpstr>Understanding/ideas are testable with AI</vt:lpstr>
      <vt:lpstr>PowerPoint Presentation</vt:lpstr>
      <vt:lpstr>PowerPoint Presentation</vt:lpstr>
      <vt:lpstr>PowerPoint Presentation</vt:lpstr>
      <vt:lpstr>What stays the same?   (FL → Theories of Everything, GUT/TOE)</vt:lpstr>
      <vt:lpstr>PowerPoint Presentation</vt:lpstr>
      <vt:lpstr>FL → speculating.. Do particles in superposition/entanglement have physical properties different from their components parts?</vt:lpstr>
      <vt:lpstr>Google → </vt:lpstr>
      <vt:lpstr>Science fiction and whimsical speculation can inspire new scientists and sometimes new science.</vt:lpstr>
      <vt:lpstr>PowerPoint Presentation</vt:lpstr>
      <vt:lpstr>Similar to Quantum superposition/entanglement</vt:lpstr>
      <vt:lpstr>PowerPoint Presentation</vt:lpstr>
      <vt:lpstr>Speculative metaphysics is motivational!</vt:lpstr>
      <vt:lpstr>FL Motivation→”Frontier Physics” and “Philosophy of Science” discussion groups?</vt:lpstr>
      <vt:lpstr>PowerPoint Presentation</vt:lpstr>
      <vt:lpstr>PowerPoint Presentation</vt:lpstr>
      <vt:lpstr>Intellectual property is $$ and power</vt:lpstr>
      <vt:lpstr>Use the concepts of intellectual property (IP) and the patent examining process as pedagogical and motivational STEM tools.    </vt:lpstr>
      <vt:lpstr>Overcoming obstacles (especially in teams)  is motivating and rewarding. </vt:lpstr>
      <vt:lpstr>PowerPoint Presentation</vt:lpstr>
      <vt:lpstr>Court of Scientific Opinion</vt:lpstr>
      <vt:lpstr>PowerPoint Presentation</vt:lpstr>
      <vt:lpstr>This sort of learning by discovering boundaries and attempting to overcome them can be powerful.  Winning the game is very motivating especially as a team sport.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TRAC Experience</dc:title>
  <dc:creator>George Dzuricsko</dc:creator>
  <cp:lastModifiedBy>George Dzuricsko</cp:lastModifiedBy>
  <cp:revision>1</cp:revision>
  <dcterms:modified xsi:type="dcterms:W3CDTF">2025-07-30T20:39:57Z</dcterms:modified>
</cp:coreProperties>
</file>