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Helvetica Neu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HelveticaNeue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317e2abd1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3317e2abd16_2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17e2abd16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317e2abd16_2_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17e2abd16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317e2abd16_2_8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17e2abd16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317e2abd16_2_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17e2abd16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3317e2abd16_2_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17e2abd16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317e2abd16_2_1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17e2abd16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317e2abd16_2_1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dd6fde3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cdd6fde3d5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17e2abd16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317e2abd16_2_1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317e2abd16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317e2abd16_2_1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317e2abd1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3317e2abd16_2_1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17e2abd16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3317e2abd16_2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c4e35adf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c4e35adf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317e2abd16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317e2abd16_2_1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17e2abd16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3317e2abd16_2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17e2abd16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317e2abd16_2_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17e2abd16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317e2abd16_2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17e2abd16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3317e2abd16_2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17e2abd16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317e2abd16_2_5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17e2abd16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3317e2abd16_2_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17e2abd16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317e2abd16_2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2792062" y="445862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800"/>
              <a:buNone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  <a:defRPr b="1" i="0" sz="24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CC0033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3"/>
          <p:cNvSpPr txBox="1"/>
          <p:nvPr/>
        </p:nvSpPr>
        <p:spPr>
          <a:xfrm>
            <a:off x="1044771" y="371555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ue and black text&#10;&#10;Description automatically generated" id="53" name="Google Shape;53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85751" y="156920"/>
            <a:ext cx="1955822" cy="70626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40.png"/><Relationship Id="rId7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39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35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ms-masterclass.web.cern.ch/introduction" TargetMode="External"/><Relationship Id="rId4" Type="http://schemas.openxmlformats.org/officeDocument/2006/relationships/image" Target="../media/image3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ern.ch/cms-cast2026" TargetMode="External"/><Relationship Id="rId4" Type="http://schemas.openxmlformats.org/officeDocument/2006/relationships/hyperlink" Target="https://cern.ch/cms-cast2026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ms-masterclass.web.cern.ch/detector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hyperlink" Target="https://cerncourier.com/a/the-proton-laid-bare/" TargetMode="External"/><Relationship Id="rId5" Type="http://schemas.openxmlformats.org/officeDocument/2006/relationships/hyperlink" Target="https://www.quantamagazine.org/decades-long-quest-reveals-details-of-the-protons-inner-antimatter-20210224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2792427" y="271680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Helvetica Neue"/>
              <a:buNone/>
            </a:pPr>
            <a:r>
              <a:rPr lang="en" sz="4000"/>
              <a:t>CMS WZH Masterclass</a:t>
            </a:r>
            <a:endParaRPr/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29" y="1100469"/>
            <a:ext cx="2210467" cy="345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9783" y="1007919"/>
            <a:ext cx="3928037" cy="270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7381" y="3676621"/>
            <a:ext cx="2104228" cy="87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6775" y="4532452"/>
            <a:ext cx="5445908" cy="55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9243" y="4526285"/>
            <a:ext cx="539542" cy="470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2792062" y="300389"/>
            <a:ext cx="58947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Decay summary</a:t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279" y="912556"/>
            <a:ext cx="6174590" cy="3991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2792062" y="279608"/>
            <a:ext cx="5825465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iSpy event display for CMS</a:t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1700" y="865275"/>
            <a:ext cx="5245951" cy="41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051" y="938674"/>
            <a:ext cx="2171549" cy="173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6820125" y="3416775"/>
            <a:ext cx="2274000" cy="16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We only see missing Et if we find it in the right-side menu under Physics and choose the “show” checkbox. </a:t>
            </a:r>
            <a:endParaRPr sz="180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p25"/>
          <p:cNvCxnSpPr/>
          <p:nvPr/>
        </p:nvCxnSpPr>
        <p:spPr>
          <a:xfrm rot="10800000">
            <a:off x="7905825" y="2738289"/>
            <a:ext cx="0" cy="7443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551025" y="111998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Which flavors of leptons? What else do you see?</a:t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90" y="1980752"/>
            <a:ext cx="3100636" cy="24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2229" y="1980753"/>
            <a:ext cx="3077272" cy="242816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484632" y="4514450"/>
            <a:ext cx="30906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Note Tracks (reco) turned OFF.</a:t>
            </a:r>
            <a:endParaRPr/>
          </a:p>
        </p:txBody>
      </p:sp>
      <p:cxnSp>
        <p:nvCxnSpPr>
          <p:cNvPr id="154" name="Google Shape;154;p26"/>
          <p:cNvCxnSpPr/>
          <p:nvPr/>
        </p:nvCxnSpPr>
        <p:spPr>
          <a:xfrm>
            <a:off x="3550213" y="4713474"/>
            <a:ext cx="2973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155" name="Google Shape;15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7175" y="4192374"/>
            <a:ext cx="1191041" cy="9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457200" y="1085675"/>
            <a:ext cx="82296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</a:t>
            </a:r>
            <a:r>
              <a:rPr lang="en"/>
              <a:t> Which flavors of leptons? What else do you see?</a:t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378" y="1989236"/>
            <a:ext cx="3186971" cy="244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2983" y="2008119"/>
            <a:ext cx="3063097" cy="241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/>
        </p:nvSpPr>
        <p:spPr>
          <a:xfrm>
            <a:off x="557784" y="4450327"/>
            <a:ext cx="3090672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Note Inverted Colors and increased ECal Barrel opacity.</a:t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8882" y="3624741"/>
            <a:ext cx="1214249" cy="1451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7"/>
          <p:cNvCxnSpPr/>
          <p:nvPr/>
        </p:nvCxnSpPr>
        <p:spPr>
          <a:xfrm>
            <a:off x="3429000" y="4692701"/>
            <a:ext cx="722376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167" name="Google Shape;167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8160" y="4292651"/>
            <a:ext cx="1450181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457200" y="1040000"/>
            <a:ext cx="82296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</a:t>
            </a:r>
            <a:r>
              <a:rPr lang="en"/>
              <a:t> Which flavors of leptons? What else do you see?</a:t>
            </a: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08" y="1924590"/>
            <a:ext cx="3170577" cy="2448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4636" y="1924589"/>
            <a:ext cx="3145233" cy="2448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81" name="Google Shape;181;p29"/>
          <p:cNvSpPr txBox="1"/>
          <p:nvPr>
            <p:ph idx="1" type="body"/>
          </p:nvPr>
        </p:nvSpPr>
        <p:spPr>
          <a:xfrm>
            <a:off x="457200" y="1138974"/>
            <a:ext cx="8229600" cy="3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</a:t>
            </a:r>
            <a:r>
              <a:rPr lang="en"/>
              <a:t>Which flavors of leptons? What else do you see?</a:t>
            </a:r>
            <a:endParaRPr/>
          </a:p>
        </p:txBody>
      </p:sp>
      <p:pic>
        <p:nvPicPr>
          <p:cNvPr id="182" name="Google Shape;18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6228" y="2061972"/>
            <a:ext cx="3144447" cy="241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176" y="2061973"/>
            <a:ext cx="3178051" cy="241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2792062" y="279608"/>
            <a:ext cx="58947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W+ or W-?</a:t>
            </a:r>
            <a:endParaRPr/>
          </a:p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457150" y="1139000"/>
            <a:ext cx="2577000" cy="3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Can you distinguish W+ </a:t>
            </a:r>
            <a:r>
              <a:rPr lang="en"/>
              <a:t>from</a:t>
            </a:r>
            <a:r>
              <a:rPr lang="en"/>
              <a:t> W- using track curvature in the CMS solenoid magnetic field?</a:t>
            </a:r>
            <a:endParaRPr/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050" y="1291988"/>
            <a:ext cx="6165676" cy="332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457200" y="1013376"/>
            <a:ext cx="8229600" cy="3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Enter data on each event in the Google Sheet:</a:t>
            </a:r>
            <a:endParaRPr/>
          </a:p>
        </p:txBody>
      </p:sp>
      <p:sp>
        <p:nvSpPr>
          <p:cNvPr id="196" name="Google Shape;196;p31"/>
          <p:cNvSpPr txBox="1"/>
          <p:nvPr>
            <p:ph type="title"/>
          </p:nvPr>
        </p:nvSpPr>
        <p:spPr>
          <a:xfrm>
            <a:off x="2036618" y="217262"/>
            <a:ext cx="6650182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CMS Masterclass Spreadsheet</a:t>
            </a:r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5" y="1710750"/>
            <a:ext cx="9007249" cy="28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209625" y="1123750"/>
            <a:ext cx="84771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Your spreadsheet makes mass histograms automatically:</a:t>
            </a:r>
            <a:endParaRPr/>
          </a:p>
        </p:txBody>
      </p:sp>
      <p:sp>
        <p:nvSpPr>
          <p:cNvPr id="203" name="Google Shape;203;p32"/>
          <p:cNvSpPr txBox="1"/>
          <p:nvPr>
            <p:ph type="title"/>
          </p:nvPr>
        </p:nvSpPr>
        <p:spPr>
          <a:xfrm>
            <a:off x="2036618" y="217262"/>
            <a:ext cx="6650182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CMS Masterclass Spreadsheet</a:t>
            </a:r>
            <a:endParaRPr/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975" y="1562125"/>
            <a:ext cx="5732875" cy="350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32"/>
          <p:cNvCxnSpPr/>
          <p:nvPr/>
        </p:nvCxnSpPr>
        <p:spPr>
          <a:xfrm flipH="1">
            <a:off x="5383125" y="1580200"/>
            <a:ext cx="392100" cy="151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p32"/>
          <p:cNvCxnSpPr/>
          <p:nvPr/>
        </p:nvCxnSpPr>
        <p:spPr>
          <a:xfrm flipH="1">
            <a:off x="5702925" y="1598300"/>
            <a:ext cx="72300" cy="250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idx="1" type="body"/>
          </p:nvPr>
        </p:nvSpPr>
        <p:spPr>
          <a:xfrm>
            <a:off x="457200" y="1100925"/>
            <a:ext cx="82296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It also tabulates data for key ratios:</a:t>
            </a:r>
            <a:endParaRPr/>
          </a:p>
        </p:txBody>
      </p:sp>
      <p:sp>
        <p:nvSpPr>
          <p:cNvPr id="212" name="Google Shape;212;p33"/>
          <p:cNvSpPr txBox="1"/>
          <p:nvPr>
            <p:ph type="title"/>
          </p:nvPr>
        </p:nvSpPr>
        <p:spPr>
          <a:xfrm>
            <a:off x="2036618" y="217262"/>
            <a:ext cx="6650182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CMS Masterclass Spreadsheet</a:t>
            </a:r>
            <a:endParaRPr/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75" y="1539750"/>
            <a:ext cx="5803701" cy="35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275" y="2960975"/>
            <a:ext cx="4169175" cy="84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3"/>
          <p:cNvCxnSpPr/>
          <p:nvPr/>
        </p:nvCxnSpPr>
        <p:spPr>
          <a:xfrm>
            <a:off x="4020525" y="2183175"/>
            <a:ext cx="6000" cy="265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33"/>
          <p:cNvCxnSpPr/>
          <p:nvPr/>
        </p:nvCxnSpPr>
        <p:spPr>
          <a:xfrm>
            <a:off x="4020525" y="2183175"/>
            <a:ext cx="1682400" cy="0"/>
          </a:xfrm>
          <a:prstGeom prst="straightConnector1">
            <a:avLst/>
          </a:prstGeom>
          <a:noFill/>
          <a:ln cap="flat" cmpd="sng" w="9525">
            <a:solidFill>
              <a:srgbClr val="CC003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33"/>
          <p:cNvCxnSpPr/>
          <p:nvPr/>
        </p:nvCxnSpPr>
        <p:spPr>
          <a:xfrm>
            <a:off x="5708900" y="2189200"/>
            <a:ext cx="0" cy="229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33"/>
          <p:cNvCxnSpPr/>
          <p:nvPr/>
        </p:nvCxnSpPr>
        <p:spPr>
          <a:xfrm flipH="1" rot="10800000">
            <a:off x="4038625" y="2430450"/>
            <a:ext cx="1670400" cy="12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33"/>
          <p:cNvCxnSpPr/>
          <p:nvPr/>
        </p:nvCxnSpPr>
        <p:spPr>
          <a:xfrm>
            <a:off x="4804425" y="2442450"/>
            <a:ext cx="337800" cy="573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33"/>
          <p:cNvCxnSpPr/>
          <p:nvPr/>
        </p:nvCxnSpPr>
        <p:spPr>
          <a:xfrm>
            <a:off x="4712650" y="2994213"/>
            <a:ext cx="4142400" cy="6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33"/>
          <p:cNvCxnSpPr/>
          <p:nvPr/>
        </p:nvCxnSpPr>
        <p:spPr>
          <a:xfrm>
            <a:off x="4712650" y="2994225"/>
            <a:ext cx="18000" cy="868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33"/>
          <p:cNvCxnSpPr/>
          <p:nvPr/>
        </p:nvCxnSpPr>
        <p:spPr>
          <a:xfrm>
            <a:off x="4727663" y="3844425"/>
            <a:ext cx="41124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33"/>
          <p:cNvCxnSpPr/>
          <p:nvPr/>
        </p:nvCxnSpPr>
        <p:spPr>
          <a:xfrm>
            <a:off x="8849050" y="2994225"/>
            <a:ext cx="6000" cy="850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33"/>
          <p:cNvCxnSpPr/>
          <p:nvPr/>
        </p:nvCxnSpPr>
        <p:spPr>
          <a:xfrm>
            <a:off x="5069725" y="1513850"/>
            <a:ext cx="747600" cy="16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33"/>
          <p:cNvCxnSpPr/>
          <p:nvPr/>
        </p:nvCxnSpPr>
        <p:spPr>
          <a:xfrm>
            <a:off x="5069725" y="1519875"/>
            <a:ext cx="2719500" cy="165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2792062" y="28999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Helvetica Neue"/>
              <a:buNone/>
            </a:pPr>
            <a:r>
              <a:rPr lang="en" sz="2800"/>
              <a:t>LHC@CERN</a:t>
            </a:r>
            <a:endParaRPr/>
          </a:p>
        </p:txBody>
      </p:sp>
      <p:pic>
        <p:nvPicPr>
          <p:cNvPr descr="https://cms-masterclass.web.cern.ch/static/graphics/LHC.png" id="72" name="Google Shape;72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79" y="938988"/>
            <a:ext cx="6149341" cy="415719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469475" y="939000"/>
            <a:ext cx="3603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~27 km circumference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~100 m underground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Protons circulate in opposite directions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 to 14 TeV collision energy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2792062" y="445862"/>
            <a:ext cx="5894700" cy="50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 the flow</a:t>
            </a:r>
            <a:endParaRPr/>
          </a:p>
        </p:txBody>
      </p:sp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684800" y="879200"/>
            <a:ext cx="3726900" cy="17505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Your data file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CMS masterclass has 100 data files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Each file has 100 events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Two students analyze one assigned data file</a:t>
            </a:r>
            <a:endParaRPr sz="2000"/>
          </a:p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5385525" y="1552800"/>
            <a:ext cx="3514500" cy="258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Event display</a:t>
            </a:r>
            <a:endParaRPr sz="1600"/>
          </a:p>
          <a:p>
            <a:pPr indent="-3302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Go to file folder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Events frm web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File names “masterclass_xx.ig” → “xx” replaced by your file number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Choose your file then scroll up to first event (top, right in window)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Choose that and then Load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You are now in file xx, event 1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Right arrow advances to the next events, up to event 100</a:t>
            </a:r>
            <a:endParaRPr b="0" sz="1600"/>
          </a:p>
        </p:txBody>
      </p:sp>
      <p:sp>
        <p:nvSpPr>
          <p:cNvPr id="233" name="Google Shape;233;p34"/>
          <p:cNvSpPr txBox="1"/>
          <p:nvPr>
            <p:ph idx="1" type="body"/>
          </p:nvPr>
        </p:nvSpPr>
        <p:spPr>
          <a:xfrm>
            <a:off x="114600" y="2762800"/>
            <a:ext cx="4674600" cy="2228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600"/>
              <a:t>Google Sheet</a:t>
            </a:r>
            <a:endParaRPr sz="1600"/>
          </a:p>
          <a:p>
            <a:pPr indent="-3302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Scroll down until you find your data file in column A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Event numbers are in </a:t>
            </a:r>
            <a:r>
              <a:rPr b="0" lang="en" sz="1600"/>
              <a:t>column</a:t>
            </a:r>
            <a:r>
              <a:rPr b="0" lang="en" sz="1600"/>
              <a:t> B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Enter results in columns C-N</a:t>
            </a:r>
            <a:endParaRPr b="0" sz="1600"/>
          </a:p>
          <a:p>
            <a:pPr indent="-3302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" sz="1600"/>
              <a:t>Final State C-D → Primary State J-K only </a:t>
            </a:r>
            <a:endParaRPr b="0" sz="1600"/>
          </a:p>
          <a:p>
            <a:pPr indent="-3302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" sz="1600"/>
              <a:t>Final State E-I → Primary State L, N only</a:t>
            </a:r>
            <a:endParaRPr b="0" sz="1600"/>
          </a:p>
          <a:p>
            <a:pPr indent="-3302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" sz="1600"/>
              <a:t>Can’t answer? </a:t>
            </a:r>
            <a:r>
              <a:rPr b="0" lang="en" sz="1600"/>
              <a:t>Column</a:t>
            </a:r>
            <a:r>
              <a:rPr b="0" lang="en" sz="1600"/>
              <a:t> M (use rarely)</a:t>
            </a:r>
            <a:endParaRPr b="0" sz="1600"/>
          </a:p>
        </p:txBody>
      </p:sp>
      <p:cxnSp>
        <p:nvCxnSpPr>
          <p:cNvPr id="234" name="Google Shape;234;p34"/>
          <p:cNvCxnSpPr/>
          <p:nvPr/>
        </p:nvCxnSpPr>
        <p:spPr>
          <a:xfrm>
            <a:off x="4019700" y="2290800"/>
            <a:ext cx="1426500" cy="53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34"/>
          <p:cNvCxnSpPr/>
          <p:nvPr/>
        </p:nvCxnSpPr>
        <p:spPr>
          <a:xfrm flipH="1">
            <a:off x="1832900" y="2576075"/>
            <a:ext cx="380100" cy="458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34"/>
          <p:cNvCxnSpPr/>
          <p:nvPr/>
        </p:nvCxnSpPr>
        <p:spPr>
          <a:xfrm flipH="1">
            <a:off x="4611875" y="3034175"/>
            <a:ext cx="855900" cy="394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34"/>
          <p:cNvCxnSpPr/>
          <p:nvPr/>
        </p:nvCxnSpPr>
        <p:spPr>
          <a:xfrm flipH="1" rot="10800000">
            <a:off x="4633475" y="3207075"/>
            <a:ext cx="881700" cy="380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34"/>
          <p:cNvSpPr txBox="1"/>
          <p:nvPr/>
        </p:nvSpPr>
        <p:spPr>
          <a:xfrm>
            <a:off x="4910100" y="4339725"/>
            <a:ext cx="4158000" cy="579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Screencast: </a:t>
            </a:r>
            <a:r>
              <a:rPr lang="en" sz="2000" u="sng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cern.ch</a:t>
            </a:r>
            <a:r>
              <a:rPr lang="en" sz="2000" u="sng">
                <a:solidFill>
                  <a:srgbClr val="07376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/cms-cast2026</a:t>
            </a:r>
            <a:endParaRPr sz="2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2036618" y="310781"/>
            <a:ext cx="6650182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Parting words…</a:t>
            </a:r>
            <a:endParaRPr/>
          </a:p>
        </p:txBody>
      </p:sp>
      <p:pic>
        <p:nvPicPr>
          <p:cNvPr id="244" name="Google Shape;24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626" y="940549"/>
            <a:ext cx="7094550" cy="396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2792062" y="28999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Helvetica Neue"/>
              <a:buNone/>
            </a:pPr>
            <a:r>
              <a:rPr lang="en" sz="2800"/>
              <a:t>The LHC and the new physics</a:t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150" y="933100"/>
            <a:ext cx="6759201" cy="393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2909454" y="363682"/>
            <a:ext cx="5777345" cy="432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The Compact Muon Solenoid (CMS)</a:t>
            </a:r>
            <a:endParaRPr/>
          </a:p>
        </p:txBody>
      </p:sp>
      <p:pic>
        <p:nvPicPr>
          <p:cNvPr id="85" name="Google Shape;85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503" y="930041"/>
            <a:ext cx="6232663" cy="388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2792062" y="310781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Protons collide inside CMS</a:t>
            </a:r>
            <a:endParaRPr/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06673" y="1065068"/>
            <a:ext cx="8451273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LHC accelerates protons to almost 7500 times the energy equivalent of their mass. The protons circulate in opposite directions and collide in the center of CMS.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But protons are not just particles: they are more like bags of quarks and gluons. When protons collide, all sorts of very short-lived particles can be made from all that energy. </a:t>
            </a:r>
            <a:endParaRPr sz="2200"/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8808" y="3241943"/>
            <a:ext cx="5035879" cy="1901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2792062" y="310781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What do the protons tell us?</a:t>
            </a:r>
            <a:endParaRPr/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367600" y="1188725"/>
            <a:ext cx="4765200" cy="3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We learn from what proton collisions produce:</a:t>
            </a:r>
            <a:endParaRPr sz="2200"/>
          </a:p>
          <a:p>
            <a:pPr indent="-12700" lvl="0" marL="127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i="1" lang="en" sz="2200"/>
              <a:t>W bosons </a:t>
            </a:r>
            <a:r>
              <a:rPr lang="en" sz="2200"/>
              <a:t>give us clues to the proton structure…and they also present a mystery.</a:t>
            </a:r>
            <a:endParaRPr sz="2200"/>
          </a:p>
          <a:p>
            <a:pPr indent="-12700" lvl="0" marL="127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i="1" lang="en" sz="2200"/>
              <a:t>Z bosons </a:t>
            </a:r>
            <a:r>
              <a:rPr lang="en" sz="2200"/>
              <a:t>decay (sort of) like lighter particles but are also needed to sort out Higgs data.</a:t>
            </a:r>
            <a:endParaRPr sz="2200"/>
          </a:p>
          <a:p>
            <a:pPr indent="-12700" lvl="0" marL="127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i="1" lang="en" sz="2200"/>
              <a:t>Higgs bosons</a:t>
            </a:r>
            <a:r>
              <a:rPr lang="en" sz="2200"/>
              <a:t>, well, are Higgs bosons, the new kid on the block!</a:t>
            </a:r>
            <a:endParaRPr sz="2200"/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5611" y="1188720"/>
            <a:ext cx="2790893" cy="2953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4965611" y="4224528"/>
            <a:ext cx="3721189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Artist’s image of a proton from CERN Courier. </a:t>
            </a: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Learn more here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even more here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2792062" y="30038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One-lepton events</a:t>
            </a:r>
            <a:endParaRPr/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457200" y="1009825"/>
            <a:ext cx="4488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+ or – charged W boson enables radioactive decay by transforming neutrons into protons.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It decays into a neutrino and another lepton. Since CMS cannot detect the neutrino directly, we can call this a one-lepton event.</a:t>
            </a:r>
            <a:endParaRPr sz="2200"/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6075" y="1070277"/>
            <a:ext cx="2986735" cy="29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1294" y="4306713"/>
            <a:ext cx="1517177" cy="51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4246323"/>
            <a:ext cx="1475509" cy="57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15570" y="4306713"/>
            <a:ext cx="1173523" cy="45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5860" y="4321400"/>
            <a:ext cx="1223205" cy="421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2792062" y="30038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Two-lepton events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457200" y="1024775"/>
            <a:ext cx="4488900" cy="3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Z boson is a neutral cousin of the W. It enables the “weak neutral current”.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It decays into two leptons of the same type but opposite charge – electron and positron or muon and antimuon. It has other decay paths but we are not looking for these.</a:t>
            </a:r>
            <a:endParaRPr sz="2200"/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1024" y="1175627"/>
            <a:ext cx="2882950" cy="29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9135" y="4265682"/>
            <a:ext cx="185737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1996" y="4287101"/>
            <a:ext cx="1678781" cy="64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2792062" y="30038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Four-lepton events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457200" y="948650"/>
            <a:ext cx="44889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Higgs boson is an expression of the field that gives other particles mass.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One decay mode of the Higgs is into two Z bosons, which themselves promptly decay.  Thus we can get 2 muons and 2 electrons </a:t>
            </a:r>
            <a:r>
              <a:rPr i="1" lang="en" sz="2200"/>
              <a:t>or</a:t>
            </a:r>
            <a:r>
              <a:rPr lang="en" sz="2200"/>
              <a:t> 4 muons </a:t>
            </a:r>
            <a:r>
              <a:rPr i="1" lang="en" sz="2200"/>
              <a:t>or</a:t>
            </a:r>
            <a:r>
              <a:rPr lang="en" sz="2200"/>
              <a:t> 4 electrons. </a:t>
            </a:r>
            <a:endParaRPr sz="2200"/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972" y="4136245"/>
            <a:ext cx="185737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5821" y="4157663"/>
            <a:ext cx="1678781" cy="6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6075" y="1097600"/>
            <a:ext cx="2818018" cy="30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