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9753600" cx="13004800"/>
  <p:notesSz cx="6858000" cy="9144000"/>
  <p:embeddedFontLst>
    <p:embeddedFont>
      <p:font typeface="Helvetica Neue Ligh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Thomas McCauley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72" orient="horz"/>
        <p:guide pos="40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HelveticaNeueLight-regular.fntdata"/><Relationship Id="rId21" Type="http://schemas.openxmlformats.org/officeDocument/2006/relationships/slide" Target="slides/slide15.xml"/><Relationship Id="rId24" Type="http://schemas.openxmlformats.org/officeDocument/2006/relationships/font" Target="fonts/HelveticaNeueLight-italic.fntdata"/><Relationship Id="rId23" Type="http://schemas.openxmlformats.org/officeDocument/2006/relationships/font" Target="fonts/HelveticaNeue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5" Type="http://schemas.openxmlformats.org/officeDocument/2006/relationships/font" Target="fonts/HelveticaNeueLigh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10T16:23:26.529">
    <p:pos x="4068" y="786"/>
    <p:text>I would add some explanatory text here, explaining that for large masterclasses spread over locations, each masterclass will have a separate sheet and these sheets' results are found combined on a separate sheet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5pPr>
            <a:lvl6pPr indent="-228600" lvl="5" marL="2743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6pPr>
            <a:lvl7pPr indent="-228600" lvl="6" marL="3200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7pPr>
            <a:lvl8pPr indent="-228600" lvl="7" marL="3657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8pPr>
            <a:lvl9pPr indent="-228600" lvl="8" marL="4114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b813a37c9c_0_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2b813a37c9c_0_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65f197067_0_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c65f197067_0_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65f197067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c65f197067_0_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65f197067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c65f197067_0_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 type="tx">
  <p:cSld name="TITLE_AND_BODY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0" Type="http://schemas.openxmlformats.org/officeDocument/2006/relationships/image" Target="../media/image7.jpg"/><Relationship Id="rId9" Type="http://schemas.openxmlformats.org/officeDocument/2006/relationships/image" Target="../media/image16.png"/><Relationship Id="rId5" Type="http://schemas.openxmlformats.org/officeDocument/2006/relationships/image" Target="../media/image28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quarknet.org/cmsdoc2026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22.png"/><Relationship Id="rId6" Type="http://schemas.openxmlformats.org/officeDocument/2006/relationships/hyperlink" Target="https://twiki.cern.ch/twiki/bin/viewauth/Main/InternationalMasterclassesModeratorManual#CM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4595812" y="2333863"/>
            <a:ext cx="759460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00" u="none" cap="none" strike="noStrike">
                <a:latin typeface="Arial"/>
                <a:ea typeface="Arial"/>
                <a:cs typeface="Arial"/>
                <a:sym typeface="Arial"/>
              </a:rPr>
              <a:t>CMS Masterclass 202</a:t>
            </a:r>
            <a:r>
              <a:rPr lang="en-US" sz="5100"/>
              <a:t>6</a:t>
            </a:r>
            <a:endParaRPr b="0" i="0" sz="51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00" u="none" cap="none" strike="noStrike">
                <a:latin typeface="Arial"/>
                <a:ea typeface="Arial"/>
                <a:cs typeface="Arial"/>
                <a:sym typeface="Arial"/>
              </a:rPr>
              <a:t>for Moderators</a:t>
            </a:r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8625" y="466500"/>
            <a:ext cx="310832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29300" y="364950"/>
            <a:ext cx="13462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26049" y="4181475"/>
            <a:ext cx="6690893" cy="47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907" y="6025500"/>
            <a:ext cx="3582274" cy="22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46795" y="8599937"/>
            <a:ext cx="754510" cy="75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43795" y="8599937"/>
            <a:ext cx="754510" cy="75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9225" y="263400"/>
            <a:ext cx="3727625" cy="13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71900" y="2290825"/>
            <a:ext cx="3582274" cy="358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1016000" y="2488833"/>
            <a:ext cx="1028754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lang="en-US" sz="3400"/>
              <a:t>10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K events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 (divided into 1</a:t>
            </a:r>
            <a:r>
              <a:rPr lang="en-US" sz="3400"/>
              <a:t>0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0 datasets):</a:t>
            </a:r>
            <a:endParaRPr/>
          </a:p>
          <a:p>
            <a:pPr indent="-444500" lvl="1" marL="914400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1-lepton (plus missing E</a:t>
            </a:r>
            <a:r>
              <a:rPr b="1" baseline="-25000" lang="en-US" sz="3400" u="none" cap="none" strike="noStrike"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): W</a:t>
            </a:r>
            <a:endParaRPr/>
          </a:p>
          <a:p>
            <a:pPr indent="-444500" lvl="1" marL="914400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2-lepton: Z, J/Psi</a:t>
            </a:r>
            <a:r>
              <a:rPr b="1" lang="en-US" sz="3400" u="none" cap="none" strike="noStrike"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Upsilon</a:t>
            </a:r>
            <a:endParaRPr/>
          </a:p>
          <a:p>
            <a:pPr indent="-444500" lvl="1" marL="914400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4-lepton:</a:t>
            </a:r>
            <a:r>
              <a:rPr b="1" lang="en-US" sz="3400"/>
              <a:t> </a:t>
            </a:r>
            <a:r>
              <a:rPr b="1" lang="en-US" sz="3400" u="none" cap="none" strike="noStrike">
                <a:latin typeface="Arial"/>
                <a:ea typeface="Arial"/>
                <a:cs typeface="Arial"/>
                <a:sym typeface="Arial"/>
              </a:rPr>
              <a:t>H, ZZ</a:t>
            </a:r>
            <a:endParaRPr b="1" sz="3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1016010" y="5013016"/>
            <a:ext cx="11487300" cy="3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Event display: iSpy-</a:t>
            </a:r>
            <a:r>
              <a:rPr lang="en-US" sz="3400"/>
              <a:t>W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eb</a:t>
            </a:r>
            <a:r>
              <a:rPr lang="en-US" sz="3400"/>
              <a:t>GL</a:t>
            </a:r>
            <a:endParaRPr b="0" sz="3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CIMA </a:t>
            </a:r>
            <a:r>
              <a:rPr lang="en-US" sz="3400"/>
              <a:t> → special Google Sheets</a:t>
            </a:r>
            <a:endParaRPr/>
          </a:p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lang="en-US" sz="3400"/>
              <a:t>D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ocumentation at </a:t>
            </a:r>
            <a:r>
              <a:rPr lang="en-US" sz="3400" u="sng">
                <a:solidFill>
                  <a:schemeClr val="hlink"/>
                </a:solidFill>
                <a:hlinkClick r:id="rId3"/>
              </a:rPr>
              <a:t>https://quarknet.org/cmsdoc2026</a:t>
            </a:r>
            <a:r>
              <a:rPr b="0" lang="en-US" sz="3400" u="none" cap="none" strike="noStrike">
                <a:latin typeface="Arial"/>
                <a:ea typeface="Arial"/>
                <a:cs typeface="Arial"/>
                <a:sym typeface="Arial"/>
              </a:rPr>
              <a:t>. </a:t>
            </a:r>
            <a:endParaRPr b="0" sz="3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/>
              <a:t>Students find e:mu and W+:W-.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/>
              <a:t>Students create </a:t>
            </a:r>
            <a:r>
              <a:rPr lang="en-US" sz="3400"/>
              <a:t>2-</a:t>
            </a:r>
            <a:r>
              <a:rPr i="0" lang="en-US" sz="3400" u="none" cap="none" strike="noStrike"/>
              <a:t>lepton and 4-lepton mass plots.</a:t>
            </a:r>
            <a:endParaRPr/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3225800" y="1219200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420000"/>
                </a:solidFill>
                <a:latin typeface="Arial"/>
                <a:ea typeface="Arial"/>
                <a:cs typeface="Arial"/>
                <a:sym typeface="Arial"/>
              </a:rPr>
              <a:t>CMS masterclass features</a:t>
            </a:r>
            <a:endParaRPr/>
          </a:p>
        </p:txBody>
      </p:sp>
      <p:pic>
        <p:nvPicPr>
          <p:cNvPr id="27" name="Google Shape;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1082674" y="2711450"/>
            <a:ext cx="11315702" cy="2119474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-269875" lvl="0" marL="0" marR="0" rtl="0" algn="l">
              <a:spcBef>
                <a:spcPts val="0"/>
              </a:spcBef>
              <a:spcAft>
                <a:spcPts val="0"/>
              </a:spcAft>
              <a:buSzPts val="4250"/>
              <a:buFont typeface="Arial"/>
              <a:buChar char="•"/>
            </a:pPr>
            <a:r>
              <a:rPr b="0" i="0" lang="en-US" sz="34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3400" u="none" cap="none" strike="noStrike"/>
              <a:t>Protons as “bags of partons”</a:t>
            </a:r>
            <a:endParaRPr/>
          </a:p>
          <a:p>
            <a:pPr indent="-269875" lvl="0" marL="0" marR="0" rtl="0" algn="l">
              <a:spcBef>
                <a:spcPts val="0"/>
              </a:spcBef>
              <a:spcAft>
                <a:spcPts val="0"/>
              </a:spcAft>
              <a:buSzPts val="4250"/>
              <a:buChar char="•"/>
            </a:pPr>
            <a:r>
              <a:rPr i="0" lang="en-US" sz="3400" u="none" cap="none" strike="noStrike"/>
              <a:t> Parton-parton collisions </a:t>
            </a:r>
            <a:endParaRPr/>
          </a:p>
          <a:p>
            <a:pPr indent="-269875" lvl="0" marL="0" marR="0" rtl="0" algn="l">
              <a:spcBef>
                <a:spcPts val="0"/>
              </a:spcBef>
              <a:spcAft>
                <a:spcPts val="0"/>
              </a:spcAft>
              <a:buSzPts val="4250"/>
              <a:buChar char="•"/>
            </a:pPr>
            <a:r>
              <a:rPr i="0" lang="en-US" sz="3400" u="none" cap="none" strike="noStrike"/>
              <a:t> Each parton shares only a portion of proton momentum</a:t>
            </a:r>
            <a:endParaRPr/>
          </a:p>
          <a:p>
            <a:pPr indent="-269875" lvl="0" marL="0" marR="0" rtl="0" algn="l">
              <a:spcBef>
                <a:spcPts val="0"/>
              </a:spcBef>
              <a:spcAft>
                <a:spcPts val="0"/>
              </a:spcAft>
              <a:buSzPts val="4250"/>
              <a:buChar char="•"/>
            </a:pPr>
            <a:r>
              <a:rPr i="0" lang="en-US" sz="3400" u="none" cap="none" strike="noStrike"/>
              <a:t> W+:W- as probe of proton structure</a:t>
            </a:r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4446587" y="1231900"/>
            <a:ext cx="7313613" cy="774700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About collisions</a:t>
            </a:r>
            <a:endParaRPr/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9600" y="5535775"/>
            <a:ext cx="9522420" cy="408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6"/>
          <p:cNvCxnSpPr/>
          <p:nvPr/>
        </p:nvCxnSpPr>
        <p:spPr>
          <a:xfrm rot="10800000">
            <a:off x="9318624" y="6826250"/>
            <a:ext cx="1084264" cy="762000"/>
          </a:xfrm>
          <a:prstGeom prst="straightConnector1">
            <a:avLst/>
          </a:prstGeom>
          <a:noFill/>
          <a:ln cap="flat" cmpd="sng" w="36100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1" name="Google Shape;41;p6"/>
          <p:cNvCxnSpPr/>
          <p:nvPr/>
        </p:nvCxnSpPr>
        <p:spPr>
          <a:xfrm rot="10800000">
            <a:off x="10186987" y="4551362"/>
            <a:ext cx="215901" cy="3036888"/>
          </a:xfrm>
          <a:prstGeom prst="straightConnector1">
            <a:avLst/>
          </a:prstGeom>
          <a:noFill/>
          <a:ln cap="flat" cmpd="sng" w="36100">
            <a:solidFill>
              <a:srgbClr val="FFFF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" name="Google Shape;42;p6"/>
          <p:cNvSpPr txBox="1"/>
          <p:nvPr>
            <p:ph type="title"/>
          </p:nvPr>
        </p:nvSpPr>
        <p:spPr>
          <a:xfrm>
            <a:off x="2844800" y="1284287"/>
            <a:ext cx="8858250" cy="774701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iSpy-WebGL</a:t>
            </a:r>
            <a:endParaRPr/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4800" y="2540046"/>
            <a:ext cx="8073426" cy="689532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/>
        </p:nvSpPr>
        <p:spPr>
          <a:xfrm>
            <a:off x="6243975" y="5152375"/>
            <a:ext cx="152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Muon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46" name="Google Shape;46;p6"/>
          <p:cNvSpPr txBox="1"/>
          <p:nvPr/>
        </p:nvSpPr>
        <p:spPr>
          <a:xfrm>
            <a:off x="7770375" y="5358900"/>
            <a:ext cx="243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7FFF"/>
                </a:solidFill>
              </a:rPr>
              <a:t>MET</a:t>
            </a:r>
            <a:endParaRPr sz="2400">
              <a:solidFill>
                <a:srgbClr val="FF7FFF"/>
              </a:solidFill>
            </a:endParaRPr>
          </a:p>
        </p:txBody>
      </p:sp>
      <p:sp>
        <p:nvSpPr>
          <p:cNvPr id="47" name="Google Shape;47;p6"/>
          <p:cNvSpPr txBox="1"/>
          <p:nvPr/>
        </p:nvSpPr>
        <p:spPr>
          <a:xfrm>
            <a:off x="3649200" y="7257500"/>
            <a:ext cx="199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7FCCFF"/>
                </a:solidFill>
              </a:rPr>
              <a:t>ECAL barrel</a:t>
            </a:r>
            <a:endParaRPr sz="2400">
              <a:solidFill>
                <a:srgbClr val="7FCCFF"/>
              </a:solidFill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5975950" y="4111775"/>
            <a:ext cx="403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Matching muon chambers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635000" y="2743200"/>
            <a:ext cx="11430000" cy="763286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Students distinguish electron tracks from muon tracks.</a:t>
            </a:r>
            <a:endParaRPr/>
          </a:p>
        </p:txBody>
      </p:sp>
      <p:sp>
        <p:nvSpPr>
          <p:cNvPr id="54" name="Google Shape;54;p7"/>
          <p:cNvSpPr txBox="1"/>
          <p:nvPr>
            <p:ph type="title"/>
          </p:nvPr>
        </p:nvSpPr>
        <p:spPr>
          <a:xfrm>
            <a:off x="4929187" y="1284287"/>
            <a:ext cx="6678613" cy="723901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Student tasks</a:t>
            </a:r>
            <a:endParaRPr/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2400" y="3658886"/>
            <a:ext cx="6111128" cy="5942313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738" y="3658886"/>
            <a:ext cx="5783245" cy="594231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 txBox="1"/>
          <p:nvPr/>
        </p:nvSpPr>
        <p:spPr>
          <a:xfrm>
            <a:off x="9222175" y="6957900"/>
            <a:ext cx="152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Muon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59" name="Google Shape;59;p7"/>
          <p:cNvSpPr txBox="1"/>
          <p:nvPr/>
        </p:nvSpPr>
        <p:spPr>
          <a:xfrm>
            <a:off x="3357925" y="5303050"/>
            <a:ext cx="171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9FF19"/>
                </a:solidFill>
              </a:rPr>
              <a:t>Electron</a:t>
            </a:r>
            <a:endParaRPr sz="2400">
              <a:solidFill>
                <a:srgbClr val="19FF1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1203325" y="2741612"/>
            <a:ext cx="11014075" cy="3200876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Students must distinguish 1-lepton plus missing E</a:t>
            </a:r>
            <a:r>
              <a:rPr b="0" baseline="-2500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, 2-lepton, and 4 lepton events.</a:t>
            </a:r>
            <a:endParaRPr b="0" i="0" sz="3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latin typeface="Arial"/>
                <a:ea typeface="Arial"/>
                <a:cs typeface="Arial"/>
                <a:sym typeface="Arial"/>
              </a:rPr>
              <a:t>Typical questions are about extra lepton tracks or missing E</a:t>
            </a:r>
            <a:r>
              <a:rPr b="0" baseline="-25000" i="1" lang="en-US" sz="3600" u="none" cap="none" strike="noStrike"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1" lang="en-US" sz="3600" u="none" cap="none" strike="noStrike">
                <a:latin typeface="Arial"/>
                <a:ea typeface="Arial"/>
                <a:cs typeface="Arial"/>
                <a:sym typeface="Arial"/>
              </a:rPr>
              <a:t> together with 2- or 4-lepton events.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3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8"/>
          <p:cNvSpPr txBox="1"/>
          <p:nvPr>
            <p:ph type="title"/>
          </p:nvPr>
        </p:nvSpPr>
        <p:spPr>
          <a:xfrm>
            <a:off x="4929187" y="1284287"/>
            <a:ext cx="6754813" cy="723901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Student tasks</a:t>
            </a:r>
            <a:endParaRPr/>
          </a:p>
        </p:txBody>
      </p:sp>
      <p:pic>
        <p:nvPicPr>
          <p:cNvPr id="66" name="Google Shape;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525" y="5686775"/>
            <a:ext cx="4126697" cy="3597975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15100" y="5686775"/>
            <a:ext cx="3803975" cy="359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7700" y="5686775"/>
            <a:ext cx="3693921" cy="35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635000" y="2741612"/>
            <a:ext cx="11582400" cy="670844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Students distinguish W+ from W- using track curvature.</a:t>
            </a:r>
            <a:endParaRPr/>
          </a:p>
        </p:txBody>
      </p:sp>
      <p:sp>
        <p:nvSpPr>
          <p:cNvPr id="75" name="Google Shape;75;p9"/>
          <p:cNvSpPr txBox="1"/>
          <p:nvPr>
            <p:ph type="title"/>
          </p:nvPr>
        </p:nvSpPr>
        <p:spPr>
          <a:xfrm>
            <a:off x="4929187" y="1284287"/>
            <a:ext cx="6678613" cy="723901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Student Tasks</a:t>
            </a:r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7165" y="3491456"/>
            <a:ext cx="6997470" cy="6036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2528" y="8392952"/>
            <a:ext cx="1048775" cy="102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/>
        </p:nvSpPr>
        <p:spPr>
          <a:xfrm>
            <a:off x="3824300" y="5892563"/>
            <a:ext cx="26781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</a:rPr>
              <a:t>Clockwise +</a:t>
            </a:r>
            <a:endParaRPr sz="3200">
              <a:solidFill>
                <a:srgbClr val="FF0000"/>
              </a:solidFill>
            </a:endParaRPr>
          </a:p>
        </p:txBody>
      </p:sp>
      <p:cxnSp>
        <p:nvCxnSpPr>
          <p:cNvPr id="80" name="Google Shape;80;p9"/>
          <p:cNvCxnSpPr/>
          <p:nvPr/>
        </p:nvCxnSpPr>
        <p:spPr>
          <a:xfrm rot="10800000">
            <a:off x="5137208" y="6888809"/>
            <a:ext cx="1483500" cy="186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635000" y="2741612"/>
            <a:ext cx="115824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3600"/>
              <a:t>determine invariant mass</a:t>
            </a: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86" name="Google Shape;86;p10"/>
          <p:cNvSpPr txBox="1"/>
          <p:nvPr>
            <p:ph type="title"/>
          </p:nvPr>
        </p:nvSpPr>
        <p:spPr>
          <a:xfrm>
            <a:off x="4929187" y="1284287"/>
            <a:ext cx="6678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570700"/>
                </a:solidFill>
                <a:latin typeface="Arial"/>
                <a:ea typeface="Arial"/>
                <a:cs typeface="Arial"/>
                <a:sym typeface="Arial"/>
              </a:rPr>
              <a:t>Student Tasks</a:t>
            </a:r>
            <a:endParaRPr/>
          </a:p>
        </p:txBody>
      </p:sp>
      <p:pic>
        <p:nvPicPr>
          <p:cNvPr id="87" name="Google Shape;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500" y="3828300"/>
            <a:ext cx="6678601" cy="413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9801" y="5075437"/>
            <a:ext cx="4985795" cy="373328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20800" y="8123225"/>
            <a:ext cx="608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Click on electron or muon tracks to highlight</a:t>
            </a:r>
            <a:endParaRPr sz="2400"/>
          </a:p>
        </p:txBody>
      </p:sp>
      <p:sp>
        <p:nvSpPr>
          <p:cNvPr id="91" name="Google Shape;91;p10"/>
          <p:cNvSpPr txBox="1"/>
          <p:nvPr/>
        </p:nvSpPr>
        <p:spPr>
          <a:xfrm>
            <a:off x="7535500" y="4408250"/>
            <a:ext cx="487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Press “M” to reveal invariant mass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/>
          <p:nvPr/>
        </p:nvSpPr>
        <p:spPr>
          <a:xfrm>
            <a:off x="5054600" y="1315567"/>
            <a:ext cx="6553200" cy="692621"/>
          </a:xfrm>
          <a:prstGeom prst="rect">
            <a:avLst/>
          </a:prstGeom>
          <a:noFill/>
          <a:ln>
            <a:noFill/>
          </a:ln>
        </p:spPr>
        <p:txBody>
          <a:bodyPr anchorCtr="0" anchor="b" bIns="50225" lIns="50225" spcFirstLastPara="1" rIns="50225" wrap="square" tIns="50225">
            <a:no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570700"/>
                </a:solidFill>
              </a:rPr>
              <a:t>Students record in Sheets</a:t>
            </a:r>
            <a:endParaRPr/>
          </a:p>
        </p:txBody>
      </p:sp>
      <p:pic>
        <p:nvPicPr>
          <p:cNvPr id="97" name="Google Shape;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2300" y="2340180"/>
            <a:ext cx="11200201" cy="590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/>
          <p:nvPr/>
        </p:nvSpPr>
        <p:spPr>
          <a:xfrm>
            <a:off x="465900" y="8370975"/>
            <a:ext cx="12218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Students f</a:t>
            </a: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ind </a:t>
            </a:r>
            <a:r>
              <a:rPr lang="en-US" sz="3600"/>
              <a:t>their</a:t>
            </a: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 datasets (left column) by scrolling. </a:t>
            </a:r>
            <a:endParaRPr b="0" i="0" sz="3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                    </a:t>
            </a:r>
            <a:r>
              <a:rPr lang="en-US" sz="3600"/>
              <a:t>They r</a:t>
            </a:r>
            <a:r>
              <a:rPr b="0" i="0" lang="en-US" sz="3600" u="none" cap="none" strike="noStrike">
                <a:latin typeface="Arial"/>
                <a:ea typeface="Arial"/>
                <a:cs typeface="Arial"/>
                <a:sym typeface="Arial"/>
              </a:rPr>
              <a:t>ecord parent particles and decay modes. </a:t>
            </a:r>
            <a:endParaRPr/>
          </a:p>
        </p:txBody>
      </p:sp>
      <p:cxnSp>
        <p:nvCxnSpPr>
          <p:cNvPr id="100" name="Google Shape;100;p11"/>
          <p:cNvCxnSpPr/>
          <p:nvPr/>
        </p:nvCxnSpPr>
        <p:spPr>
          <a:xfrm flipH="1" rot="10800000">
            <a:off x="1322525" y="5755975"/>
            <a:ext cx="360600" cy="2675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1"/>
          <p:cNvCxnSpPr/>
          <p:nvPr/>
        </p:nvCxnSpPr>
        <p:spPr>
          <a:xfrm rot="10800000">
            <a:off x="9437950" y="6928300"/>
            <a:ext cx="2645100" cy="2088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"/>
          <p:cNvSpPr/>
          <p:nvPr/>
        </p:nvSpPr>
        <p:spPr>
          <a:xfrm>
            <a:off x="6457950" y="1249362"/>
            <a:ext cx="5302250" cy="744551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What students see</a:t>
            </a:r>
            <a:endParaRPr/>
          </a:p>
        </p:txBody>
      </p:sp>
      <p:pic>
        <p:nvPicPr>
          <p:cNvPr id="107" name="Google Shape;1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700" y="2378825"/>
            <a:ext cx="12727926" cy="5000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/>
        </p:nvSpPr>
        <p:spPr>
          <a:xfrm>
            <a:off x="566000" y="7546500"/>
            <a:ext cx="11872800" cy="18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The spreadsheet produces e:mu and W+:W- ratios as well as 2-lepton and 4-lepton mass plots for the local masterclass.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3"/>
          <p:cNvSpPr/>
          <p:nvPr/>
        </p:nvSpPr>
        <p:spPr>
          <a:xfrm>
            <a:off x="6457950" y="1249362"/>
            <a:ext cx="53022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Combining results</a:t>
            </a:r>
            <a:endParaRPr/>
          </a:p>
        </p:txBody>
      </p:sp>
      <p:pic>
        <p:nvPicPr>
          <p:cNvPr id="116" name="Google Shape;11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7900" y="2455754"/>
            <a:ext cx="8154926" cy="723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4"/>
          <p:cNvSpPr/>
          <p:nvPr/>
        </p:nvSpPr>
        <p:spPr>
          <a:xfrm>
            <a:off x="6457950" y="1249362"/>
            <a:ext cx="53022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What you see</a:t>
            </a:r>
            <a:endParaRPr/>
          </a:p>
        </p:txBody>
      </p:sp>
      <p:pic>
        <p:nvPicPr>
          <p:cNvPr id="123" name="Google Shape;12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6000" y="2303100"/>
            <a:ext cx="4811950" cy="720502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4"/>
          <p:cNvSpPr txBox="1"/>
          <p:nvPr/>
        </p:nvSpPr>
        <p:spPr>
          <a:xfrm>
            <a:off x="6326575" y="2313425"/>
            <a:ext cx="6057300" cy="706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Combined ratios for all CMS masterclasses in videocon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Combined mass plots. 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You can: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 sz="3600"/>
              <a:t>Change size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 sz="3600"/>
              <a:t>Adjust axes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 sz="3600"/>
              <a:t>Adjust bin widths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-US" sz="3600"/>
              <a:t>All Google Sheets edit features.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(But remember </a:t>
            </a:r>
            <a:r>
              <a:rPr i="1" lang="en-US" sz="3600"/>
              <a:t>time</a:t>
            </a:r>
            <a:r>
              <a:rPr lang="en-US" sz="3600"/>
              <a:t> and need for </a:t>
            </a:r>
            <a:r>
              <a:rPr i="1" lang="en-US" sz="3600"/>
              <a:t>simplicity</a:t>
            </a:r>
            <a:r>
              <a:rPr lang="en-US" sz="3600"/>
              <a:t>.)</a:t>
            </a:r>
            <a:endParaRPr sz="3600"/>
          </a:p>
        </p:txBody>
      </p:sp>
      <p:cxnSp>
        <p:nvCxnSpPr>
          <p:cNvPr id="125" name="Google Shape;125;p14"/>
          <p:cNvCxnSpPr/>
          <p:nvPr/>
        </p:nvCxnSpPr>
        <p:spPr>
          <a:xfrm flipH="1">
            <a:off x="3089175" y="2727150"/>
            <a:ext cx="3165000" cy="703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4"/>
          <p:cNvCxnSpPr/>
          <p:nvPr/>
        </p:nvCxnSpPr>
        <p:spPr>
          <a:xfrm flipH="1">
            <a:off x="3109725" y="2737500"/>
            <a:ext cx="3113400" cy="1148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14"/>
          <p:cNvCxnSpPr/>
          <p:nvPr/>
        </p:nvCxnSpPr>
        <p:spPr>
          <a:xfrm flipH="1">
            <a:off x="4816525" y="4299300"/>
            <a:ext cx="1499700" cy="630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14"/>
          <p:cNvCxnSpPr/>
          <p:nvPr/>
        </p:nvCxnSpPr>
        <p:spPr>
          <a:xfrm flipH="1">
            <a:off x="4775125" y="4299300"/>
            <a:ext cx="1541100" cy="3196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/>
          <p:nvPr/>
        </p:nvSpPr>
        <p:spPr>
          <a:xfrm>
            <a:off x="5085375" y="1249350"/>
            <a:ext cx="66747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What to help students find</a:t>
            </a:r>
            <a:endParaRPr/>
          </a:p>
        </p:txBody>
      </p:sp>
      <p:pic>
        <p:nvPicPr>
          <p:cNvPr id="135" name="Google Shape;13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6675" y="2456877"/>
            <a:ext cx="6008675" cy="676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75" y="2456863"/>
            <a:ext cx="4396250" cy="226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5"/>
          <p:cNvSpPr txBox="1"/>
          <p:nvPr/>
        </p:nvSpPr>
        <p:spPr>
          <a:xfrm>
            <a:off x="799100" y="4723375"/>
            <a:ext cx="4396200" cy="4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e:mu ~ 1.0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W+:W- ~ 1.4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Results will vary,  depending on statistics.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hlink"/>
                </a:solidFill>
                <a:hlinkClick r:id="rId6"/>
              </a:rPr>
              <a:t>Twiki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6457950" y="1249362"/>
            <a:ext cx="5302250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2,</a:t>
            </a:r>
            <a:r>
              <a:rPr b="0" i="0" lang="en-US" sz="4200" u="none" cap="none" strike="noStrike">
                <a:solidFill>
                  <a:srgbClr val="420000"/>
                </a:solidFill>
                <a:latin typeface="Arial"/>
                <a:ea typeface="Arial"/>
                <a:cs typeface="Arial"/>
                <a:sym typeface="Arial"/>
              </a:rPr>
              <a:t>4-lepton events</a:t>
            </a:r>
            <a:endParaRPr b="0" i="0" sz="4200" u="none" cap="none" strike="noStrike">
              <a:solidFill>
                <a:srgbClr val="42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4075" y="3164450"/>
            <a:ext cx="5302250" cy="511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250" y="3606523"/>
            <a:ext cx="5862250" cy="423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/>
          <p:nvPr/>
        </p:nvSpPr>
        <p:spPr>
          <a:xfrm>
            <a:off x="5353878" y="1249362"/>
            <a:ext cx="6406322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420000"/>
                </a:solidFill>
              </a:rPr>
              <a:t>Brief discussion</a:t>
            </a:r>
            <a:r>
              <a:rPr lang="en-US" sz="4200">
                <a:solidFill>
                  <a:srgbClr val="420000"/>
                </a:solidFill>
              </a:rPr>
              <a:t> of plots</a:t>
            </a:r>
            <a:endParaRPr b="0" i="0" sz="4200" u="none" cap="none" strike="noStrike">
              <a:solidFill>
                <a:srgbClr val="42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0" y="828675"/>
            <a:ext cx="3962400" cy="138271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/>
          <p:nvPr/>
        </p:nvSpPr>
        <p:spPr>
          <a:xfrm>
            <a:off x="1016000" y="2488823"/>
            <a:ext cx="10744200" cy="6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lang="en-US" sz="3400"/>
              <a:t>Ask students how many peaks they see. (Show of hands for 0, 1, 2, … peaks.)</a:t>
            </a:r>
            <a:endParaRPr/>
          </a:p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b="0" i="0" lang="en-US" sz="3400" u="none" cap="none" strike="noStrike">
                <a:latin typeface="Arial"/>
                <a:ea typeface="Arial"/>
                <a:cs typeface="Arial"/>
                <a:sym typeface="Arial"/>
              </a:rPr>
              <a:t>Where is Z boson in the dilepton plot? </a:t>
            </a:r>
            <a:r>
              <a:rPr lang="en-US" sz="3400"/>
              <a:t>Is there</a:t>
            </a:r>
            <a:r>
              <a:rPr b="0" i="0" lang="en-US" sz="3400" u="none" cap="none" strike="noStrike">
                <a:latin typeface="Arial"/>
                <a:ea typeface="Arial"/>
                <a:cs typeface="Arial"/>
                <a:sym typeface="Arial"/>
              </a:rPr>
              <a:t> a similar peak in the 4-lepton plot?</a:t>
            </a:r>
            <a:endParaRPr/>
          </a:p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lang="en-US" sz="3400"/>
              <a:t>The Higgs should be at ~125 GeV. Do we see that?</a:t>
            </a:r>
            <a:r>
              <a:rPr b="0" i="0" lang="en-US" sz="3400" u="none" cap="none" strike="noStrike">
                <a:latin typeface="Arial"/>
                <a:ea typeface="Arial"/>
                <a:cs typeface="Arial"/>
                <a:sym typeface="Arial"/>
              </a:rPr>
              <a:t> Can we claim discovery?</a:t>
            </a:r>
            <a:endParaRPr/>
          </a:p>
          <a:p>
            <a:pPr indent="-409073" lvl="0" marL="409073" marR="0" rtl="0" algn="l">
              <a:spcBef>
                <a:spcPts val="0"/>
              </a:spcBef>
              <a:spcAft>
                <a:spcPts val="0"/>
              </a:spcAft>
              <a:buSzPts val="3400"/>
              <a:buFont typeface="Helvetica Neue Light"/>
              <a:buChar char="•"/>
            </a:pPr>
            <a:r>
              <a:rPr lang="en-US" sz="3400"/>
              <a:t>If a peak is uncertain, what do we expect at that mass? It might be useful to have CMS invariant mass plots handy.</a:t>
            </a:r>
            <a:endParaRPr sz="3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400"/>
              <a:t>Do not ask leading or open-ended questions as this is often too time-consuming</a:t>
            </a:r>
            <a:r>
              <a:rPr i="1" lang="en-US" sz="3400"/>
              <a:t>. </a:t>
            </a:r>
            <a:endParaRPr i="1" sz="3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95CC4"/>
      </a:accent1>
      <a:accent2>
        <a:srgbClr val="333399"/>
      </a:accent2>
      <a:accent3>
        <a:srgbClr val="8F8F8F"/>
      </a:accent3>
      <a:accent4>
        <a:srgbClr val="707070"/>
      </a:accent4>
      <a:accent5>
        <a:srgbClr val="AAB5DC"/>
      </a:accent5>
      <a:accent6>
        <a:srgbClr val="2E2E8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95CC4"/>
      </a:accent1>
      <a:accent2>
        <a:srgbClr val="333399"/>
      </a:accent2>
      <a:accent3>
        <a:srgbClr val="8F8F8F"/>
      </a:accent3>
      <a:accent4>
        <a:srgbClr val="707070"/>
      </a:accent4>
      <a:accent5>
        <a:srgbClr val="AAB5DC"/>
      </a:accent5>
      <a:accent6>
        <a:srgbClr val="2E2E8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