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tabLst>
                <a:tab pos="1257300" algn="l"/>
              </a:tabLst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437" sz="8000">
                <a:solidFill>
                  <a:srgbClr val="0833FF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5029200"/>
            <a:ext cx="10464800" cy="4191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4000"/>
              </a:lnSpc>
              <a:buClrTx/>
              <a:buSzTx/>
              <a:buFontTx/>
              <a:buNone/>
              <a:tabLst>
                <a:tab pos="1257300" algn="l"/>
              </a:tabLst>
              <a:defRPr spc="-242" sz="3400"/>
            </a:lvl1pPr>
            <a:lvl2pPr marL="0" indent="0" algn="ctr">
              <a:lnSpc>
                <a:spcPts val="4000"/>
              </a:lnSpc>
              <a:buClrTx/>
              <a:buSzTx/>
              <a:buFontTx/>
              <a:buNone/>
              <a:tabLst>
                <a:tab pos="1257300" algn="l"/>
              </a:tabLst>
              <a:defRPr spc="-242" sz="3400"/>
            </a:lvl2pPr>
            <a:lvl3pPr marL="0" indent="0" algn="ctr">
              <a:lnSpc>
                <a:spcPts val="4000"/>
              </a:lnSpc>
              <a:buClrTx/>
              <a:buSzTx/>
              <a:buFontTx/>
              <a:buNone/>
              <a:tabLst>
                <a:tab pos="1257300" algn="l"/>
              </a:tabLst>
              <a:defRPr spc="-242" sz="3400"/>
            </a:lvl3pPr>
            <a:lvl4pPr marL="0" indent="0" algn="ctr">
              <a:lnSpc>
                <a:spcPts val="4000"/>
              </a:lnSpc>
              <a:buClrTx/>
              <a:buSzTx/>
              <a:buFontTx/>
              <a:buNone/>
              <a:tabLst>
                <a:tab pos="1257300" algn="l"/>
              </a:tabLst>
              <a:defRPr spc="-242" sz="3400"/>
            </a:lvl4pPr>
            <a:lvl5pPr marL="0" indent="0" algn="ctr">
              <a:lnSpc>
                <a:spcPts val="4000"/>
              </a:lnSpc>
              <a:buClrTx/>
              <a:buSzTx/>
              <a:buFontTx/>
              <a:buNone/>
              <a:tabLst>
                <a:tab pos="1257300" algn="l"/>
              </a:tabLst>
              <a:defRPr spc="-242" sz="3400"/>
            </a:lvl5pPr>
          </a:lstStyle>
          <a:p>
            <a:pPr lvl="0">
              <a:defRPr spc="0" sz="1800"/>
            </a:pPr>
            <a:r>
              <a:rPr spc="-242" sz="3400"/>
              <a:t>Body Level One</a:t>
            </a:r>
            <a:endParaRPr spc="-242" sz="3400"/>
          </a:p>
          <a:p>
            <a:pPr lvl="1">
              <a:defRPr spc="0" sz="1800"/>
            </a:pPr>
            <a:r>
              <a:rPr spc="-242" sz="3400"/>
              <a:t>Body Level Two</a:t>
            </a:r>
            <a:endParaRPr spc="-242" sz="3400"/>
          </a:p>
          <a:p>
            <a:pPr lvl="2">
              <a:defRPr spc="0" sz="1800"/>
            </a:pPr>
            <a:r>
              <a:rPr spc="-242" sz="3400"/>
              <a:t>Body Level Three</a:t>
            </a:r>
            <a:endParaRPr spc="-242" sz="3400"/>
          </a:p>
          <a:p>
            <a:pPr lvl="3">
              <a:defRPr spc="0" sz="1800"/>
            </a:pPr>
            <a:r>
              <a:rPr spc="-242" sz="3400"/>
              <a:t>Body Level Four</a:t>
            </a:r>
            <a:endParaRPr spc="-242" sz="3400"/>
          </a:p>
          <a:p>
            <a:pPr lvl="4">
              <a:defRPr spc="0" sz="1800"/>
            </a:pPr>
            <a:r>
              <a:rPr spc="-242" sz="34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19200" algn="l"/>
              </a:tabLst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437" sz="8000">
                <a:solidFill>
                  <a:srgbClr val="0833FF"/>
                </a:solidFill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549400" algn="l"/>
              </a:tabLst>
            </a:lvl1pPr>
            <a:lvl2pPr>
              <a:tabLst>
                <a:tab pos="1993900" algn="l"/>
              </a:tabLst>
            </a:lvl2pPr>
            <a:lvl3pPr>
              <a:tabLst>
                <a:tab pos="2438400" algn="l"/>
              </a:tabLst>
            </a:lvl3pPr>
            <a:lvl4pPr>
              <a:tabLst>
                <a:tab pos="2882900" algn="l"/>
              </a:tabLst>
            </a:lvl4pPr>
            <a:lvl5pPr>
              <a:tabLst>
                <a:tab pos="3327400" algn="l"/>
              </a:tabLst>
            </a:lvl5pPr>
          </a:lstStyle>
          <a:p>
            <a:pPr lvl="0">
              <a:defRPr spc="0" sz="1800"/>
            </a:pPr>
            <a:r>
              <a:rPr spc="-250" sz="4000"/>
              <a:t>Body Level One</a:t>
            </a:r>
            <a:endParaRPr spc="-250" sz="4000"/>
          </a:p>
          <a:p>
            <a:pPr lvl="1">
              <a:defRPr spc="0" sz="1800"/>
            </a:pPr>
            <a:r>
              <a:rPr spc="-250" sz="4000"/>
              <a:t>Body Level Two</a:t>
            </a:r>
            <a:endParaRPr spc="-250" sz="4000"/>
          </a:p>
          <a:p>
            <a:pPr lvl="2">
              <a:defRPr spc="0" sz="1800"/>
            </a:pPr>
            <a:r>
              <a:rPr spc="-250" sz="4000"/>
              <a:t>Body Level Three</a:t>
            </a:r>
            <a:endParaRPr spc="-250" sz="4000"/>
          </a:p>
          <a:p>
            <a:pPr lvl="3">
              <a:defRPr spc="0" sz="1800"/>
            </a:pPr>
            <a:r>
              <a:rPr spc="-250" sz="4000"/>
              <a:t>Body Level Four</a:t>
            </a:r>
            <a:endParaRPr spc="-250" sz="4000"/>
          </a:p>
          <a:p>
            <a:pPr lvl="4">
              <a:defRPr spc="0" sz="1800"/>
            </a:pPr>
            <a:r>
              <a:rPr spc="-250" sz="40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 spc="0"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342900">
              <a:lnSpc>
                <a:spcPct val="100000"/>
              </a:lnSpc>
              <a:spcBef>
                <a:spcPts val="3200"/>
              </a:spcBef>
              <a:buClrTx/>
              <a:buSzPct val="75000"/>
              <a:buFontTx/>
              <a:tabLst/>
              <a:defRPr spc="0" sz="2800"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lnSpc>
                <a:spcPct val="100000"/>
              </a:lnSpc>
              <a:spcBef>
                <a:spcPts val="3200"/>
              </a:spcBef>
              <a:buClrTx/>
              <a:buSzPct val="75000"/>
              <a:buFontTx/>
              <a:tabLst/>
              <a:defRPr spc="0" sz="2800"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>
              <a:lnSpc>
                <a:spcPct val="100000"/>
              </a:lnSpc>
              <a:spcBef>
                <a:spcPts val="3200"/>
              </a:spcBef>
              <a:buClrTx/>
              <a:buSzPct val="75000"/>
              <a:buFontTx/>
              <a:tabLst/>
              <a:defRPr spc="0" sz="2800"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>
              <a:lnSpc>
                <a:spcPct val="100000"/>
              </a:lnSpc>
              <a:spcBef>
                <a:spcPts val="3200"/>
              </a:spcBef>
              <a:buClrTx/>
              <a:buSzPct val="75000"/>
              <a:buFontTx/>
              <a:tabLst/>
              <a:defRPr spc="0" sz="2800"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>
              <a:lnSpc>
                <a:spcPct val="100000"/>
              </a:lnSpc>
              <a:spcBef>
                <a:spcPts val="3200"/>
              </a:spcBef>
              <a:buClrTx/>
              <a:buSzPct val="75000"/>
              <a:buFontTx/>
              <a:tabLst/>
              <a:defRPr spc="0" sz="2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tabLst/>
              <a:defRPr spc="0"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14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tabLst>
                <a:tab pos="1219200" algn="l"/>
              </a:tabLst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437" sz="8000">
                <a:solidFill>
                  <a:srgbClr val="0833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1905000"/>
            <a:ext cx="104648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tabLst>
                <a:tab pos="1549400" algn="l"/>
              </a:tabLst>
            </a:lvl1pPr>
            <a:lvl2pPr>
              <a:tabLst>
                <a:tab pos="1993900" algn="l"/>
              </a:tabLst>
            </a:lvl2pPr>
            <a:lvl3pPr>
              <a:tabLst>
                <a:tab pos="2438400" algn="l"/>
              </a:tabLst>
            </a:lvl3pPr>
            <a:lvl4pPr>
              <a:tabLst>
                <a:tab pos="2882900" algn="l"/>
              </a:tabLst>
            </a:lvl4pPr>
            <a:lvl5pPr>
              <a:tabLst>
                <a:tab pos="3327400" algn="l"/>
              </a:tabLst>
            </a:lvl5pPr>
          </a:lstStyle>
          <a:p>
            <a:pPr lvl="0">
              <a:defRPr spc="0" sz="1800"/>
            </a:pPr>
            <a:r>
              <a:rPr spc="-250" sz="4000"/>
              <a:t>Body Level One</a:t>
            </a:r>
            <a:endParaRPr spc="-250" sz="4000"/>
          </a:p>
          <a:p>
            <a:pPr lvl="1">
              <a:defRPr spc="0" sz="1800"/>
            </a:pPr>
            <a:r>
              <a:rPr spc="-250" sz="4000"/>
              <a:t>Body Level Two</a:t>
            </a:r>
            <a:endParaRPr spc="-250" sz="4000"/>
          </a:p>
          <a:p>
            <a:pPr lvl="2">
              <a:defRPr spc="0" sz="1800"/>
            </a:pPr>
            <a:r>
              <a:rPr spc="-250" sz="4000"/>
              <a:t>Body Level Three</a:t>
            </a:r>
            <a:endParaRPr spc="-250" sz="4000"/>
          </a:p>
          <a:p>
            <a:pPr lvl="3">
              <a:defRPr spc="0" sz="1800"/>
            </a:pPr>
            <a:r>
              <a:rPr spc="-250" sz="4000"/>
              <a:t>Body Level Four</a:t>
            </a:r>
            <a:endParaRPr spc="-250" sz="4000"/>
          </a:p>
          <a:p>
            <a:pPr lvl="4">
              <a:defRPr spc="0" sz="1800"/>
            </a:pPr>
            <a:r>
              <a:rPr spc="-250" sz="40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37300" y="9280397"/>
            <a:ext cx="317500" cy="342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ts val="1900"/>
              </a:lnSpc>
              <a:tabLst>
                <a:tab pos="1066800" algn="l"/>
              </a:tabLst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1pPr>
      <a:lvl2pPr indent="228600"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2pPr>
      <a:lvl3pPr indent="457200"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3pPr>
      <a:lvl4pPr indent="685800"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4pPr>
      <a:lvl5pPr indent="914400"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5pPr>
      <a:lvl6pPr indent="1143000"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6pPr>
      <a:lvl7pPr indent="1371600"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7pPr>
      <a:lvl8pPr indent="1600200"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8pPr>
      <a:lvl9pPr indent="1828800" algn="ctr" defTabSz="584200">
        <a:lnSpc>
          <a:spcPts val="9600"/>
        </a:lnSpc>
        <a:spcBef>
          <a:spcPts val="300"/>
        </a:spcBef>
        <a:tabLst>
          <a:tab pos="1219200" algn="l"/>
        </a:tabLst>
        <a:defRPr spc="-437" sz="8000">
          <a:solidFill>
            <a:srgbClr val="0833FF"/>
          </a:solidFill>
          <a:latin typeface="Comic Sans MS"/>
          <a:ea typeface="Comic Sans MS"/>
          <a:cs typeface="Comic Sans MS"/>
          <a:sym typeface="Comic Sans MS"/>
        </a:defRPr>
      </a:lvl9pPr>
    </p:titleStyle>
    <p:bodyStyle>
      <a:lvl1pPr marL="8924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1pPr>
      <a:lvl2pPr marL="13369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2pPr>
      <a:lvl3pPr marL="17814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3pPr>
      <a:lvl4pPr marL="22259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4pPr>
      <a:lvl5pPr marL="26704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5pPr>
      <a:lvl6pPr marL="30260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6pPr>
      <a:lvl7pPr marL="33816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7pPr>
      <a:lvl8pPr marL="37372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8pPr>
      <a:lvl9pPr marL="4092887" indent="-562287" defTabSz="584200">
        <a:lnSpc>
          <a:spcPts val="3600"/>
        </a:lnSpc>
        <a:spcBef>
          <a:spcPts val="1500"/>
        </a:spcBef>
        <a:buClr>
          <a:srgbClr val="FF2C1C"/>
        </a:buClr>
        <a:buSzPct val="171429"/>
        <a:buFont typeface="Gill Sans"/>
        <a:buChar char="•"/>
        <a:tabLst>
          <a:tab pos="1549400" algn="l"/>
        </a:tabLst>
        <a:defRPr spc="-250" sz="4000">
          <a:latin typeface="Comic Sans MS"/>
          <a:ea typeface="Comic Sans MS"/>
          <a:cs typeface="Comic Sans MS"/>
          <a:sym typeface="Comic Sans MS"/>
        </a:defRPr>
      </a:lvl9pPr>
    </p:bodyStyle>
    <p:otherStyle>
      <a:lvl1pPr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lnSpc>
          <a:spcPts val="1900"/>
        </a:lnSpc>
        <a:tabLst>
          <a:tab pos="1066800" algn="l"/>
        </a:tabLst>
        <a:defRPr sz="16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Wavelength" TargetMode="External"/><Relationship Id="rId3" Type="http://schemas.openxmlformats.org/officeDocument/2006/relationships/hyperlink" Target="http://en.wikipedia.org/wiki/Voltage_drop" TargetMode="External"/><Relationship Id="rId4" Type="http://schemas.openxmlformats.org/officeDocument/2006/relationships/hyperlink" Target="http://en.wikipedia.org/wiki/Infrared" TargetMode="External"/><Relationship Id="rId5" Type="http://schemas.openxmlformats.org/officeDocument/2006/relationships/hyperlink" Target="http://en.wikipedia.org/wiki/Delta_(letter)" TargetMode="External"/><Relationship Id="rId6" Type="http://schemas.openxmlformats.org/officeDocument/2006/relationships/hyperlink" Target="http://en.wikipedia.org/wiki/Gallium_arsenide" TargetMode="External"/><Relationship Id="rId7" Type="http://schemas.openxmlformats.org/officeDocument/2006/relationships/hyperlink" Target="http://en.wikipedia.org/wiki/Aluminium_gallium_arsenide" TargetMode="External"/><Relationship Id="rId8" Type="http://schemas.openxmlformats.org/officeDocument/2006/relationships/hyperlink" Target="http://en.wikipedia.org/wiki/Red" TargetMode="External"/><Relationship Id="rId9" Type="http://schemas.openxmlformats.org/officeDocument/2006/relationships/hyperlink" Target="http://en.wikipedia.org/wiki/Gallium_arsenide_phosphide" TargetMode="External"/><Relationship Id="rId10" Type="http://schemas.openxmlformats.org/officeDocument/2006/relationships/hyperlink" Target="http://en.wikipedia.org/wiki/Aluminium_gallium_indium_phosphide" TargetMode="External"/><Relationship Id="rId11" Type="http://schemas.openxmlformats.org/officeDocument/2006/relationships/hyperlink" Target="http://en.wikipedia.org/wiki/Gallium(III)_phosphide" TargetMode="External"/><Relationship Id="rId12" Type="http://schemas.openxmlformats.org/officeDocument/2006/relationships/hyperlink" Target="http://en.wikipedia.org/wiki/Orange_(colour)" TargetMode="External"/><Relationship Id="rId13" Type="http://schemas.openxmlformats.org/officeDocument/2006/relationships/hyperlink" Target="http://en.wikipedia.org/wiki/Yellow" TargetMode="External"/><Relationship Id="rId14" Type="http://schemas.openxmlformats.org/officeDocument/2006/relationships/hyperlink" Target="http://en.wikipedia.org/wiki/Green" TargetMode="External"/><Relationship Id="rId15" Type="http://schemas.openxmlformats.org/officeDocument/2006/relationships/hyperlink" Target="http://en.wikipedia.org/wiki/Aluminium_gallium_phosphide" TargetMode="External"/><Relationship Id="rId16" Type="http://schemas.openxmlformats.org/officeDocument/2006/relationships/hyperlink" Target="http://en.wikipedia.org/wiki/Indium_gallium_nitride" TargetMode="External"/><Relationship Id="rId17" Type="http://schemas.openxmlformats.org/officeDocument/2006/relationships/hyperlink" Target="http://en.wikipedia.org/wiki/Gallium(III)_nitride" TargetMode="External"/><Relationship Id="rId18" Type="http://schemas.openxmlformats.org/officeDocument/2006/relationships/hyperlink" Target="http://en.wikipedia.org/wiki/Blue" TargetMode="External"/><Relationship Id="rId19" Type="http://schemas.openxmlformats.org/officeDocument/2006/relationships/hyperlink" Target="http://en.wikipedia.org/wiki/Zinc_selenide" TargetMode="External"/><Relationship Id="rId20" Type="http://schemas.openxmlformats.org/officeDocument/2006/relationships/hyperlink" Target="http://en.wikipedia.org/wiki/Silicon_carbide" TargetMode="External"/><Relationship Id="rId21" Type="http://schemas.openxmlformats.org/officeDocument/2006/relationships/hyperlink" Target="http://en.wikipedia.org/wiki/Silicon" TargetMode="External"/><Relationship Id="rId22" Type="http://schemas.openxmlformats.org/officeDocument/2006/relationships/hyperlink" Target="http://en.wikipedia.org/wiki/Violet_(color)" TargetMode="External"/><Relationship Id="rId23" Type="http://schemas.openxmlformats.org/officeDocument/2006/relationships/hyperlink" Target="http://en.wikipedia.org/wiki/Purple" TargetMode="External"/><Relationship Id="rId24" Type="http://schemas.openxmlformats.org/officeDocument/2006/relationships/hyperlink" Target="http://en.wikipedia.org/wiki/Ultraviolet" TargetMode="External"/><Relationship Id="rId25" Type="http://schemas.openxmlformats.org/officeDocument/2006/relationships/hyperlink" Target="http://en.wikipedia.org/wiki/Diamond" TargetMode="External"/><Relationship Id="rId26" Type="http://schemas.openxmlformats.org/officeDocument/2006/relationships/hyperlink" Target="http://en.wikipedia.org/wiki/Boron_nitride" TargetMode="External"/><Relationship Id="rId27" Type="http://schemas.openxmlformats.org/officeDocument/2006/relationships/hyperlink" Target="http://en.wikipedia.org/wiki/Aluminium_nitride" TargetMode="External"/><Relationship Id="rId28" Type="http://schemas.openxmlformats.org/officeDocument/2006/relationships/hyperlink" Target="http://en.wikipedia.org/wiki/Aluminium_gallium_nitride" TargetMode="External"/><Relationship Id="rId29" Type="http://schemas.openxmlformats.org/officeDocument/2006/relationships/hyperlink" Target="http://en.wikipedia.org/w/index.php?title=Aluminium_gallium_indium_nitride&amp;action=edit&amp;redlink=1" TargetMode="External"/><Relationship Id="rId30" Type="http://schemas.openxmlformats.org/officeDocument/2006/relationships/hyperlink" Target="http://en.wikipedia.org/wiki/Pink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gif"/><Relationship Id="rId3" Type="http://schemas.openxmlformats.org/officeDocument/2006/relationships/image" Target="../media/image7.g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1.gif"/><Relationship Id="rId4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Photoelectric Effect: an activity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M. Swartz</a:t>
            </a:r>
            <a:endParaRPr sz="3200"/>
          </a:p>
          <a:p>
            <a:pPr lvl="0">
              <a:defRPr sz="1800"/>
            </a:pPr>
            <a:r>
              <a:rPr sz="3200"/>
              <a:t>Johns Hopkins University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0" name="Shape 90"/>
          <p:cNvSpPr/>
          <p:nvPr/>
        </p:nvSpPr>
        <p:spPr>
          <a:xfrm>
            <a:off x="952500" y="-57878"/>
            <a:ext cx="11099800" cy="9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66674">
              <a:defRPr sz="5820"/>
            </a:lvl1pPr>
          </a:lstStyle>
          <a:p>
            <a:pPr lvl="0">
              <a:defRPr sz="1800"/>
            </a:pPr>
            <a:r>
              <a:rPr sz="5820"/>
              <a:t>The Real Experiment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352305" y="1011535"/>
            <a:ext cx="12476192" cy="4503470"/>
          </a:xfrm>
          <a:prstGeom prst="rect">
            <a:avLst/>
          </a:prstGeom>
        </p:spPr>
        <p:txBody>
          <a:bodyPr anchor="t"/>
          <a:lstStyle/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3000"/>
              <a:t>The key elements of the real experiment are a unit-gain phototube [1P39 or 939] and several led light sources.  Both elements have “characteristics” that can complicate the interpretation of data.</a:t>
            </a:r>
            <a:endParaRPr sz="3000"/>
          </a:p>
          <a:p>
            <a:pPr lvl="1" marL="444500" indent="-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000"/>
              <a:t>Phototube: our’s is a very simple device with 2 parts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photosensitive Sn-Cs semicircular screen: Cs lowers work functions of everything to make quantum efficiency large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tubular anode to collect the emitted electrons</a:t>
            </a:r>
          </a:p>
        </p:txBody>
      </p:sp>
      <p:pic>
        <p:nvPicPr>
          <p:cNvPr id="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3002" y="5693636"/>
            <a:ext cx="4005063" cy="3003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hoto_tube_xsection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8764" y="5693636"/>
            <a:ext cx="3003797" cy="3003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6" name="Shape 96"/>
          <p:cNvSpPr/>
          <p:nvPr/>
        </p:nvSpPr>
        <p:spPr>
          <a:xfrm>
            <a:off x="502236" y="252492"/>
            <a:ext cx="1200032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000"/>
              <a:t>The Sb-Cs photocathode [</a:t>
            </a:r>
            <a:r>
              <a:rPr sz="3000">
                <a:solidFill>
                  <a:srgbClr val="1447FF"/>
                </a:solidFill>
              </a:rPr>
              <a:t>S-4</a:t>
            </a:r>
            <a:r>
              <a:rPr sz="3000"/>
              <a:t>] has a very non-uniform response vs wavelength (frequency). </a:t>
            </a:r>
          </a:p>
        </p:txBody>
      </p:sp>
      <p:pic>
        <p:nvPicPr>
          <p:cNvPr id="97" name="S4_respons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4070" y="1427910"/>
            <a:ext cx="6300857" cy="689778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>
            <p:ph type="body" idx="1"/>
          </p:nvPr>
        </p:nvSpPr>
        <p:spPr>
          <a:xfrm>
            <a:off x="119464" y="2149556"/>
            <a:ext cx="5964845" cy="5454488"/>
          </a:xfrm>
          <a:prstGeom prst="rect">
            <a:avLst/>
          </a:prstGeom>
        </p:spPr>
        <p:txBody>
          <a:bodyPr anchor="t"/>
          <a:lstStyle/>
          <a:p>
            <a:pPr lvl="1" marL="444500" indent="-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000"/>
              <a:t>If the light source has a narrow wavelength [frequency] distribution, this wouldn’t matter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led’s have “broad” spectra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need response corrections?</a:t>
            </a:r>
            <a:endParaRPr sz="3000"/>
          </a:p>
          <a:p>
            <a:pPr lvl="1" marL="444500" indent="-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000"/>
              <a:t>The red light points will have small signals </a:t>
            </a:r>
            <a:endParaRPr sz="3000"/>
          </a:p>
          <a:p>
            <a:pPr lvl="2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need bright red leds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264304" y="171463"/>
            <a:ext cx="12476192" cy="3578679"/>
          </a:xfrm>
          <a:prstGeom prst="rect">
            <a:avLst/>
          </a:prstGeom>
        </p:spPr>
        <p:txBody>
          <a:bodyPr anchor="t"/>
          <a:lstStyle/>
          <a:p>
            <a:pPr lvl="1" marL="444500" indent="-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000"/>
              <a:t>Light Emitting Diodes [LEDs]: semiconductor pn junctions 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shorter wavelength, higher frequencies only developed during last 20 years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makes this experiment relatively inexpensive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unfortunately, they are not really monochromatic,</a:t>
            </a:r>
          </a:p>
        </p:txBody>
      </p:sp>
      <p:pic>
        <p:nvPicPr>
          <p:cNvPr id="102" name="B4630_sp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4600" y="3963430"/>
            <a:ext cx="5435600" cy="393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162916" y="4171195"/>
            <a:ext cx="6650515" cy="5240629"/>
          </a:xfrm>
          <a:prstGeom prst="rect">
            <a:avLst/>
          </a:prstGeom>
        </p:spPr>
        <p:txBody>
          <a:bodyPr anchor="t"/>
          <a:lstStyle/>
          <a:p>
            <a:pPr lvl="1" marL="417830" indent="-417830" defTabSz="549148">
              <a:spcBef>
                <a:spcPts val="900"/>
              </a:spcBef>
              <a:buClr>
                <a:srgbClr val="C82506"/>
              </a:buClr>
              <a:defRPr sz="1800"/>
            </a:pPr>
            <a:r>
              <a:rPr sz="2820"/>
              <a:t>Electrons in the valence band are bound to their atoms </a:t>
            </a:r>
            <a:endParaRPr sz="2820"/>
          </a:p>
          <a:p>
            <a:pPr lvl="2" marL="1253489" indent="-417830" defTabSz="549148">
              <a:spcBef>
                <a:spcPts val="400"/>
              </a:spcBef>
              <a:buClr>
                <a:srgbClr val="C82506"/>
              </a:buClr>
              <a:buChar char="‣"/>
              <a:defRPr sz="1800"/>
            </a:pPr>
            <a:r>
              <a:rPr sz="2820"/>
              <a:t>missing electrons [holes] in the valence band can move from one site to the next</a:t>
            </a:r>
            <a:endParaRPr sz="2820"/>
          </a:p>
          <a:p>
            <a:pPr lvl="1" marL="417830" indent="-417830" defTabSz="549148">
              <a:spcBef>
                <a:spcPts val="400"/>
              </a:spcBef>
              <a:buClr>
                <a:srgbClr val="C82506"/>
              </a:buClr>
              <a:defRPr sz="1800"/>
            </a:pPr>
            <a:r>
              <a:rPr sz="2820"/>
              <a:t>C</a:t>
            </a:r>
            <a:r>
              <a:rPr sz="2820"/>
              <a:t>onduction band e- can move as almost free particles through crystal</a:t>
            </a:r>
            <a:endParaRPr sz="2820"/>
          </a:p>
          <a:p>
            <a:pPr lvl="1" marL="417830" indent="-417830" defTabSz="549148">
              <a:spcBef>
                <a:spcPts val="400"/>
              </a:spcBef>
              <a:buClr>
                <a:srgbClr val="C82506"/>
              </a:buClr>
              <a:defRPr sz="1800"/>
            </a:pPr>
            <a:r>
              <a:rPr sz="2820"/>
              <a:t>Valence band holes can also move as almost free particles through crystal</a:t>
            </a:r>
            <a:endParaRPr sz="2820"/>
          </a:p>
          <a:p>
            <a:pPr lvl="1" marL="417830" indent="-417830" defTabSz="549148">
              <a:spcBef>
                <a:spcPts val="400"/>
              </a:spcBef>
              <a:buClr>
                <a:srgbClr val="C82506"/>
              </a:buClr>
              <a:defRPr sz="1800"/>
            </a:pPr>
            <a:r>
              <a:rPr sz="2820"/>
              <a:t>There can be an energy gap between valence + conduction</a:t>
            </a:r>
          </a:p>
        </p:txBody>
      </p:sp>
      <p:sp>
        <p:nvSpPr>
          <p:cNvPr id="106" name="Shape 106"/>
          <p:cNvSpPr/>
          <p:nvPr/>
        </p:nvSpPr>
        <p:spPr>
          <a:xfrm>
            <a:off x="79121" y="908568"/>
            <a:ext cx="1304544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000"/>
              <a:t>Our Light-Emitting-Diodes [LEDs] are pn junctions.  Since pn junctions are also at the heart of tracking in particle physics and imaging in astronomy, maybe we should spend a few slides reviewing what they are?</a:t>
            </a:r>
            <a:endParaRPr sz="3000"/>
          </a:p>
          <a:p>
            <a:pPr lvl="0" algn="l">
              <a:defRPr sz="1800"/>
            </a:pPr>
            <a:endParaRPr sz="3000"/>
          </a:p>
          <a:p>
            <a:pPr lvl="0" algn="l">
              <a:defRPr sz="1800"/>
            </a:pPr>
            <a:r>
              <a:rPr sz="3000"/>
              <a:t>When many atoms are assembled in a lattice, their quantum states become grouped into several bands of closely spaced states.  The higher energy bands can be “delocalized”: electrons can move from one atom to another,</a:t>
            </a:r>
          </a:p>
        </p:txBody>
      </p:sp>
      <p:sp>
        <p:nvSpPr>
          <p:cNvPr id="107" name="Shape 107"/>
          <p:cNvSpPr/>
          <p:nvPr/>
        </p:nvSpPr>
        <p:spPr>
          <a:xfrm>
            <a:off x="952500" y="-130298"/>
            <a:ext cx="11099800" cy="9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66674">
              <a:defRPr sz="5820"/>
            </a:lvl1pPr>
          </a:lstStyle>
          <a:p>
            <a:pPr lvl="0">
              <a:defRPr sz="1800"/>
            </a:pPr>
            <a:r>
              <a:rPr sz="5820"/>
              <a:t>pn-Junction Diodes</a:t>
            </a:r>
          </a:p>
        </p:txBody>
      </p:sp>
      <p:pic>
        <p:nvPicPr>
          <p:cNvPr id="108" name="potentialtoepfe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3070" y="4871223"/>
            <a:ext cx="6165283" cy="4349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322240" y="4317253"/>
            <a:ext cx="12092859" cy="4939469"/>
          </a:xfrm>
          <a:prstGeom prst="rect">
            <a:avLst/>
          </a:prstGeom>
        </p:spPr>
        <p:txBody>
          <a:bodyPr anchor="t"/>
          <a:lstStyle/>
          <a:p>
            <a:pPr lvl="1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If the gap is much larger than kT [typical thermal energy], all of the electrons remain in the valence band, bound to atoms </a:t>
            </a:r>
            <a:endParaRPr sz="3000"/>
          </a:p>
          <a:p>
            <a:pPr lvl="2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material is an insulator</a:t>
            </a:r>
            <a:endParaRPr sz="3000"/>
          </a:p>
          <a:p>
            <a:pPr lvl="1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If the gap is small or if there are unfilled states at the top of the valence band, a large fraction of the electrons are delocalized</a:t>
            </a:r>
            <a:endParaRPr sz="3000"/>
          </a:p>
          <a:p>
            <a:pPr lvl="2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material is a conductor</a:t>
            </a:r>
            <a:endParaRPr sz="3000"/>
          </a:p>
          <a:p>
            <a:pPr lvl="1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If the gap is only ~50 times larger than kT, then some of the electrons become delocalized and leave behind delocalized holes</a:t>
            </a:r>
            <a:endParaRPr sz="3000"/>
          </a:p>
          <a:p>
            <a:pPr lvl="2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material is a semiconductor</a:t>
            </a:r>
          </a:p>
        </p:txBody>
      </p:sp>
      <p:sp>
        <p:nvSpPr>
          <p:cNvPr id="112" name="Shape 112"/>
          <p:cNvSpPr/>
          <p:nvPr/>
        </p:nvSpPr>
        <p:spPr>
          <a:xfrm>
            <a:off x="79121" y="371425"/>
            <a:ext cx="1257909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In simplest approximation, there the size of the band gap determines the properties of the crystal,</a:t>
            </a:r>
          </a:p>
        </p:txBody>
      </p:sp>
      <p:pic>
        <p:nvPicPr>
          <p:cNvPr id="113" name="baendermodell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8141" y="1664865"/>
            <a:ext cx="7441057" cy="2534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267679" y="5204626"/>
            <a:ext cx="12469442" cy="4075238"/>
          </a:xfrm>
          <a:prstGeom prst="rect">
            <a:avLst/>
          </a:prstGeom>
        </p:spPr>
        <p:txBody>
          <a:bodyPr anchor="t"/>
          <a:lstStyle/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A donor state has an energy near the conduction band and donates an electron to the CB leaving a positively charged ion</a:t>
            </a:r>
            <a:endParaRPr sz="3000"/>
          </a:p>
          <a:p>
            <a:pPr lvl="2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n-type material</a:t>
            </a:r>
            <a:endParaRPr sz="3000"/>
          </a:p>
          <a:p>
            <a:pPr lvl="1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An acceptor state has an energy near the valence band and captures an electron producing a free hole and leaving a negative ion</a:t>
            </a:r>
            <a:endParaRPr sz="3000"/>
          </a:p>
          <a:p>
            <a:pPr lvl="2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p-type material</a:t>
            </a:r>
            <a:endParaRPr sz="3000"/>
          </a:p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Both types of material are electrically neutral until they are combined</a:t>
            </a:r>
          </a:p>
        </p:txBody>
      </p:sp>
      <p:sp>
        <p:nvSpPr>
          <p:cNvPr id="117" name="Shape 117"/>
          <p:cNvSpPr/>
          <p:nvPr/>
        </p:nvSpPr>
        <p:spPr>
          <a:xfrm>
            <a:off x="79121" y="-85775"/>
            <a:ext cx="1291513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000"/>
              <a:t>The density of e+h [carriers] in a pure semiconductor is much smaller than the density of electrons [in Si, 2x10</a:t>
            </a:r>
            <a:r>
              <a:rPr baseline="31999" sz="3000"/>
              <a:t>-14</a:t>
            </a:r>
            <a:r>
              <a:rPr sz="3000"/>
              <a:t> times smaller].  What this means is that the properties are very sensitive to impurities: deliberately introduced [dopants] or not.  There are two kinds of dopants,</a:t>
            </a:r>
          </a:p>
        </p:txBody>
      </p:sp>
      <p:pic>
        <p:nvPicPr>
          <p:cNvPr id="118" name="baender-dotiert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898" y="2163647"/>
            <a:ext cx="6533004" cy="2862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267679" y="6341560"/>
            <a:ext cx="12469442" cy="3183964"/>
          </a:xfrm>
          <a:prstGeom prst="rect">
            <a:avLst/>
          </a:prstGeom>
        </p:spPr>
        <p:txBody>
          <a:bodyPr anchor="t"/>
          <a:lstStyle/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With no applied potential get a “depleted” zone with non-zero E-field</a:t>
            </a:r>
            <a:endParaRPr sz="3000"/>
          </a:p>
          <a:p>
            <a:pPr lvl="1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With reverse bias [+ to n, - to p], depleted zone grows, no current flow</a:t>
            </a:r>
            <a:endParaRPr sz="3000"/>
          </a:p>
          <a:p>
            <a:pPr lvl="2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perfect for tracking detectors and photo-sensitive devices</a:t>
            </a:r>
            <a:endParaRPr sz="3000"/>
          </a:p>
          <a:p>
            <a:pPr lvl="1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With forward bias [- to n, + to p], current flows with low resistance</a:t>
            </a:r>
            <a:endParaRPr sz="3000"/>
          </a:p>
          <a:p>
            <a:pPr lvl="2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perfect for light-emitting diodes [lots of e-hole recombination]</a:t>
            </a:r>
          </a:p>
        </p:txBody>
      </p:sp>
      <p:sp>
        <p:nvSpPr>
          <p:cNvPr id="122" name="Shape 122"/>
          <p:cNvSpPr/>
          <p:nvPr/>
        </p:nvSpPr>
        <p:spPr>
          <a:xfrm>
            <a:off x="79121" y="-67237"/>
            <a:ext cx="117010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The pn junction contains both types of material in contact</a:t>
            </a:r>
          </a:p>
        </p:txBody>
      </p:sp>
      <p:pic>
        <p:nvPicPr>
          <p:cNvPr id="123" name="pn_spannung(0)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857500" y="794011"/>
            <a:ext cx="7289800" cy="5334001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369067" y="3388409"/>
            <a:ext cx="12469442" cy="5624732"/>
          </a:xfrm>
          <a:prstGeom prst="rect">
            <a:avLst/>
          </a:prstGeom>
        </p:spPr>
        <p:txBody>
          <a:bodyPr anchor="t"/>
          <a:lstStyle/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Large depleted thickness is traversed by charged particles</a:t>
            </a:r>
            <a:endParaRPr sz="3000"/>
          </a:p>
          <a:p>
            <a:pPr lvl="0" marL="889000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ionization produces large signals: </a:t>
            </a:r>
            <a:r>
              <a:rPr sz="3000">
                <a:latin typeface="Helvetica"/>
                <a:ea typeface="Helvetica"/>
                <a:cs typeface="Helvetica"/>
                <a:sym typeface="Helvetica"/>
              </a:rPr>
              <a:t>22,000</a:t>
            </a:r>
            <a:r>
              <a:rPr sz="3000"/>
              <a:t> eh pairs in </a:t>
            </a:r>
            <a:r>
              <a:rPr sz="3000">
                <a:latin typeface="Helvetica"/>
                <a:ea typeface="Helvetica"/>
                <a:cs typeface="Helvetica"/>
                <a:sym typeface="Helvetica"/>
              </a:rPr>
              <a:t>300</a:t>
            </a:r>
            <a:r>
              <a:rPr sz="3000"/>
              <a:t> </a:t>
            </a:r>
            <a:r>
              <a:rPr sz="3000">
                <a:latin typeface="Mathematical Pi 1"/>
                <a:ea typeface="Mathematical Pi 1"/>
                <a:cs typeface="Mathematical Pi 1"/>
                <a:sym typeface="Mathematical Pi 1"/>
              </a:rPr>
              <a:t>m</a:t>
            </a:r>
            <a:r>
              <a:rPr sz="3000">
                <a:latin typeface="Helvetica"/>
                <a:ea typeface="Helvetica"/>
                <a:cs typeface="Helvetica"/>
                <a:sym typeface="Helvetica"/>
              </a:rPr>
              <a:t>m</a:t>
            </a:r>
            <a:endParaRPr sz="3000"/>
          </a:p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Supports a large internal field to sweep the carriers to electrodes</a:t>
            </a:r>
            <a:endParaRPr sz="3000"/>
          </a:p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Small leakage currents for electronics to cope with</a:t>
            </a:r>
            <a:endParaRPr sz="3000"/>
          </a:p>
          <a:p>
            <a:pPr lvl="2">
              <a:spcBef>
                <a:spcPts val="10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good signal to noise</a:t>
            </a:r>
            <a:endParaRPr sz="3000"/>
          </a:p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High precision tracking (approaching few </a:t>
            </a:r>
            <a:r>
              <a:rPr sz="3000">
                <a:latin typeface="Mathematical Pi 1"/>
                <a:ea typeface="Mathematical Pi 1"/>
                <a:cs typeface="Mathematical Pi 1"/>
                <a:sym typeface="Mathematical Pi 1"/>
              </a:rPr>
              <a:t>m</a:t>
            </a:r>
            <a:r>
              <a:rPr sz="3000"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sz="3000"/>
              <a:t>) possible</a:t>
            </a:r>
            <a:endParaRPr sz="3000"/>
          </a:p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Affordable: sort of ....</a:t>
            </a:r>
            <a:endParaRPr sz="3000"/>
          </a:p>
          <a:p>
            <a:pPr lvl="0" marL="444500" indent="-444500">
              <a:spcBef>
                <a:spcPts val="1000"/>
              </a:spcBef>
              <a:buClr>
                <a:srgbClr val="C82506"/>
              </a:buClr>
              <a:defRPr sz="1800"/>
            </a:pPr>
            <a:r>
              <a:rPr sz="3000"/>
              <a:t>Can be made quite radiation hard compared with older tracking technologies (still not enough)</a:t>
            </a:r>
          </a:p>
        </p:txBody>
      </p:sp>
      <p:sp>
        <p:nvSpPr>
          <p:cNvPr id="127" name="Shape 127"/>
          <p:cNvSpPr/>
          <p:nvPr/>
        </p:nvSpPr>
        <p:spPr>
          <a:xfrm>
            <a:off x="474027" y="139681"/>
            <a:ext cx="1205674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Much particle physics detector technology is based upon the reverse-biased diode:</a:t>
            </a:r>
          </a:p>
        </p:txBody>
      </p:sp>
      <p:pic>
        <p:nvPicPr>
          <p:cNvPr id="128" name="diode_simpl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400" y="1498600"/>
            <a:ext cx="5842000" cy="165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264304" y="6472001"/>
            <a:ext cx="12476192" cy="2690515"/>
          </a:xfrm>
          <a:prstGeom prst="rect">
            <a:avLst/>
          </a:prstGeom>
        </p:spPr>
        <p:txBody>
          <a:bodyPr anchor="t"/>
          <a:lstStyle/>
          <a:p>
            <a:pPr lvl="1" marL="444500" indent="-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000"/>
              <a:t>For efficient e-h recombination, need equal e-h momenta 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direct semiconductors have “aligned” momentum vs energy</a:t>
            </a:r>
            <a:endParaRPr sz="3000"/>
          </a:p>
          <a:p>
            <a:pPr lvl="1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000"/>
              <a:t>indirect semiconductors have an offset, need “phonons” to interact and balance momenta</a:t>
            </a:r>
          </a:p>
        </p:txBody>
      </p:sp>
      <p:sp>
        <p:nvSpPr>
          <p:cNvPr id="132" name="Shape 132"/>
          <p:cNvSpPr/>
          <p:nvPr/>
        </p:nvSpPr>
        <p:spPr>
          <a:xfrm>
            <a:off x="264303" y="258697"/>
            <a:ext cx="1247619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Silicon used for tracking detectors is an “indirect” semiconductor, the materials used for LEDs must be “direct” semiconductors to have a good efficiency,</a:t>
            </a:r>
          </a:p>
        </p:txBody>
      </p:sp>
      <p:pic>
        <p:nvPicPr>
          <p:cNvPr id="133" name="GaAs_bandg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6571" y="2251917"/>
            <a:ext cx="5352031" cy="3700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i_bandgap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861" y="2251917"/>
            <a:ext cx="5511821" cy="370006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499849" y="2251917"/>
            <a:ext cx="1460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Silicon</a:t>
            </a:r>
          </a:p>
        </p:txBody>
      </p:sp>
      <p:sp>
        <p:nvSpPr>
          <p:cNvPr id="136" name="Shape 136"/>
          <p:cNvSpPr/>
          <p:nvPr/>
        </p:nvSpPr>
        <p:spPr>
          <a:xfrm>
            <a:off x="6855076" y="2251917"/>
            <a:ext cx="12577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GaAs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graphicFrame>
        <p:nvGraphicFramePr>
          <p:cNvPr id="139" name="Table 139"/>
          <p:cNvGraphicFramePr/>
          <p:nvPr/>
        </p:nvGraphicFramePr>
        <p:xfrm>
          <a:off x="1327150" y="3701387"/>
          <a:ext cx="6350000" cy="5181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70000"/>
                <a:gridCol w="863600"/>
                <a:gridCol w="1498600"/>
                <a:gridCol w="1562100"/>
                <a:gridCol w="5156200"/>
              </a:tblGrid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b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Color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b="1"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" invalidUrl="" action="" tgtFrame="" tooltip="" history="1" highlightClick="0" endSnd="0"/>
                        </a:rPr>
                        <a:t>Wavelength</a:t>
                      </a:r>
                      <a:r>
                        <a:rPr b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[nm]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b="1"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3" invalidUrl="" action="" tgtFrame="" tooltip="" history="1" highlightClick="0" endSnd="0"/>
                        </a:rPr>
                        <a:t>Voltage drop</a:t>
                      </a:r>
                      <a:r>
                        <a:rPr b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[ΔV]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b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Semiconductor material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2F2F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2001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4" invalidUrl="" action="" tgtFrame="" tooltip="" history="1" highlightClick="0" endSnd="0"/>
                        </a:rPr>
                        <a:t>Infrared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i="1"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" invalidUrl="" action="" tgtFrame="" tooltip="" history="1" highlightClick="0" endSnd="0"/>
                        </a:rPr>
                        <a:t>λ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&gt; 760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5" invalidUrl="" action="" tgtFrame="" tooltip="" history="1" highlightClick="0" endSnd="0"/>
                        </a:rPr>
                        <a:t>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1.63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6" invalidUrl="" action="" tgtFrame="" tooltip="" history="1" highlightClick="0" endSnd="0"/>
                        </a:rPr>
                        <a:t>Gallium arsenide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(GaAs)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7" invalidUrl="" action="" tgtFrame="" tooltip="" history="1" highlightClick="0" endSnd="0"/>
                        </a:rPr>
                        <a:t>Aluminium gallium arsenide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(AlGaAs)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25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8" invalidUrl="" action="" tgtFrame="" tooltip="" history="1" highlightClick="0" endSnd="0"/>
                        </a:rPr>
                        <a:t>Red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610 &lt; 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λ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760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1.63 &lt; 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2.03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7" invalidUrl="" action="" tgtFrame="" tooltip="" history="1" highlightClick="0" endSnd="0"/>
                        </a:rPr>
                        <a:t>Aluminium gallium arsenide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(AlGaAs)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9" invalidUrl="" action="" tgtFrame="" tooltip="" history="1" highlightClick="0" endSnd="0"/>
                        </a:rPr>
                        <a:t>Gallium arsenide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(GaAsP)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0" invalidUrl="" action="" tgtFrame="" tooltip="" history="1" highlightClick="0" endSnd="0"/>
                        </a:rPr>
                        <a:t>Aluminium gallium indium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(AlGaInP)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1" invalidUrl="" action="" tgtFrame="" tooltip="" history="1" highlightClick="0" endSnd="0"/>
                        </a:rPr>
                        <a:t>Gallium(III)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(GaP)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2" invalidUrl="" action="" tgtFrame="" tooltip="" history="1" highlightClick="0" endSnd="0"/>
                        </a:rPr>
                        <a:t>Orange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590 &lt; 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λ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610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2.03 &lt; 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2.10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9" invalidUrl="" action="" tgtFrame="" tooltip="" history="1" highlightClick="0" endSnd="0"/>
                        </a:rPr>
                        <a:t>Gallium arsenide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(GaAsP)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0" invalidUrl="" action="" tgtFrame="" tooltip="" history="1" highlightClick="0" endSnd="0"/>
                        </a:rPr>
                        <a:t>Aluminium gallium indium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(AlGaInP)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1" invalidUrl="" action="" tgtFrame="" tooltip="" history="1" highlightClick="0" endSnd="0"/>
                        </a:rPr>
                        <a:t>Gallium(III)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(GaP)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B0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3" invalidUrl="" action="" tgtFrame="" tooltip="" history="1" highlightClick="0" endSnd="0"/>
                        </a:rPr>
                        <a:t>Yellow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570 &lt; 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λ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590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2.10 &lt; 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2.18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9" invalidUrl="" action="" tgtFrame="" tooltip="" history="1" highlightClick="0" endSnd="0"/>
                        </a:rPr>
                        <a:t>Gallium arsenide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(GaAsP)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0" invalidUrl="" action="" tgtFrame="" tooltip="" history="1" highlightClick="0" endSnd="0"/>
                        </a:rPr>
                        <a:t>Aluminium gallium indium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(AlGaInP)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1" invalidUrl="" action="" tgtFrame="" tooltip="" history="1" highlightClick="0" endSnd="0"/>
                        </a:rPr>
                        <a:t>Gallium(III)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(GaP)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07F9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4" invalidUrl="" action="" tgtFrame="" tooltip="" history="1" highlightClick="0" endSnd="0"/>
                        </a:rPr>
                        <a:t>Green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500 &lt; 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λ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570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</a:t>
                      </a:r>
                      <a:r>
                        <a:rPr sz="12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[66]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4.0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b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Traditional green: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1" invalidUrl="" action="" tgtFrame="" tooltip="" history="1" highlightClick="0" endSnd="0"/>
                        </a:rPr>
                        <a:t>Gallium(III)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0" invalidUrl="" action="" tgtFrame="" tooltip="" history="1" highlightClick="0" endSnd="0"/>
                        </a:rPr>
                        <a:t>Aluminium gallium indium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(AlGaInP)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5" invalidUrl="" action="" tgtFrame="" tooltip="" history="1" highlightClick="0" endSnd="0"/>
                        </a:rPr>
                        <a:t>Aluminium gallium phosphide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(AlGaP)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b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Pure green: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6" invalidUrl="" action="" tgtFrame="" tooltip="" history="1" highlightClick="0" endSnd="0"/>
                        </a:rPr>
                        <a:t>Indium gallium nitride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(InGaN) / </a:t>
                      </a: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7" invalidUrl="" action="" tgtFrame="" tooltip="" history="1" highlightClick="0" endSnd="0"/>
                        </a:rPr>
                        <a:t>Gallium(III) nitride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(GaN)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0433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8" invalidUrl="" action="" tgtFrame="" tooltip="" history="1" highlightClick="0" endSnd="0"/>
                        </a:rPr>
                        <a:t>Blue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450 &lt; 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λ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500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2.48 &lt; 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3.7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9" invalidUrl="" action="" tgtFrame="" tooltip="" history="1" highlightClick="0" endSnd="0"/>
                        </a:rPr>
                        <a:t>Zinc selenide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(ZnSe)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6" invalidUrl="" action="" tgtFrame="" tooltip="" history="1" highlightClick="0" endSnd="0"/>
                        </a:rPr>
                        <a:t>Indium gallium nitride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(InGaN)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0" invalidUrl="" action="" tgtFrame="" tooltip="" history="1" highlightClick="0" endSnd="0"/>
                        </a:rPr>
                        <a:t>Silicon carbide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(SiC) as substrate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1" invalidUrl="" action="" tgtFrame="" tooltip="" history="1" highlightClick="0" endSnd="0"/>
                        </a:rPr>
                        <a:t>Silicon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(Si) as substrate—under development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8B3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2" invalidUrl="" action="" tgtFrame="" tooltip="" history="1" highlightClick="0" endSnd="0"/>
                        </a:rPr>
                        <a:t>Violet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400 &lt; 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λ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450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2.76 &lt; 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4.0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16" invalidUrl="" action="" tgtFrame="" tooltip="" history="1" highlightClick="0" endSnd="0"/>
                        </a:rPr>
                        <a:t>Indium gallium nitride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(InGaN)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BF3A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3" invalidUrl="" action="" tgtFrame="" tooltip="" history="1" highlightClick="0" endSnd="0"/>
                        </a:rPr>
                        <a:t>Purple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multiple types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2.48 &lt; 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3.7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Dual blue/red LEDs,
blue with red phosphor,
or white with purple plastic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20022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4" invalidUrl="" action="" tgtFrame="" tooltip="" history="1" highlightClick="0" endSnd="0"/>
                        </a:rPr>
                        <a:t>Ultraviolet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λ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400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3.1 &lt; 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&lt; 4.4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5" invalidUrl="" action="" tgtFrame="" tooltip="" history="1" highlightClick="0" endSnd="0"/>
                        </a:rPr>
                        <a:t>Diamond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(235 nm)</a:t>
                      </a:r>
                      <a:r>
                        <a:rPr sz="12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[67]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6" invalidUrl="" action="" tgtFrame="" tooltip="" history="1" highlightClick="0" endSnd="0"/>
                        </a:rPr>
                        <a:t>Boron nitride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(215 nm)</a:t>
                      </a:r>
                      <a:r>
                        <a:rPr sz="12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[68][69]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7" invalidUrl="" action="" tgtFrame="" tooltip="" history="1" highlightClick="0" endSnd="0"/>
                        </a:rPr>
                        <a:t>Aluminium nitride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(AlN) (210 nm)</a:t>
                      </a:r>
                      <a:r>
                        <a:rPr sz="12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[70]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8" invalidUrl="" action="" tgtFrame="" tooltip="" history="1" highlightClick="0" endSnd="0"/>
                        </a:rPr>
                        <a:t>Aluminium gallium nitride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(AlGaN)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BA18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29" invalidUrl="" action="" tgtFrame="" tooltip="" history="1" highlightClick="0" endSnd="0"/>
                        </a:rPr>
                        <a:t>Aluminium gallium indium nitride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(AlGaInN)—down to 210 nm</a:t>
                      </a:r>
                      <a:r>
                        <a:rPr sz="12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[71]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8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  <a:hlinkClick r:id="rId30" invalidUrl="" action="" tgtFrame="" tooltip="" history="1" highlightClick="0" endSnd="0"/>
                        </a:rPr>
                        <a:t>Pink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multiple types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~ 3.3</a:t>
                      </a:r>
                      <a:r>
                        <a:rPr sz="12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[72]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Blue with one or two phosphor layers: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yellow with red, orange or pink phosphor added afterwards,</a:t>
                      </a:r>
                      <a:endParaRPr sz="14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or white phosphors with pink pigment or dye over top.</a:t>
                      </a:r>
                      <a:r>
                        <a:rPr sz="1200">
                          <a:solidFill>
                            <a:srgbClr val="0645AD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[73]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lvl="0" defTabSz="914400">
                        <a:lnSpc>
                          <a:spcPct val="100000"/>
                        </a:lnSpc>
                        <a:tabLst/>
                        <a:defRPr sz="2600">
                          <a:sym typeface="Helvetica Light"/>
                        </a:defRPr>
                      </a:pP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White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Broad spectrum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Δ</a:t>
                      </a:r>
                      <a:r>
                        <a:rPr i="1"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 = 3.5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tabLst/>
                        <a:defRPr sz="1800"/>
                      </a:pPr>
                      <a:r>
                        <a:rPr sz="1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Blue/UV diode with yellow phosphor  </a:t>
                      </a:r>
                    </a:p>
                  </a:txBody>
                  <a:tcPr marL="25400" marR="25400" marT="25400" marB="25400" anchor="ctr" anchorCtr="0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0" name="Shape 140"/>
          <p:cNvSpPr/>
          <p:nvPr>
            <p:ph type="body" idx="1"/>
          </p:nvPr>
        </p:nvSpPr>
        <p:spPr>
          <a:xfrm>
            <a:off x="264304" y="229399"/>
            <a:ext cx="12476192" cy="3103027"/>
          </a:xfrm>
          <a:prstGeom prst="rect">
            <a:avLst/>
          </a:prstGeom>
        </p:spPr>
        <p:txBody>
          <a:bodyPr anchor="t"/>
          <a:lstStyle/>
          <a:p>
            <a:pPr lvl="1" marL="440055" indent="-440055" defTabSz="578358">
              <a:spcBef>
                <a:spcPts val="2400"/>
              </a:spcBef>
              <a:buClr>
                <a:srgbClr val="C82506"/>
              </a:buClr>
              <a:defRPr sz="1800"/>
            </a:pPr>
            <a:r>
              <a:rPr sz="2970"/>
              <a:t>LEDs are made from forward-biased direct semiconductors </a:t>
            </a:r>
            <a:endParaRPr sz="2970"/>
          </a:p>
          <a:p>
            <a:pPr lvl="1" marL="880110" indent="-440055" defTabSz="578358">
              <a:spcBef>
                <a:spcPts val="2400"/>
              </a:spcBef>
              <a:buClr>
                <a:srgbClr val="C82506"/>
              </a:buClr>
              <a:buChar char="‣"/>
              <a:defRPr sz="1800"/>
            </a:pPr>
            <a:r>
              <a:rPr sz="2970"/>
              <a:t>wavelength of an LED is determined by the bandgap of the material</a:t>
            </a:r>
            <a:endParaRPr sz="2970"/>
          </a:p>
          <a:p>
            <a:pPr lvl="1" marL="880110" indent="-440055" defTabSz="578358">
              <a:spcBef>
                <a:spcPts val="2400"/>
              </a:spcBef>
              <a:buClr>
                <a:srgbClr val="C82506"/>
              </a:buClr>
              <a:buChar char="‣"/>
              <a:defRPr sz="1800"/>
            </a:pPr>
            <a:r>
              <a:rPr sz="2970"/>
              <a:t>brightness/width is determined by the density of available states</a:t>
            </a:r>
            <a:endParaRPr sz="2970"/>
          </a:p>
          <a:p>
            <a:pPr lvl="1" marL="880110" indent="-440055" defTabSz="578358">
              <a:spcBef>
                <a:spcPts val="2400"/>
              </a:spcBef>
              <a:buClr>
                <a:srgbClr val="C82506"/>
              </a:buClr>
              <a:buChar char="‣"/>
              <a:defRPr sz="1800"/>
            </a:pPr>
            <a:r>
              <a:rPr sz="2970"/>
              <a:t>Some [white/purple] are not monochromatic!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38100" y="1159494"/>
            <a:ext cx="1292860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The photoelectric effect was first observed in the late 19th century.  Understanding it began the quantum revolution in physics.  This week, we will build a simple apparatus that demonstrates quantum ideas in the classroom!</a:t>
            </a:r>
          </a:p>
        </p:txBody>
      </p:sp>
      <p:sp>
        <p:nvSpPr>
          <p:cNvPr id="45" name="Shape 45"/>
          <p:cNvSpPr/>
          <p:nvPr>
            <p:ph type="title" idx="4294967295"/>
          </p:nvPr>
        </p:nvSpPr>
        <p:spPr>
          <a:xfrm>
            <a:off x="952500" y="203200"/>
            <a:ext cx="11099800" cy="985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66674">
              <a:lnSpc>
                <a:spcPct val="100000"/>
              </a:lnSpc>
              <a:spcBef>
                <a:spcPts val="0"/>
              </a:spcBef>
              <a:tabLst/>
              <a:defRPr spc="0" sz="58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820"/>
              <a:t>Introduction</a:t>
            </a:r>
          </a:p>
        </p:txBody>
      </p:sp>
      <p:sp>
        <p:nvSpPr>
          <p:cNvPr id="46" name="Shape 46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47" name="apparatu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6813" y="3433918"/>
            <a:ext cx="7411174" cy="5245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61528" y="1713713"/>
            <a:ext cx="7445381" cy="7914039"/>
          </a:xfrm>
          <a:prstGeom prst="rect">
            <a:avLst/>
          </a:prstGeom>
        </p:spPr>
        <p:txBody>
          <a:bodyPr anchor="t"/>
          <a:lstStyle/>
          <a:p>
            <a:pPr lvl="0" marL="431165" indent="-431165" defTabSz="566674">
              <a:spcBef>
                <a:spcPts val="900"/>
              </a:spcBef>
              <a:buClr>
                <a:srgbClr val="C82506"/>
              </a:buClr>
              <a:defRPr sz="1800"/>
            </a:pPr>
            <a:r>
              <a:rPr sz="2910"/>
              <a:t>A 9V battery and variable resistor are used to generate the stopping potential</a:t>
            </a:r>
            <a:endParaRPr sz="2910"/>
          </a:p>
          <a:p>
            <a:pPr lvl="2" marL="1293495" indent="-431165" defTabSz="566674">
              <a:spcBef>
                <a:spcPts val="900"/>
              </a:spcBef>
              <a:buClr>
                <a:srgbClr val="C82506"/>
              </a:buClr>
              <a:buChar char="‣"/>
              <a:defRPr sz="1800"/>
            </a:pPr>
            <a:r>
              <a:rPr sz="2910"/>
              <a:t>measured across 2 terminals</a:t>
            </a:r>
            <a:endParaRPr sz="2910"/>
          </a:p>
          <a:p>
            <a:pPr lvl="1" marL="431165" indent="-431165" defTabSz="566674">
              <a:spcBef>
                <a:spcPts val="900"/>
              </a:spcBef>
              <a:buClr>
                <a:srgbClr val="C82506"/>
              </a:buClr>
              <a:defRPr sz="1800"/>
            </a:pPr>
            <a:r>
              <a:rPr sz="2910"/>
              <a:t>The photocurrent flows through a </a:t>
            </a:r>
            <a:r>
              <a:rPr sz="2910">
                <a:latin typeface="Helvetica"/>
                <a:ea typeface="Helvetica"/>
                <a:cs typeface="Helvetica"/>
                <a:sym typeface="Helvetica"/>
              </a:rPr>
              <a:t>100k</a:t>
            </a:r>
            <a:r>
              <a:rPr sz="2910">
                <a:latin typeface="Mathematical Pi 1"/>
                <a:ea typeface="Mathematical Pi 1"/>
                <a:cs typeface="Mathematical Pi 1"/>
                <a:sym typeface="Mathematical Pi 1"/>
              </a:rPr>
              <a:t>V</a:t>
            </a:r>
            <a:r>
              <a:rPr sz="2910"/>
              <a:t> resistor: 10nA = 1mV</a:t>
            </a:r>
            <a:endParaRPr sz="2910"/>
          </a:p>
          <a:p>
            <a:pPr lvl="2" marL="1293495" indent="-431165" defTabSz="566674">
              <a:spcBef>
                <a:spcPts val="900"/>
              </a:spcBef>
              <a:buClr>
                <a:srgbClr val="C82506"/>
              </a:buClr>
              <a:buChar char="‣"/>
              <a:defRPr sz="1800"/>
            </a:pPr>
            <a:r>
              <a:rPr sz="2910"/>
              <a:t>measured across 2 terminals</a:t>
            </a:r>
            <a:endParaRPr sz="2910"/>
          </a:p>
          <a:p>
            <a:pPr lvl="1" marL="431165" indent="-431165" defTabSz="566674">
              <a:spcBef>
                <a:spcPts val="900"/>
              </a:spcBef>
              <a:buClr>
                <a:srgbClr val="C82506"/>
              </a:buClr>
              <a:defRPr sz="1800"/>
            </a:pPr>
            <a:r>
              <a:rPr sz="2910"/>
              <a:t>The LEDs are powered by a 6V battery pack and </a:t>
            </a:r>
            <a:r>
              <a:rPr sz="2910">
                <a:latin typeface="Helvetica"/>
                <a:ea typeface="Helvetica"/>
                <a:cs typeface="Helvetica"/>
                <a:sym typeface="Helvetica"/>
              </a:rPr>
              <a:t>180</a:t>
            </a:r>
            <a:r>
              <a:rPr sz="2910">
                <a:latin typeface="Mathematical Pi 1"/>
                <a:ea typeface="Mathematical Pi 1"/>
                <a:cs typeface="Mathematical Pi 1"/>
                <a:sym typeface="Mathematical Pi 1"/>
              </a:rPr>
              <a:t>V</a:t>
            </a:r>
            <a:r>
              <a:rPr sz="2910"/>
              <a:t> series resistor</a:t>
            </a:r>
            <a:endParaRPr sz="2910"/>
          </a:p>
          <a:p>
            <a:pPr lvl="2" marL="1293495" indent="-431165" defTabSz="566674">
              <a:spcBef>
                <a:spcPts val="900"/>
              </a:spcBef>
              <a:buClr>
                <a:srgbClr val="C82506"/>
              </a:buClr>
              <a:buChar char="‣"/>
              <a:defRPr sz="1800"/>
            </a:pPr>
            <a:r>
              <a:rPr sz="2910"/>
              <a:t>A</a:t>
            </a:r>
            <a:r>
              <a:rPr sz="2910"/>
              <a:t>dding a rotary switch to select one of several permanently wired diodes</a:t>
            </a:r>
            <a:endParaRPr sz="2910"/>
          </a:p>
          <a:p>
            <a:pPr lvl="2" marL="1293495" indent="-431165" defTabSz="566674">
              <a:spcBef>
                <a:spcPts val="900"/>
              </a:spcBef>
              <a:buClr>
                <a:srgbClr val="C82506"/>
              </a:buClr>
              <a:buChar char="‣"/>
              <a:defRPr sz="1800"/>
            </a:pPr>
            <a:r>
              <a:rPr sz="2910"/>
              <a:t>Adding variable resistor to vary LED intensity</a:t>
            </a:r>
            <a:endParaRPr sz="2910"/>
          </a:p>
          <a:p>
            <a:pPr lvl="1" marL="431165" indent="-431165" defTabSz="566674">
              <a:spcBef>
                <a:spcPts val="900"/>
              </a:spcBef>
              <a:buClr>
                <a:srgbClr val="C82506"/>
              </a:buClr>
              <a:defRPr sz="1800"/>
            </a:pPr>
            <a:r>
              <a:rPr sz="2910"/>
              <a:t>Adding a light shield over the tube </a:t>
            </a:r>
            <a:endParaRPr sz="2910"/>
          </a:p>
          <a:p>
            <a:pPr lvl="2" marL="1293495" indent="-431165" defTabSz="566674">
              <a:spcBef>
                <a:spcPts val="900"/>
              </a:spcBef>
              <a:buClr>
                <a:srgbClr val="C82506"/>
              </a:buClr>
              <a:buChar char="‣"/>
              <a:defRPr sz="1800"/>
            </a:pPr>
            <a:r>
              <a:rPr sz="2910"/>
              <a:t>mask anode with tape?</a:t>
            </a:r>
          </a:p>
        </p:txBody>
      </p:sp>
      <p:sp>
        <p:nvSpPr>
          <p:cNvPr id="144" name="Shape 144"/>
          <p:cNvSpPr/>
          <p:nvPr/>
        </p:nvSpPr>
        <p:spPr>
          <a:xfrm>
            <a:off x="180509" y="982304"/>
            <a:ext cx="118586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The apparatus/circuit that we are building this week is VERY simple.  </a:t>
            </a:r>
          </a:p>
        </p:txBody>
      </p:sp>
      <p:sp>
        <p:nvSpPr>
          <p:cNvPr id="145" name="Shape 145"/>
          <p:cNvSpPr/>
          <p:nvPr/>
        </p:nvSpPr>
        <p:spPr>
          <a:xfrm>
            <a:off x="952500" y="-86846"/>
            <a:ext cx="11099800" cy="9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66674">
              <a:defRPr sz="5820"/>
            </a:lvl1pPr>
          </a:lstStyle>
          <a:p>
            <a:pPr lvl="0">
              <a:defRPr sz="1800"/>
            </a:pPr>
            <a:r>
              <a:rPr sz="5820"/>
              <a:t>Our Experiment</a:t>
            </a:r>
          </a:p>
        </p:txBody>
      </p:sp>
      <p:pic>
        <p:nvPicPr>
          <p:cNvPr id="146" name="apparatus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5429" y="1974425"/>
            <a:ext cx="5207496" cy="5335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9" name="Shape 149"/>
          <p:cNvSpPr/>
          <p:nvPr>
            <p:ph type="title" idx="4294967295"/>
          </p:nvPr>
        </p:nvSpPr>
        <p:spPr>
          <a:xfrm>
            <a:off x="1600134" y="-61053"/>
            <a:ext cx="9804533" cy="98544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66674">
              <a:lnSpc>
                <a:spcPct val="100000"/>
              </a:lnSpc>
              <a:spcBef>
                <a:spcPts val="0"/>
              </a:spcBef>
              <a:tabLst/>
              <a:defRPr spc="0" sz="58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820"/>
              <a:t>Procedure</a:t>
            </a:r>
          </a:p>
        </p:txBody>
      </p:sp>
      <p:sp>
        <p:nvSpPr>
          <p:cNvPr id="150" name="Shape 150"/>
          <p:cNvSpPr/>
          <p:nvPr/>
        </p:nvSpPr>
        <p:spPr>
          <a:xfrm>
            <a:off x="70514" y="894489"/>
            <a:ext cx="1286377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The classical procedure has always been to increase the stopping potential until the photocurrent goes to zero.  This is because the photons are absorbed in a layer near the surface of the photocathode.  The more deeply penetrating ones produce electrons that scatter and lose energy before emerging from the surface,  </a:t>
            </a:r>
          </a:p>
        </p:txBody>
      </p:sp>
      <p:sp>
        <p:nvSpPr>
          <p:cNvPr id="151" name="Shape 151"/>
          <p:cNvSpPr/>
          <p:nvPr>
            <p:ph type="body" idx="4294967295"/>
          </p:nvPr>
        </p:nvSpPr>
        <p:spPr>
          <a:xfrm>
            <a:off x="64903" y="5812628"/>
            <a:ext cx="12689248" cy="342521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431165" indent="-431165" defTabSz="566674">
              <a:lnSpc>
                <a:spcPct val="100000"/>
              </a:lnSpc>
              <a:spcBef>
                <a:spcPts val="9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2910">
                <a:latin typeface="+mn-lt"/>
                <a:ea typeface="+mn-ea"/>
                <a:cs typeface="+mn-cs"/>
                <a:sym typeface="Helvetica Light"/>
              </a:rPr>
              <a:t>Electrons produced at the surface don’t scatter and can carry the maximum energy </a:t>
            </a:r>
            <a:r>
              <a:rPr sz="291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aseline="-5999" sz="291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max</a:t>
            </a:r>
            <a:r>
              <a:rPr sz="291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=h</a:t>
            </a:r>
            <a:r>
              <a:rPr sz="291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n</a:t>
            </a:r>
            <a:r>
              <a:rPr sz="291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 - W</a:t>
            </a:r>
            <a:endParaRPr sz="2910">
              <a:latin typeface="+mn-lt"/>
              <a:ea typeface="+mn-ea"/>
              <a:cs typeface="+mn-cs"/>
              <a:sym typeface="Helvetica Light"/>
            </a:endParaRPr>
          </a:p>
          <a:p>
            <a:pPr lvl="2" marL="1293495" indent="-431165" defTabSz="566674">
              <a:lnSpc>
                <a:spcPct val="100000"/>
              </a:lnSpc>
              <a:spcBef>
                <a:spcPts val="9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291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aseline="-5999" sz="291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max</a:t>
            </a:r>
            <a:r>
              <a:rPr sz="2910">
                <a:latin typeface="+mn-lt"/>
                <a:ea typeface="+mn-ea"/>
                <a:cs typeface="+mn-cs"/>
                <a:sym typeface="Helvetica Light"/>
              </a:rPr>
              <a:t> is the endpoint of the electron energy spectrum</a:t>
            </a:r>
            <a:endParaRPr sz="2910">
              <a:latin typeface="+mn-lt"/>
              <a:ea typeface="+mn-ea"/>
              <a:cs typeface="+mn-cs"/>
              <a:sym typeface="Helvetica Light"/>
            </a:endParaRPr>
          </a:p>
          <a:p>
            <a:pPr lvl="1" marL="431165" indent="-431165" defTabSz="566674">
              <a:lnSpc>
                <a:spcPct val="100000"/>
              </a:lnSpc>
              <a:spcBef>
                <a:spcPts val="9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2910">
                <a:latin typeface="+mn-lt"/>
                <a:ea typeface="+mn-ea"/>
                <a:cs typeface="+mn-cs"/>
                <a:sym typeface="Helvetica Light"/>
              </a:rPr>
              <a:t>Our photons have a spectrum of energies, this means a spectrum of </a:t>
            </a:r>
            <a:r>
              <a:rPr sz="291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aseline="-5999" sz="291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max</a:t>
            </a:r>
            <a:endParaRPr sz="2910">
              <a:latin typeface="+mn-lt"/>
              <a:ea typeface="+mn-ea"/>
              <a:cs typeface="+mn-cs"/>
              <a:sym typeface="Helvetica Light"/>
            </a:endParaRPr>
          </a:p>
          <a:p>
            <a:pPr lvl="2" marL="1293495" indent="-431165" defTabSz="566674">
              <a:lnSpc>
                <a:spcPct val="100000"/>
              </a:lnSpc>
              <a:spcBef>
                <a:spcPts val="9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2910">
                <a:latin typeface="+mn-lt"/>
                <a:ea typeface="+mn-ea"/>
                <a:cs typeface="+mn-cs"/>
                <a:sym typeface="Helvetica Light"/>
              </a:rPr>
              <a:t>is zeroing the photocurrent the right thing to do?</a:t>
            </a:r>
            <a:endParaRPr sz="2910">
              <a:latin typeface="+mn-lt"/>
              <a:ea typeface="+mn-ea"/>
              <a:cs typeface="+mn-cs"/>
              <a:sym typeface="Helvetica Light"/>
            </a:endParaRPr>
          </a:p>
          <a:p>
            <a:pPr lvl="2" marL="1293495" indent="-431165" defTabSz="566674">
              <a:lnSpc>
                <a:spcPct val="100000"/>
              </a:lnSpc>
              <a:spcBef>
                <a:spcPts val="9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2910">
                <a:latin typeface="+mn-lt"/>
                <a:ea typeface="+mn-ea"/>
                <a:cs typeface="+mn-cs"/>
                <a:sym typeface="Helvetica Light"/>
              </a:rPr>
              <a:t>do we plot the data at the average photon frequency?</a:t>
            </a:r>
          </a:p>
        </p:txBody>
      </p:sp>
      <p:pic>
        <p:nvPicPr>
          <p:cNvPr id="152" name="T_dis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4526" y="3436109"/>
            <a:ext cx="6350001" cy="222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5" name="Shape 155"/>
          <p:cNvSpPr/>
          <p:nvPr/>
        </p:nvSpPr>
        <p:spPr>
          <a:xfrm>
            <a:off x="70514" y="135034"/>
            <a:ext cx="1286377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A second question is how does the phototube response modify the distribution of photon energies detected by the photoube?  The response is quite non-uniform, </a:t>
            </a:r>
          </a:p>
        </p:txBody>
      </p:sp>
      <p:sp>
        <p:nvSpPr>
          <p:cNvPr id="156" name="Shape 156"/>
          <p:cNvSpPr/>
          <p:nvPr>
            <p:ph type="body" idx="4294967295"/>
          </p:nvPr>
        </p:nvSpPr>
        <p:spPr>
          <a:xfrm>
            <a:off x="157776" y="7072736"/>
            <a:ext cx="12689248" cy="222219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Phototube response peaks at 400nm and drops to zero around 660nm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Bright light [phototropic] response of the human eye also stops around 660 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What does than LED manufacturer actually specify?</a:t>
            </a:r>
          </a:p>
        </p:txBody>
      </p:sp>
      <p:pic>
        <p:nvPicPr>
          <p:cNvPr id="157" name="S4_respons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059" y="1766869"/>
            <a:ext cx="4701799" cy="514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human-ey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1471" y="1501333"/>
            <a:ext cx="6706841" cy="494550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6852908" y="2729962"/>
            <a:ext cx="71841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rods</a:t>
            </a:r>
          </a:p>
        </p:txBody>
      </p:sp>
      <p:sp>
        <p:nvSpPr>
          <p:cNvPr id="160" name="Shape 160"/>
          <p:cNvSpPr/>
          <p:nvPr/>
        </p:nvSpPr>
        <p:spPr>
          <a:xfrm>
            <a:off x="9531883" y="2729962"/>
            <a:ext cx="94457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cones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3" name="Shape 163"/>
          <p:cNvSpPr/>
          <p:nvPr/>
        </p:nvSpPr>
        <p:spPr>
          <a:xfrm>
            <a:off x="70514" y="73954"/>
            <a:ext cx="1286377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Let’s digitize the response function for the 624nm LED [blue curve].  We can also fold it with the phototube response function [green dots], </a:t>
            </a:r>
          </a:p>
        </p:txBody>
      </p:sp>
      <p:sp>
        <p:nvSpPr>
          <p:cNvPr id="164" name="Shape 164"/>
          <p:cNvSpPr/>
          <p:nvPr>
            <p:ph type="body" idx="4294967295"/>
          </p:nvPr>
        </p:nvSpPr>
        <p:spPr>
          <a:xfrm>
            <a:off x="186744" y="1390824"/>
            <a:ext cx="5605218" cy="731026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 peaks at 631.7nm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LED*PT peaks at 631.7nm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LED*PT average at </a:t>
            </a:r>
            <a:r>
              <a:rPr sz="3000">
                <a:latin typeface="+mn-lt"/>
                <a:ea typeface="+mn-ea"/>
                <a:cs typeface="+mn-cs"/>
                <a:sym typeface="Helvetica Light"/>
              </a:rPr>
              <a:t>625.5nm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This is close to the quoted value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Does the spec include human eye response?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What number do we use?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the average?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some fraction of the area under the red dashed curve evaluated from the small </a:t>
            </a:r>
            <a:r>
              <a:rPr sz="30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l</a:t>
            </a:r>
            <a:r>
              <a:rPr sz="3000">
                <a:latin typeface="+mn-lt"/>
                <a:ea typeface="+mn-ea"/>
                <a:cs typeface="+mn-cs"/>
                <a:sym typeface="Helvetica Light"/>
              </a:rPr>
              <a:t> side?</a:t>
            </a:r>
          </a:p>
        </p:txBody>
      </p:sp>
      <p:pic>
        <p:nvPicPr>
          <p:cNvPr id="165" name="LED_624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2475" y="1719411"/>
            <a:ext cx="7221638" cy="6314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8" name="Shape 168"/>
          <p:cNvSpPr/>
          <p:nvPr/>
        </p:nvSpPr>
        <p:spPr>
          <a:xfrm>
            <a:off x="70514" y="73954"/>
            <a:ext cx="1286377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The PT effect is smaller at smaller wavelengths because the response is less steep.  For the yellow diode at 590nm, it looks like this</a:t>
            </a:r>
          </a:p>
        </p:txBody>
      </p:sp>
      <p:sp>
        <p:nvSpPr>
          <p:cNvPr id="169" name="Shape 169"/>
          <p:cNvSpPr/>
          <p:nvPr>
            <p:ph type="body" idx="4294967295"/>
          </p:nvPr>
        </p:nvSpPr>
        <p:spPr>
          <a:xfrm>
            <a:off x="143292" y="1984668"/>
            <a:ext cx="5605218" cy="504340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 peaks at 591.8nm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LED*PT peaks at 590.9nm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LED*PT average at 589.3</a:t>
            </a:r>
            <a:r>
              <a:rPr sz="3000">
                <a:latin typeface="+mn-lt"/>
                <a:ea typeface="+mn-ea"/>
                <a:cs typeface="+mn-cs"/>
                <a:sym typeface="Helvetica Light"/>
              </a:rPr>
              <a:t>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What number do we use?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the average?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some fraction of the area under the red dashed curve evaluated from the small </a:t>
            </a:r>
            <a:r>
              <a:rPr sz="30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l</a:t>
            </a:r>
            <a:r>
              <a:rPr sz="3000">
                <a:latin typeface="+mn-lt"/>
                <a:ea typeface="+mn-ea"/>
                <a:cs typeface="+mn-cs"/>
                <a:sym typeface="Helvetica Light"/>
              </a:rPr>
              <a:t> side?</a:t>
            </a:r>
          </a:p>
        </p:txBody>
      </p:sp>
      <p:pic>
        <p:nvPicPr>
          <p:cNvPr id="170" name="LED_59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130" y="1729333"/>
            <a:ext cx="6507015" cy="629493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 flipV="1">
            <a:off x="8817543" y="4376181"/>
            <a:ext cx="1" cy="2945727"/>
          </a:xfrm>
          <a:prstGeom prst="line">
            <a:avLst/>
          </a:prstGeom>
          <a:ln w="25400">
            <a:solidFill>
              <a:srgbClr val="FF29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2" name="Shape 172"/>
          <p:cNvSpPr/>
          <p:nvPr/>
        </p:nvSpPr>
        <p:spPr>
          <a:xfrm flipH="1">
            <a:off x="7422846" y="4876800"/>
            <a:ext cx="1410147" cy="0"/>
          </a:xfrm>
          <a:prstGeom prst="line">
            <a:avLst/>
          </a:prstGeom>
          <a:ln w="25400">
            <a:solidFill>
              <a:srgbClr val="FF29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3" name="Shape 173"/>
          <p:cNvSpPr/>
          <p:nvPr/>
        </p:nvSpPr>
        <p:spPr>
          <a:xfrm>
            <a:off x="7186902" y="4401775"/>
            <a:ext cx="165029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2906"/>
                </a:solidFill>
              </a:rPr>
              <a:t>increase V</a:t>
            </a:r>
            <a:r>
              <a:rPr baseline="-5999" sz="2400">
                <a:solidFill>
                  <a:srgbClr val="FF2906"/>
                </a:solidFill>
              </a:rPr>
              <a:t>s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76" name="Shape 176"/>
          <p:cNvSpPr/>
          <p:nvPr/>
        </p:nvSpPr>
        <p:spPr>
          <a:xfrm>
            <a:off x="70514" y="302554"/>
            <a:ext cx="12863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Note that there is a blue diode at 470nm and a violet diode at 460nm?</a:t>
            </a:r>
          </a:p>
        </p:txBody>
      </p:sp>
      <p:sp>
        <p:nvSpPr>
          <p:cNvPr id="177" name="Shape 177"/>
          <p:cNvSpPr/>
          <p:nvPr>
            <p:ph type="body" idx="4294967295"/>
          </p:nvPr>
        </p:nvSpPr>
        <p:spPr>
          <a:xfrm>
            <a:off x="283436" y="6298177"/>
            <a:ext cx="12235153" cy="294572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The violet diode has peaks around 440nm and 660nm.  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The quoted value is obviously an a weighted average [human eye]?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Our stopping potential  would entirely remove the right hand peak from the photocurrent [poor PT response there also].  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We should NOT use 460nm for that diode!!</a:t>
            </a:r>
          </a:p>
        </p:txBody>
      </p:sp>
      <p:pic>
        <p:nvPicPr>
          <p:cNvPr id="178" name="B4630_sp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83" y="1386570"/>
            <a:ext cx="5963060" cy="4319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RL5-V1015_sp_460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1848" y="1355339"/>
            <a:ext cx="6350001" cy="438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067929" y="1395439"/>
            <a:ext cx="25539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1447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1447FF"/>
                </a:solidFill>
              </a:rPr>
              <a:t>Blue 470nm</a:t>
            </a:r>
          </a:p>
        </p:txBody>
      </p:sp>
      <p:sp>
        <p:nvSpPr>
          <p:cNvPr id="181" name="Shape 181"/>
          <p:cNvSpPr/>
          <p:nvPr/>
        </p:nvSpPr>
        <p:spPr>
          <a:xfrm>
            <a:off x="8847087" y="1395439"/>
            <a:ext cx="274868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A639F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639FC"/>
                </a:solidFill>
              </a:rPr>
              <a:t>Violet 460nm</a:t>
            </a:r>
          </a:p>
        </p:txBody>
      </p:sp>
      <p:sp>
        <p:nvSpPr>
          <p:cNvPr id="182" name="Shape 182"/>
          <p:cNvSpPr/>
          <p:nvPr/>
        </p:nvSpPr>
        <p:spPr>
          <a:xfrm flipV="1">
            <a:off x="10671494" y="2073226"/>
            <a:ext cx="1" cy="2945726"/>
          </a:xfrm>
          <a:prstGeom prst="line">
            <a:avLst/>
          </a:prstGeom>
          <a:ln w="25400">
            <a:solidFill>
              <a:srgbClr val="FF29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 flipH="1">
            <a:off x="9262313" y="3256888"/>
            <a:ext cx="1410148" cy="1"/>
          </a:xfrm>
          <a:prstGeom prst="line">
            <a:avLst/>
          </a:prstGeom>
          <a:ln w="25400">
            <a:solidFill>
              <a:srgbClr val="FF29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9013448" y="2678612"/>
            <a:ext cx="165028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2906"/>
                </a:solidFill>
              </a:rPr>
              <a:t>increase V</a:t>
            </a:r>
            <a:r>
              <a:rPr baseline="-5999" sz="2400">
                <a:solidFill>
                  <a:srgbClr val="FF2906"/>
                </a:solidFill>
              </a:rPr>
              <a:t>s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87" name="Shape 187"/>
          <p:cNvSpPr/>
          <p:nvPr/>
        </p:nvSpPr>
        <p:spPr>
          <a:xfrm>
            <a:off x="70514" y="302554"/>
            <a:ext cx="12863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Digitizing the left-hand peak of the 460nm diode,</a:t>
            </a:r>
          </a:p>
        </p:txBody>
      </p:sp>
      <p:sp>
        <p:nvSpPr>
          <p:cNvPr id="188" name="Shape 188"/>
          <p:cNvSpPr/>
          <p:nvPr>
            <p:ph type="body" idx="4294967295"/>
          </p:nvPr>
        </p:nvSpPr>
        <p:spPr>
          <a:xfrm>
            <a:off x="143292" y="1984668"/>
            <a:ext cx="5605218" cy="504340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 peaks at 442.5nm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LED*PT peaks at 442.5nm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LED*PT average at 445.5</a:t>
            </a:r>
            <a:r>
              <a:rPr sz="3000">
                <a:latin typeface="+mn-lt"/>
                <a:ea typeface="+mn-ea"/>
                <a:cs typeface="+mn-cs"/>
                <a:sym typeface="Helvetica Light"/>
              </a:rPr>
              <a:t>nm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0" marL="444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What number do we use?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the average?</a:t>
            </a:r>
            <a:endParaRPr sz="3000">
              <a:latin typeface="+mn-lt"/>
              <a:ea typeface="+mn-ea"/>
              <a:cs typeface="+mn-cs"/>
              <a:sym typeface="Helvetica Light"/>
            </a:endParaRPr>
          </a:p>
          <a:p>
            <a:pPr lvl="2" marL="1333500" indent="-444500">
              <a:lnSpc>
                <a:spcPct val="100000"/>
              </a:lnSpc>
              <a:spcBef>
                <a:spcPts val="1000"/>
              </a:spcBef>
              <a:buClr>
                <a:srgbClr val="C82506"/>
              </a:buClr>
              <a:buSzPct val="75000"/>
              <a:buFontTx/>
              <a:buChar char="‣"/>
              <a:tabLst/>
              <a:defRPr spc="0" sz="1800"/>
            </a:pPr>
            <a:r>
              <a:rPr sz="3000">
                <a:latin typeface="+mn-lt"/>
                <a:ea typeface="+mn-ea"/>
                <a:cs typeface="+mn-cs"/>
                <a:sym typeface="Helvetica Light"/>
              </a:rPr>
              <a:t>some fraction of the area under the red dashed curve evaluated from the small </a:t>
            </a:r>
            <a:r>
              <a:rPr sz="30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l</a:t>
            </a:r>
            <a:r>
              <a:rPr sz="3000">
                <a:latin typeface="+mn-lt"/>
                <a:ea typeface="+mn-ea"/>
                <a:cs typeface="+mn-cs"/>
                <a:sym typeface="Helvetica Light"/>
              </a:rPr>
              <a:t> side?</a:t>
            </a:r>
          </a:p>
        </p:txBody>
      </p:sp>
      <p:pic>
        <p:nvPicPr>
          <p:cNvPr id="189" name="LED_46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02533" y="1737345"/>
            <a:ext cx="6735019" cy="6278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92" name="Shape 192"/>
          <p:cNvSpPr/>
          <p:nvPr/>
        </p:nvSpPr>
        <p:spPr>
          <a:xfrm>
            <a:off x="412750" y="988826"/>
            <a:ext cx="12560301" cy="82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4445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•"/>
              <a:defRPr sz="1800"/>
            </a:pPr>
            <a:r>
              <a:rPr sz="3000"/>
              <a:t>Is it important to mask the anode?</a:t>
            </a:r>
            <a:endParaRPr sz="3000"/>
          </a:p>
          <a:p>
            <a:pPr lvl="0" marL="4445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•"/>
              <a:defRPr sz="1800"/>
            </a:pPr>
            <a:r>
              <a:rPr sz="3000"/>
              <a:t>How do we handle the finite widths of the LED signals?</a:t>
            </a:r>
            <a:endParaRPr sz="3000"/>
          </a:p>
          <a:p>
            <a:pPr lvl="1" marL="8890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‣"/>
              <a:defRPr sz="1800"/>
            </a:pPr>
            <a:r>
              <a:rPr sz="3000"/>
              <a:t>try a more monochromatic source of the same </a:t>
            </a:r>
            <a:r>
              <a:rPr sz="30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l</a:t>
            </a:r>
            <a:r>
              <a:rPr sz="3000"/>
              <a:t>?</a:t>
            </a:r>
            <a:endParaRPr sz="3000"/>
          </a:p>
          <a:p>
            <a:pPr lvl="1" marL="13335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✴"/>
              <a:defRPr sz="1800"/>
            </a:pPr>
            <a:r>
              <a:rPr sz="3000"/>
              <a:t>try a diode laser?</a:t>
            </a:r>
            <a:endParaRPr sz="3000"/>
          </a:p>
          <a:p>
            <a:pPr lvl="1" marL="13335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✴"/>
              <a:defRPr sz="1800"/>
            </a:pPr>
            <a:r>
              <a:rPr sz="3000"/>
              <a:t>concern about damage to the photocathode?</a:t>
            </a:r>
            <a:endParaRPr sz="3000"/>
          </a:p>
          <a:p>
            <a:pPr lvl="0" marL="4445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•"/>
              <a:defRPr sz="1800"/>
            </a:pPr>
            <a:r>
              <a:rPr sz="3000"/>
              <a:t>Superbright LEDs does not have spectra for the UV [or IR] diodes</a:t>
            </a:r>
            <a:endParaRPr sz="3000"/>
          </a:p>
          <a:p>
            <a:pPr lvl="1" marL="8890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‣"/>
              <a:defRPr sz="1800"/>
            </a:pPr>
            <a:r>
              <a:rPr sz="3000"/>
              <a:t>maybe we should try using only the ones that we can calibrate?</a:t>
            </a:r>
            <a:endParaRPr sz="3000"/>
          </a:p>
          <a:p>
            <a:pPr lvl="0" marL="4445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•"/>
              <a:defRPr sz="1800"/>
            </a:pPr>
            <a:r>
              <a:rPr sz="3000"/>
              <a:t>Is result stable under intensity variations?</a:t>
            </a:r>
            <a:endParaRPr sz="3000"/>
          </a:p>
          <a:p>
            <a:pPr lvl="0" marL="444500" indent="-444500" algn="l">
              <a:spcBef>
                <a:spcPts val="500"/>
              </a:spcBef>
              <a:buClr>
                <a:srgbClr val="C82506"/>
              </a:buClr>
              <a:buSzPct val="75000"/>
              <a:buChar char="•"/>
              <a:defRPr sz="1800"/>
            </a:pPr>
            <a:r>
              <a:rPr sz="3000"/>
              <a:t>More items??</a:t>
            </a:r>
          </a:p>
        </p:txBody>
      </p:sp>
      <p:sp>
        <p:nvSpPr>
          <p:cNvPr id="193" name="Shape 193"/>
          <p:cNvSpPr/>
          <p:nvPr>
            <p:ph type="title" idx="4294967295"/>
          </p:nvPr>
        </p:nvSpPr>
        <p:spPr>
          <a:xfrm>
            <a:off x="1600134" y="-61053"/>
            <a:ext cx="9804533" cy="98544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66674">
              <a:lnSpc>
                <a:spcPct val="100000"/>
              </a:lnSpc>
              <a:spcBef>
                <a:spcPts val="0"/>
              </a:spcBef>
              <a:tabLst/>
              <a:defRPr spc="0" sz="58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820"/>
              <a:t>Things to investigate</a:t>
            </a:r>
          </a:p>
        </p:txBody>
      </p:sp>
      <p:sp>
        <p:nvSpPr>
          <p:cNvPr id="194" name="Shape 194"/>
          <p:cNvSpPr/>
          <p:nvPr/>
        </p:nvSpPr>
        <p:spPr>
          <a:xfrm>
            <a:off x="2866575" y="7174552"/>
            <a:ext cx="646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29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906"/>
                </a:solidFill>
              </a:rPr>
              <a:t>Let’s have fun this week!!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Num" sz="quarter" idx="4294967295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97" name="Shape 197"/>
          <p:cNvSpPr/>
          <p:nvPr>
            <p:ph type="title" idx="4294967295"/>
          </p:nvPr>
        </p:nvSpPr>
        <p:spPr>
          <a:xfrm>
            <a:off x="1600134" y="4383947"/>
            <a:ext cx="9804533" cy="98544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66674">
              <a:lnSpc>
                <a:spcPct val="100000"/>
              </a:lnSpc>
              <a:spcBef>
                <a:spcPts val="0"/>
              </a:spcBef>
              <a:tabLst/>
              <a:defRPr spc="0" sz="58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820"/>
              <a:t>Extra Slides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317500" y="1651000"/>
            <a:ext cx="12395200" cy="3479800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7600"/>
              </a:lnSpc>
              <a:spcBef>
                <a:spcPts val="200"/>
              </a:spcBef>
              <a:tabLst>
                <a:tab pos="977900" algn="l"/>
              </a:tabLst>
              <a:defRPr spc="-350" sz="64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350" sz="6400">
                <a:solidFill>
                  <a:srgbClr val="0833FF"/>
                </a:solidFill>
              </a:rPr>
              <a:t>An Introduction to Silicon Detectors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1270000" y="5727700"/>
            <a:ext cx="10464800" cy="3492500"/>
          </a:xfrm>
          <a:prstGeom prst="rect">
            <a:avLst/>
          </a:prstGeom>
        </p:spPr>
        <p:txBody>
          <a:bodyPr/>
          <a:lstStyle>
            <a:lvl1pPr>
              <a:tabLst>
                <a:tab pos="1257300" algn="l"/>
              </a:tabLst>
            </a:lvl1pPr>
          </a:lstStyle>
          <a:p>
            <a:pPr lvl="0">
              <a:defRPr spc="0" sz="1800"/>
            </a:pPr>
            <a:r>
              <a:rPr spc="-242" sz="3400"/>
              <a:t>M. Swartz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idx="1"/>
          </p:nvPr>
        </p:nvSpPr>
        <p:spPr>
          <a:xfrm>
            <a:off x="87974" y="2734733"/>
            <a:ext cx="8348696" cy="4784610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First evidence observed by Heinrich Hertz in 1887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he observed that the sparks in his spark gap detector were shorter in the dark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phenomenon was related to presence of uv light </a:t>
            </a:r>
          </a:p>
        </p:txBody>
      </p:sp>
      <p:sp>
        <p:nvSpPr>
          <p:cNvPr id="50" name="Shape 50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1" name="Shape 51"/>
          <p:cNvSpPr/>
          <p:nvPr/>
        </p:nvSpPr>
        <p:spPr>
          <a:xfrm>
            <a:off x="130175" y="948497"/>
            <a:ext cx="1274445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The discovery of the photoelectric effect and the early attempts to understand it were closely connected to research on electromagnetic waves</a:t>
            </a:r>
          </a:p>
        </p:txBody>
      </p:sp>
      <p:sp>
        <p:nvSpPr>
          <p:cNvPr id="52" name="Shape 52"/>
          <p:cNvSpPr/>
          <p:nvPr/>
        </p:nvSpPr>
        <p:spPr>
          <a:xfrm>
            <a:off x="952500" y="-83278"/>
            <a:ext cx="11099800" cy="9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66674">
              <a:defRPr sz="5820"/>
            </a:lvl1pPr>
          </a:lstStyle>
          <a:p>
            <a:pPr lvl="0">
              <a:defRPr sz="1800"/>
            </a:pPr>
            <a:r>
              <a:rPr sz="5820"/>
              <a:t>Experimental History</a:t>
            </a:r>
          </a:p>
        </p:txBody>
      </p:sp>
      <p:pic>
        <p:nvPicPr>
          <p:cNvPr id="5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6241" y="2397273"/>
            <a:ext cx="2921001" cy="3385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6228" y="6067176"/>
            <a:ext cx="5501792" cy="3176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body" idx="1"/>
          </p:nvPr>
        </p:nvSpPr>
        <p:spPr>
          <a:xfrm>
            <a:off x="241300" y="203200"/>
            <a:ext cx="12509500" cy="8940800"/>
          </a:xfrm>
          <a:prstGeom prst="rect">
            <a:avLst/>
          </a:prstGeom>
        </p:spPr>
        <p:txBody>
          <a:bodyPr anchor="t"/>
          <a:lstStyle/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041400" algn="l"/>
              </a:tabLst>
              <a:defRPr spc="0" sz="1800"/>
            </a:pPr>
            <a:r>
              <a:rPr spc="-200" sz="3200"/>
              <a:t>Much particle physics detector technology is based upon the reverse-biased diode:</a:t>
            </a: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041400" algn="l"/>
              </a:tabLst>
              <a:defRPr spc="0" sz="1800"/>
            </a:pP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041400" algn="l"/>
              </a:tabLst>
              <a:defRPr spc="0" sz="1800"/>
            </a:pP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041400" algn="l"/>
              </a:tabLst>
              <a:defRPr spc="0" sz="1800"/>
            </a:pP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041400" algn="l"/>
              </a:tabLst>
              <a:defRPr spc="0" sz="1800"/>
            </a:pP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041400" algn="l"/>
              </a:tabLst>
              <a:defRPr spc="0" sz="1800"/>
            </a:pPr>
            <a:r>
              <a:rPr spc="-200" sz="3200"/>
              <a:t>Why do we use them?</a:t>
            </a: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041400" algn="l"/>
              </a:tabLst>
              <a:defRPr spc="0" sz="1800"/>
            </a:pP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Large signals: </a:t>
            </a:r>
            <a:r>
              <a:rPr spc="-200" sz="3200">
                <a:solidFill>
                  <a:srgbClr val="FF2906"/>
                </a:solidFill>
              </a:rPr>
              <a:t>22,000</a:t>
            </a:r>
            <a:r>
              <a:rPr spc="-200" sz="3200"/>
              <a:t> </a:t>
            </a:r>
            <a:r>
              <a:rPr spc="-200" sz="3200">
                <a:solidFill>
                  <a:srgbClr val="FF2906"/>
                </a:solidFill>
              </a:rPr>
              <a:t>e-h</a:t>
            </a:r>
            <a:r>
              <a:rPr spc="-200" sz="3200"/>
              <a:t> pairs produced in </a:t>
            </a:r>
            <a:r>
              <a:rPr spc="-200" sz="3200">
                <a:solidFill>
                  <a:srgbClr val="3A34FF"/>
                </a:solidFill>
              </a:rPr>
              <a:t>300 </a:t>
            </a:r>
            <a:r>
              <a:rPr spc="-200" sz="3200">
                <a:solidFill>
                  <a:srgbClr val="3A34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m</a:t>
            </a:r>
            <a:r>
              <a:rPr spc="-200" sz="3200">
                <a:solidFill>
                  <a:srgbClr val="3A34FF"/>
                </a:solidFill>
              </a:rPr>
              <a:t>m</a:t>
            </a:r>
            <a:r>
              <a:rPr spc="-200" sz="3200"/>
              <a:t> thickness</a:t>
            </a: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Supports a large internal field to sweep the carriers to electrodes</a:t>
            </a: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Small leakage currents for electronics to cope with</a:t>
            </a: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High precision tracking (approaching few </a:t>
            </a:r>
            <a:r>
              <a:rPr spc="-200" sz="3200">
                <a:solidFill>
                  <a:srgbClr val="3A34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m</a:t>
            </a:r>
            <a:r>
              <a:rPr spc="-200" sz="3200">
                <a:solidFill>
                  <a:srgbClr val="3A34FF"/>
                </a:solidFill>
              </a:rPr>
              <a:t>m</a:t>
            </a:r>
            <a:r>
              <a:rPr spc="-200" sz="3200"/>
              <a:t>) possible</a:t>
            </a: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Affordable: sort of ....</a:t>
            </a: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Can be made quite radiation hard compared with older tracking technologies (still not enough)</a:t>
            </a:r>
            <a:endParaRPr spc="-200" sz="3200"/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pic>
        <p:nvPicPr>
          <p:cNvPr id="205" name="diode_simpl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400" y="1498600"/>
            <a:ext cx="5842000" cy="165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fina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8300" y="965200"/>
            <a:ext cx="4648200" cy="112288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>
            <p:ph type="body" idx="1"/>
          </p:nvPr>
        </p:nvSpPr>
        <p:spPr>
          <a:xfrm>
            <a:off x="393700" y="1841500"/>
            <a:ext cx="11836400" cy="5511800"/>
          </a:xfrm>
          <a:prstGeom prst="rect">
            <a:avLst/>
          </a:prstGeom>
        </p:spPr>
        <p:txBody>
          <a:bodyPr anchor="t"/>
          <a:lstStyle/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>
                <a:solidFill>
                  <a:srgbClr val="1447FF"/>
                </a:solidFill>
              </a:rPr>
              <a:t>n</a:t>
            </a:r>
            <a:r>
              <a:rPr baseline="-5999" spc="-200" sz="3200">
                <a:solidFill>
                  <a:srgbClr val="1447FF"/>
                </a:solidFill>
              </a:rPr>
              <a:t>i</a:t>
            </a:r>
            <a:r>
              <a:rPr spc="-200" sz="3200">
                <a:solidFill>
                  <a:srgbClr val="1447FF"/>
                </a:solidFill>
              </a:rPr>
              <a:t> = 1.45x10</a:t>
            </a:r>
            <a:r>
              <a:rPr baseline="31999" spc="-200" sz="3200">
                <a:solidFill>
                  <a:srgbClr val="1447FF"/>
                </a:solidFill>
              </a:rPr>
              <a:t>10</a:t>
            </a:r>
            <a:r>
              <a:rPr spc="-200" sz="3200">
                <a:solidFill>
                  <a:srgbClr val="1447FF"/>
                </a:solidFill>
              </a:rPr>
              <a:t> cm</a:t>
            </a:r>
            <a:r>
              <a:rPr baseline="31999" spc="-200" sz="3200">
                <a:solidFill>
                  <a:srgbClr val="1447FF"/>
                </a:solidFill>
              </a:rPr>
              <a:t>-3</a:t>
            </a:r>
            <a:r>
              <a:rPr spc="-200" sz="3200"/>
              <a:t> at room temperature</a:t>
            </a: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/>
              <a:t>compare with atomic number density = </a:t>
            </a:r>
            <a:r>
              <a:rPr spc="-200" sz="3200">
                <a:solidFill>
                  <a:srgbClr val="1447FF"/>
                </a:solidFill>
              </a:rPr>
              <a:t>3.51x10</a:t>
            </a:r>
            <a:r>
              <a:rPr baseline="31999" spc="-200" sz="3200">
                <a:solidFill>
                  <a:srgbClr val="1447FF"/>
                </a:solidFill>
              </a:rPr>
              <a:t>22</a:t>
            </a:r>
            <a:r>
              <a:rPr spc="-200" sz="3200">
                <a:solidFill>
                  <a:srgbClr val="1447FF"/>
                </a:solidFill>
              </a:rPr>
              <a:t> cm</a:t>
            </a:r>
            <a:r>
              <a:rPr baseline="31999" spc="-200" sz="3200">
                <a:solidFill>
                  <a:srgbClr val="1447FF"/>
                </a:solidFill>
              </a:rPr>
              <a:t>-3</a:t>
            </a: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/>
              <a:t>&lt; 1 carrier/10</a:t>
            </a:r>
            <a:r>
              <a:rPr baseline="31999" spc="-200" sz="3200"/>
              <a:t>12</a:t>
            </a:r>
            <a:r>
              <a:rPr spc="-200" sz="3200"/>
              <a:t> atoms</a:t>
            </a: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/>
              <a:t>properties of Si are totally dominated by impurities!!</a:t>
            </a: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After the addition of donor or acceptor impurities, the same relationship holds</a:t>
            </a: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/>
              <a:t>n-type silicon</a:t>
            </a:r>
            <a:r>
              <a:rPr spc="-200" sz="3200">
                <a:solidFill>
                  <a:srgbClr val="3A34FF"/>
                </a:solidFill>
              </a:rPr>
              <a:t>, n~N</a:t>
            </a:r>
            <a:r>
              <a:rPr baseline="-5999" spc="-200" sz="3200">
                <a:solidFill>
                  <a:srgbClr val="3A34FF"/>
                </a:solidFill>
              </a:rPr>
              <a:t>D</a:t>
            </a:r>
            <a:r>
              <a:rPr spc="-200" sz="3200"/>
              <a:t>~</a:t>
            </a:r>
            <a:r>
              <a:rPr spc="-200" sz="3200">
                <a:solidFill>
                  <a:srgbClr val="1447FF"/>
                </a:solidFill>
              </a:rPr>
              <a:t>1x10</a:t>
            </a:r>
            <a:r>
              <a:rPr baseline="31999" spc="-200" sz="3200">
                <a:solidFill>
                  <a:srgbClr val="1447FF"/>
                </a:solidFill>
              </a:rPr>
              <a:t>12</a:t>
            </a:r>
            <a:r>
              <a:rPr spc="-200" sz="3200">
                <a:solidFill>
                  <a:srgbClr val="1447FF"/>
                </a:solidFill>
              </a:rPr>
              <a:t> cm</a:t>
            </a:r>
            <a:r>
              <a:rPr baseline="31999" spc="-200" sz="3200">
                <a:solidFill>
                  <a:srgbClr val="1447FF"/>
                </a:solidFill>
              </a:rPr>
              <a:t>-3</a:t>
            </a:r>
            <a:r>
              <a:rPr spc="-200" sz="3200"/>
              <a:t>(low doping, high resistivity) or </a:t>
            </a:r>
            <a:r>
              <a:rPr spc="-200" sz="3200">
                <a:solidFill>
                  <a:srgbClr val="3A34FF"/>
                </a:solidFill>
              </a:rPr>
              <a:t>n~N</a:t>
            </a:r>
            <a:r>
              <a:rPr baseline="-5999" spc="-200" sz="3200">
                <a:solidFill>
                  <a:srgbClr val="3A34FF"/>
                </a:solidFill>
              </a:rPr>
              <a:t>D</a:t>
            </a:r>
            <a:r>
              <a:rPr spc="-200" sz="3200"/>
              <a:t>~</a:t>
            </a:r>
            <a:r>
              <a:rPr spc="-200" sz="3200">
                <a:solidFill>
                  <a:srgbClr val="1447FF"/>
                </a:solidFill>
              </a:rPr>
              <a:t>1x10</a:t>
            </a:r>
            <a:r>
              <a:rPr baseline="31999" spc="-200" sz="3200">
                <a:solidFill>
                  <a:srgbClr val="1447FF"/>
                </a:solidFill>
              </a:rPr>
              <a:t>18</a:t>
            </a:r>
            <a:r>
              <a:rPr spc="-200" sz="3200">
                <a:solidFill>
                  <a:srgbClr val="1447FF"/>
                </a:solidFill>
              </a:rPr>
              <a:t> cm</a:t>
            </a:r>
            <a:r>
              <a:rPr baseline="31999" spc="-200" sz="3200">
                <a:solidFill>
                  <a:srgbClr val="1447FF"/>
                </a:solidFill>
              </a:rPr>
              <a:t>-3</a:t>
            </a:r>
            <a:r>
              <a:rPr spc="-200" sz="3200"/>
              <a:t> (high doping, low resistivity ... </a:t>
            </a:r>
            <a:r>
              <a:rPr spc="-200" sz="3200">
                <a:solidFill>
                  <a:srgbClr val="FF2906"/>
                </a:solidFill>
              </a:rPr>
              <a:t>n+</a:t>
            </a:r>
            <a:r>
              <a:rPr spc="-200" sz="3200"/>
              <a:t> )</a:t>
            </a: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/>
              <a:t>p-type silicon</a:t>
            </a:r>
            <a:r>
              <a:rPr spc="-200" sz="3200">
                <a:solidFill>
                  <a:srgbClr val="3A34FF"/>
                </a:solidFill>
              </a:rPr>
              <a:t>, p~N</a:t>
            </a:r>
            <a:r>
              <a:rPr baseline="-5999" spc="-200" sz="3200">
                <a:solidFill>
                  <a:srgbClr val="3A34FF"/>
                </a:solidFill>
              </a:rPr>
              <a:t>A</a:t>
            </a:r>
            <a:r>
              <a:rPr spc="-200" sz="3200"/>
              <a:t>~</a:t>
            </a:r>
            <a:r>
              <a:rPr spc="-200" sz="3200">
                <a:solidFill>
                  <a:srgbClr val="1447FF"/>
                </a:solidFill>
              </a:rPr>
              <a:t>1x10</a:t>
            </a:r>
            <a:r>
              <a:rPr baseline="31999" spc="-200" sz="3200">
                <a:solidFill>
                  <a:srgbClr val="1447FF"/>
                </a:solidFill>
              </a:rPr>
              <a:t>12</a:t>
            </a:r>
            <a:r>
              <a:rPr spc="-200" sz="3200">
                <a:solidFill>
                  <a:srgbClr val="1447FF"/>
                </a:solidFill>
              </a:rPr>
              <a:t> cm</a:t>
            </a:r>
            <a:r>
              <a:rPr baseline="31999" spc="-200" sz="3200">
                <a:solidFill>
                  <a:srgbClr val="1447FF"/>
                </a:solidFill>
              </a:rPr>
              <a:t>-3</a:t>
            </a:r>
            <a:r>
              <a:rPr spc="-200" sz="3200"/>
              <a:t>(low doping, high resistivity) or </a:t>
            </a:r>
            <a:r>
              <a:rPr spc="-200" sz="3200">
                <a:solidFill>
                  <a:srgbClr val="3A34FF"/>
                </a:solidFill>
              </a:rPr>
              <a:t>p~N</a:t>
            </a:r>
            <a:r>
              <a:rPr baseline="-5999" spc="-200" sz="3200">
                <a:solidFill>
                  <a:srgbClr val="3A34FF"/>
                </a:solidFill>
              </a:rPr>
              <a:t>A</a:t>
            </a:r>
            <a:r>
              <a:rPr spc="-200" sz="3200"/>
              <a:t>~</a:t>
            </a:r>
            <a:r>
              <a:rPr spc="-200" sz="3200">
                <a:solidFill>
                  <a:srgbClr val="1447FF"/>
                </a:solidFill>
              </a:rPr>
              <a:t>1x10</a:t>
            </a:r>
            <a:r>
              <a:rPr baseline="31999" spc="-200" sz="3200">
                <a:solidFill>
                  <a:srgbClr val="1447FF"/>
                </a:solidFill>
              </a:rPr>
              <a:t>18</a:t>
            </a:r>
            <a:r>
              <a:rPr spc="-200" sz="3200">
                <a:solidFill>
                  <a:srgbClr val="1447FF"/>
                </a:solidFill>
              </a:rPr>
              <a:t> cm</a:t>
            </a:r>
            <a:r>
              <a:rPr baseline="31999" spc="-200" sz="3200">
                <a:solidFill>
                  <a:srgbClr val="1447FF"/>
                </a:solidFill>
              </a:rPr>
              <a:t>-3</a:t>
            </a:r>
            <a:r>
              <a:rPr spc="-200" sz="3200"/>
              <a:t> (high doping, low resistivity ... </a:t>
            </a:r>
            <a:r>
              <a:rPr spc="-200" sz="3200">
                <a:solidFill>
                  <a:srgbClr val="FF2906"/>
                </a:solidFill>
              </a:rPr>
              <a:t>p+</a:t>
            </a:r>
            <a:r>
              <a:rPr spc="-200" sz="3200"/>
              <a:t> )</a:t>
            </a:r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sp>
        <p:nvSpPr>
          <p:cNvPr id="210" name="Shape 210"/>
          <p:cNvSpPr/>
          <p:nvPr/>
        </p:nvSpPr>
        <p:spPr>
          <a:xfrm>
            <a:off x="385688" y="177800"/>
            <a:ext cx="864751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>
            <a:lvl1pPr>
              <a:lnSpc>
                <a:spcPts val="3800"/>
              </a:lnSpc>
              <a:tabLst>
                <a:tab pos="1066800" algn="l"/>
              </a:tabLst>
              <a:defRPr spc="-200"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pc="0" sz="1800"/>
            </a:pPr>
            <a:r>
              <a:rPr spc="-200" sz="3200"/>
              <a:t>In pure silicon, the carrier densities are quite small: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n1.pdf"/>
          <p:cNvPicPr/>
          <p:nvPr/>
        </p:nvPicPr>
        <p:blipFill>
          <a:blip r:embed="rId2">
            <a:alphaModFix amt="95112"/>
            <a:extLst/>
          </a:blip>
          <a:stretch>
            <a:fillRect/>
          </a:stretch>
        </p:blipFill>
        <p:spPr>
          <a:xfrm>
            <a:off x="7912100" y="1701800"/>
            <a:ext cx="4660738" cy="635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>
            <p:ph type="body" idx="1"/>
          </p:nvPr>
        </p:nvSpPr>
        <p:spPr>
          <a:xfrm>
            <a:off x="203200" y="1066800"/>
            <a:ext cx="7416800" cy="8534400"/>
          </a:xfrm>
          <a:prstGeom prst="rect">
            <a:avLst/>
          </a:prstGeom>
        </p:spPr>
        <p:txBody>
          <a:bodyPr anchor="t"/>
          <a:lstStyle/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041400" algn="l"/>
              </a:tabLst>
              <a:defRPr spc="0" sz="1800"/>
            </a:pPr>
            <a:r>
              <a:rPr spc="-200" sz="3200"/>
              <a:t>Electrons diffuse into the hole-rich p-region and holes into the electron-rich n-region: </a:t>
            </a: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Generates non-zero field near junction</a:t>
            </a: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/>
              <a:t>depletes majority carriers</a:t>
            </a: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>
                <a:solidFill>
                  <a:srgbClr val="1447FF"/>
                </a:solidFill>
              </a:rPr>
              <a:t>x</a:t>
            </a:r>
            <a:r>
              <a:rPr baseline="-5999" spc="-200" sz="3200">
                <a:solidFill>
                  <a:srgbClr val="1447FF"/>
                </a:solidFill>
              </a:rPr>
              <a:t>p</a:t>
            </a:r>
            <a:r>
              <a:rPr spc="-200" sz="3200">
                <a:solidFill>
                  <a:srgbClr val="1447FF"/>
                </a:solidFill>
              </a:rPr>
              <a:t>N</a:t>
            </a:r>
            <a:r>
              <a:rPr baseline="-5999" spc="-200" sz="3200">
                <a:solidFill>
                  <a:srgbClr val="1447FF"/>
                </a:solidFill>
              </a:rPr>
              <a:t>A</a:t>
            </a:r>
            <a:r>
              <a:rPr spc="-200" sz="3200">
                <a:solidFill>
                  <a:srgbClr val="1447FF"/>
                </a:solidFill>
              </a:rPr>
              <a:t> = x</a:t>
            </a:r>
            <a:r>
              <a:rPr baseline="-5999" spc="-200" sz="3200">
                <a:solidFill>
                  <a:srgbClr val="1447FF"/>
                </a:solidFill>
              </a:rPr>
              <a:t>n</a:t>
            </a:r>
            <a:r>
              <a:rPr spc="-200" sz="3200">
                <a:solidFill>
                  <a:srgbClr val="1447FF"/>
                </a:solidFill>
              </a:rPr>
              <a:t>N</a:t>
            </a:r>
            <a:r>
              <a:rPr baseline="-5999" spc="-200" sz="3200">
                <a:solidFill>
                  <a:srgbClr val="1447FF"/>
                </a:solidFill>
              </a:rPr>
              <a:t>D </a:t>
            </a:r>
            <a:r>
              <a:rPr spc="-200" sz="3200"/>
              <a:t>- thicker depletion layer for smaller doping density</a:t>
            </a:r>
            <a:endParaRPr spc="-200" sz="3200"/>
          </a:p>
          <a:p>
            <a:pPr lvl="0" marL="780030" indent="-449830" defTabSz="457200">
              <a:lnSpc>
                <a:spcPts val="2700"/>
              </a:lnSpc>
              <a:spcBef>
                <a:spcPts val="1200"/>
              </a:spcBef>
              <a:tabLst>
                <a:tab pos="1282700" algn="l"/>
              </a:tabLst>
              <a:defRPr spc="0" sz="1800"/>
            </a:pPr>
            <a:r>
              <a:rPr spc="-200" sz="3200"/>
              <a:t>reverse biasing the junction increases the thickness of the depletion zone</a:t>
            </a: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282700" algn="l"/>
              </a:tabLst>
              <a:defRPr spc="0" sz="1800"/>
            </a:pP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282700" algn="l"/>
              </a:tabLst>
              <a:defRPr spc="0" sz="1800"/>
            </a:pPr>
            <a:endParaRPr spc="-200" sz="3200"/>
          </a:p>
          <a:p>
            <a:pPr lvl="0" marL="0" indent="330200" defTabSz="457200">
              <a:lnSpc>
                <a:spcPts val="2700"/>
              </a:lnSpc>
              <a:spcBef>
                <a:spcPts val="1200"/>
              </a:spcBef>
              <a:buSzTx/>
              <a:buNone/>
              <a:tabLst>
                <a:tab pos="1282700" algn="l"/>
              </a:tabLst>
              <a:defRPr spc="0" sz="1800"/>
            </a:pP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>
                <a:solidFill>
                  <a:srgbClr val="3A34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f</a:t>
            </a:r>
            <a:r>
              <a:rPr baseline="-5999" spc="-200" sz="3200">
                <a:solidFill>
                  <a:srgbClr val="3A34FF"/>
                </a:solidFill>
              </a:rPr>
              <a:t>i</a:t>
            </a:r>
            <a:r>
              <a:rPr spc="-200" sz="3200">
                <a:solidFill>
                  <a:srgbClr val="3A34FF"/>
                </a:solidFill>
              </a:rPr>
              <a:t> </a:t>
            </a:r>
            <a:r>
              <a:rPr spc="-200" sz="3200"/>
              <a:t>is the intrinsic potential (few V)</a:t>
            </a:r>
            <a:endParaRPr spc="-200" sz="3200"/>
          </a:p>
          <a:p>
            <a:pPr lvl="1" marL="1330622" indent="-555922" defTabSz="457200">
              <a:lnSpc>
                <a:spcPts val="2700"/>
              </a:lnSpc>
              <a:spcBef>
                <a:spcPts val="1200"/>
              </a:spcBef>
              <a:buSzPct val="150000"/>
              <a:buFont typeface="Lucida Grande"/>
              <a:buChar char="-"/>
              <a:tabLst>
                <a:tab pos="1828800" algn="l"/>
              </a:tabLst>
              <a:defRPr spc="0" sz="1800"/>
            </a:pPr>
            <a:r>
              <a:rPr spc="-200" sz="3200"/>
              <a:t>dominated by smaller doping </a:t>
            </a:r>
          </a:p>
        </p:txBody>
      </p:sp>
      <p:sp>
        <p:nvSpPr>
          <p:cNvPr id="214" name="Shape 2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sp>
        <p:nvSpPr>
          <p:cNvPr id="215" name="Shape 215"/>
          <p:cNvSpPr/>
          <p:nvPr/>
        </p:nvSpPr>
        <p:spPr>
          <a:xfrm>
            <a:off x="3144663" y="165100"/>
            <a:ext cx="671095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>
            <a:lvl1pPr>
              <a:lnSpc>
                <a:spcPts val="3800"/>
              </a:lnSpc>
              <a:tabLst>
                <a:tab pos="1066800" algn="l"/>
              </a:tabLst>
              <a:def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3200">
                <a:solidFill>
                  <a:srgbClr val="3A34FF"/>
                </a:solidFill>
              </a:rPr>
              <a:t>What actually happens at a pn junction?</a:t>
            </a:r>
          </a:p>
        </p:txBody>
      </p:sp>
      <p:pic>
        <p:nvPicPr>
          <p:cNvPr id="216" name="final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5727700"/>
            <a:ext cx="7442200" cy="129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sp>
        <p:nvSpPr>
          <p:cNvPr id="219" name="Shape 219"/>
          <p:cNvSpPr/>
          <p:nvPr/>
        </p:nvSpPr>
        <p:spPr>
          <a:xfrm>
            <a:off x="304800" y="1143000"/>
            <a:ext cx="121666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ts val="2700"/>
              </a:lnSpc>
              <a:spcBef>
                <a:spcPts val="600"/>
              </a:spcBef>
              <a:tabLst>
                <a:tab pos="1066800" algn="l"/>
              </a:tabLst>
              <a:defRPr sz="1800"/>
            </a:pPr>
            <a:r>
              <a:rPr spc="-200" sz="3200">
                <a:latin typeface="Comic Sans MS"/>
                <a:ea typeface="Comic Sans MS"/>
                <a:cs typeface="Comic Sans MS"/>
                <a:sym typeface="Comic Sans MS"/>
              </a:rPr>
              <a:t>n- bulk detectors are widely believed to “type invert” after irradiation:</a:t>
            </a:r>
            <a:endParaRPr spc="-200"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523762" indent="-523762" algn="l">
              <a:lnSpc>
                <a:spcPts val="2700"/>
              </a:lnSpc>
              <a:spcBef>
                <a:spcPts val="600"/>
              </a:spcBef>
              <a:buClr>
                <a:srgbClr val="FF2C1C"/>
              </a:buClr>
              <a:buSzPct val="171429"/>
              <a:buChar char="•"/>
              <a:tabLst>
                <a:tab pos="1511300" algn="l"/>
              </a:tabLst>
              <a:defRPr sz="1800"/>
            </a:pP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pn junction moves from p+ side to n+ side</a:t>
            </a:r>
            <a:endParaRPr spc="-200" sz="3200">
              <a:solidFill>
                <a:srgbClr val="3A34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523762" indent="-523762" algn="l">
              <a:lnSpc>
                <a:spcPts val="2700"/>
              </a:lnSpc>
              <a:spcBef>
                <a:spcPts val="600"/>
              </a:spcBef>
              <a:buClr>
                <a:srgbClr val="FF2C1C"/>
              </a:buClr>
              <a:buSzPct val="171429"/>
              <a:buChar char="•"/>
              <a:tabLst>
                <a:tab pos="1511300" algn="l"/>
              </a:tabLst>
              <a:defRPr sz="1800"/>
            </a:pP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fields vary linearly in z before and after irradiation </a:t>
            </a:r>
            <a:endParaRPr spc="-200" sz="3200">
              <a:solidFill>
                <a:srgbClr val="3A34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874372" indent="-544172" algn="l">
              <a:lnSpc>
                <a:spcPts val="2700"/>
              </a:lnSpc>
              <a:spcBef>
                <a:spcPts val="600"/>
              </a:spcBef>
              <a:buClr>
                <a:srgbClr val="FF2C1C"/>
              </a:buClr>
              <a:buSzPct val="171429"/>
              <a:buChar char="-"/>
              <a:tabLst>
                <a:tab pos="1968500" algn="l"/>
              </a:tabLst>
              <a:defRPr sz="1800"/>
            </a:pP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consequence of Poisson Eq: </a:t>
            </a:r>
            <a:r>
              <a:rPr spc="-200" sz="3200">
                <a:solidFill>
                  <a:srgbClr val="FF2906"/>
                </a:solidFill>
                <a:latin typeface="Comic Sans MS"/>
                <a:ea typeface="Comic Sans MS"/>
                <a:cs typeface="Comic Sans MS"/>
                <a:sym typeface="Comic Sans MS"/>
              </a:rPr>
              <a:t>dE</a:t>
            </a:r>
            <a:r>
              <a:rPr baseline="-5999" spc="-200" sz="3200">
                <a:solidFill>
                  <a:srgbClr val="FF2906"/>
                </a:solidFill>
                <a:latin typeface="Comic Sans MS"/>
                <a:ea typeface="Comic Sans MS"/>
                <a:cs typeface="Comic Sans MS"/>
                <a:sym typeface="Comic Sans MS"/>
              </a:rPr>
              <a:t>z</a:t>
            </a:r>
            <a:r>
              <a:rPr spc="-200" sz="3200">
                <a:solidFill>
                  <a:srgbClr val="FF2906"/>
                </a:solidFill>
                <a:latin typeface="Comic Sans MS"/>
                <a:ea typeface="Comic Sans MS"/>
                <a:cs typeface="Comic Sans MS"/>
                <a:sym typeface="Comic Sans MS"/>
              </a:rPr>
              <a:t>/dz = </a:t>
            </a:r>
            <a:r>
              <a:rPr spc="-200" sz="3200">
                <a:solidFill>
                  <a:srgbClr val="FF2906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r</a:t>
            </a:r>
            <a:r>
              <a:rPr baseline="-5999" spc="-200" sz="3200">
                <a:solidFill>
                  <a:srgbClr val="FF290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</a:t>
            </a:r>
            <a:r>
              <a:rPr spc="-200" sz="3200">
                <a:solidFill>
                  <a:srgbClr val="FF29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= N</a:t>
            </a:r>
            <a:r>
              <a:rPr baseline="-5999" spc="-200" sz="3200">
                <a:solidFill>
                  <a:srgbClr val="FF2906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</a:t>
            </a:r>
          </a:p>
        </p:txBody>
      </p:sp>
      <p:sp>
        <p:nvSpPr>
          <p:cNvPr id="220" name="Shape 220"/>
          <p:cNvSpPr/>
          <p:nvPr/>
        </p:nvSpPr>
        <p:spPr>
          <a:xfrm>
            <a:off x="6172200" y="5270500"/>
            <a:ext cx="630319" cy="696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193"/>
                </a:moveTo>
                <a:lnTo>
                  <a:pt x="0" y="14407"/>
                </a:lnTo>
                <a:lnTo>
                  <a:pt x="12960" y="14407"/>
                </a:lnTo>
                <a:lnTo>
                  <a:pt x="12960" y="21600"/>
                </a:lnTo>
                <a:lnTo>
                  <a:pt x="21600" y="10800"/>
                </a:lnTo>
                <a:lnTo>
                  <a:pt x="12960" y="0"/>
                </a:lnTo>
                <a:lnTo>
                  <a:pt x="12960" y="7193"/>
                </a:lnTo>
                <a:close/>
              </a:path>
            </a:pathLst>
          </a:custGeom>
          <a:solidFill>
            <a:srgbClr val="3A34FF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lnSpc>
                <a:spcPts val="4800"/>
              </a:lnSpc>
              <a:tabLst>
                <a:tab pos="1066800" algn="l"/>
              </a:tabLst>
              <a:defRPr sz="40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1270000" y="-38100"/>
            <a:ext cx="104648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ts val="7200"/>
              </a:lnSpc>
              <a:spcBef>
                <a:spcPts val="300"/>
              </a:spcBef>
              <a:tabLst>
                <a:tab pos="1219200" algn="l"/>
              </a:tabLst>
              <a:defRPr spc="-328" sz="6000">
                <a:solidFill>
                  <a:srgbClr val="08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328" sz="6000">
                <a:solidFill>
                  <a:srgbClr val="0833FF"/>
                </a:solidFill>
              </a:rPr>
              <a:t>Type-Inversion</a:t>
            </a:r>
          </a:p>
        </p:txBody>
      </p:sp>
      <p:sp>
        <p:nvSpPr>
          <p:cNvPr id="222" name="Shape 222"/>
          <p:cNvSpPr/>
          <p:nvPr/>
        </p:nvSpPr>
        <p:spPr>
          <a:xfrm>
            <a:off x="330200" y="8572500"/>
            <a:ext cx="42799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spAutoFit/>
          </a:bodyPr>
          <a:lstStyle>
            <a:lvl1pPr marL="76200" algn="l">
              <a:lnSpc>
                <a:spcPts val="2700"/>
              </a:lnSpc>
              <a:tabLst>
                <a:tab pos="736600" algn="l"/>
                <a:tab pos="5689600" algn="l"/>
              </a:tabLst>
              <a:defRPr spc="-200" sz="3200">
                <a:solidFill>
                  <a:srgbClr val="FF290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3200">
                <a:solidFill>
                  <a:srgbClr val="FF2906"/>
                </a:solidFill>
              </a:rPr>
              <a:t>Why do we believe this?</a:t>
            </a:r>
          </a:p>
        </p:txBody>
      </p:sp>
      <p:pic>
        <p:nvPicPr>
          <p:cNvPr id="223" name="diod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900" y="3530600"/>
            <a:ext cx="426524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diode_inv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7100" y="3530600"/>
            <a:ext cx="4201432" cy="4876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sp>
        <p:nvSpPr>
          <p:cNvPr id="227" name="Shape 227"/>
          <p:cNvSpPr/>
          <p:nvPr/>
        </p:nvSpPr>
        <p:spPr>
          <a:xfrm>
            <a:off x="6386829" y="9280397"/>
            <a:ext cx="2159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1900"/>
              </a:lnSpc>
              <a:tabLst>
                <a:tab pos="1066800" algn="l"/>
              </a:tabLst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1600"/>
              <a:t>5</a:t>
            </a:r>
          </a:p>
        </p:txBody>
      </p:sp>
      <p:sp>
        <p:nvSpPr>
          <p:cNvPr id="228" name="Shape 228"/>
          <p:cNvSpPr/>
          <p:nvPr/>
        </p:nvSpPr>
        <p:spPr>
          <a:xfrm>
            <a:off x="101600" y="101600"/>
            <a:ext cx="12763500" cy="300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spAutoFit/>
          </a:bodyPr>
          <a:lstStyle/>
          <a:p>
            <a:pPr lvl="0" algn="l">
              <a:lnSpc>
                <a:spcPts val="2700"/>
              </a:lnSpc>
              <a:tabLst>
                <a:tab pos="1066800" algn="l"/>
                <a:tab pos="12788900" algn="l"/>
              </a:tabLst>
              <a:defRPr sz="1800"/>
            </a:pPr>
            <a:r>
              <a:rPr spc="-200" sz="3200">
                <a:latin typeface="Comic Sans MS"/>
                <a:ea typeface="Comic Sans MS"/>
                <a:cs typeface="Comic Sans MS"/>
                <a:sym typeface="Comic Sans MS"/>
              </a:rPr>
              <a:t>The depletion voltage and resistivity are related to the net (uniform) density of ionized impurities </a:t>
            </a: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aseline="-5999" spc="-266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eff</a:t>
            </a:r>
            <a:endParaRPr baseline="-37500" spc="-266" sz="3200">
              <a:solidFill>
                <a:srgbClr val="3A34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>
              <a:lnSpc>
                <a:spcPts val="3600"/>
              </a:lnSpc>
              <a:spcBef>
                <a:spcPts val="1500"/>
              </a:spcBef>
              <a:tabLst>
                <a:tab pos="1066800" algn="l"/>
                <a:tab pos="12788900" algn="l"/>
              </a:tabLst>
              <a:defRPr sz="1800"/>
            </a:pPr>
            <a:endParaRPr baseline="-37500" spc="-266" sz="3200">
              <a:solidFill>
                <a:srgbClr val="3A34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>
              <a:lnSpc>
                <a:spcPts val="3600"/>
              </a:lnSpc>
              <a:spcBef>
                <a:spcPts val="1200"/>
              </a:spcBef>
              <a:tabLst>
                <a:tab pos="1066800" algn="l"/>
                <a:tab pos="12788900" algn="l"/>
              </a:tabLst>
              <a:defRPr sz="1800"/>
            </a:pPr>
            <a:endParaRPr baseline="-37500" spc="-266" sz="3200">
              <a:solidFill>
                <a:srgbClr val="3A34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76200" algn="l">
              <a:lnSpc>
                <a:spcPts val="2700"/>
              </a:lnSpc>
              <a:tabLst>
                <a:tab pos="736600" algn="l"/>
                <a:tab pos="12788900" algn="l"/>
              </a:tabLst>
              <a:defRPr sz="1800"/>
            </a:pPr>
            <a:r>
              <a:rPr spc="-200" sz="3200">
                <a:latin typeface="Comic Sans MS"/>
                <a:ea typeface="Comic Sans MS"/>
                <a:cs typeface="Comic Sans MS"/>
                <a:sym typeface="Comic Sans MS"/>
              </a:rPr>
              <a:t>       description works well for unirradiated detectors</a:t>
            </a:r>
          </a:p>
        </p:txBody>
      </p:sp>
      <p:sp>
        <p:nvSpPr>
          <p:cNvPr id="229" name="Shape 229"/>
          <p:cNvSpPr/>
          <p:nvPr/>
        </p:nvSpPr>
        <p:spPr>
          <a:xfrm>
            <a:off x="-50800" y="3619500"/>
            <a:ext cx="6261100" cy="477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ts val="2700"/>
              </a:lnSpc>
              <a:spcBef>
                <a:spcPts val="500"/>
              </a:spcBef>
              <a:tabLst>
                <a:tab pos="1066800" algn="l"/>
              </a:tabLst>
              <a:defRPr sz="1800"/>
            </a:pPr>
            <a:r>
              <a:rPr spc="-200" sz="3200">
                <a:latin typeface="Comic Sans MS"/>
                <a:ea typeface="Comic Sans MS"/>
                <a:cs typeface="Comic Sans MS"/>
                <a:sym typeface="Comic Sans MS"/>
              </a:rPr>
              <a:t>Standard picture suggests that irradiation induces acceptor defects which “invert” the n- substrate,</a:t>
            </a:r>
            <a:endParaRPr spc="-200"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500630" indent="-500630" algn="l">
              <a:lnSpc>
                <a:spcPts val="2700"/>
              </a:lnSpc>
              <a:spcBef>
                <a:spcPts val="500"/>
              </a:spcBef>
              <a:buClr>
                <a:srgbClr val="FF2C1C"/>
              </a:buClr>
              <a:buSzPct val="171429"/>
              <a:buFont typeface="Gill Sans"/>
              <a:buChar char="•"/>
              <a:tabLst>
                <a:tab pos="1485900" algn="l"/>
              </a:tabLst>
              <a:defRPr sz="1800"/>
            </a:pP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baseline="-5999" spc="-355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max-Q</a:t>
            </a: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~</a:t>
            </a: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baseline="-5999" spc="-355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min-C</a:t>
            </a: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~</a:t>
            </a:r>
            <a:r>
              <a:rPr spc="-200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baseline="-5999" spc="-355" sz="3200">
                <a:solidFill>
                  <a:srgbClr val="3A34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dep</a:t>
            </a:r>
            <a:r>
              <a:rPr spc="-200" sz="3200">
                <a:latin typeface="Comic Sans MS"/>
                <a:ea typeface="Comic Sans MS"/>
                <a:cs typeface="Comic Sans MS"/>
                <a:sym typeface="Comic Sans MS"/>
              </a:rPr>
              <a:t> has a minimum at a modest fluence</a:t>
            </a:r>
            <a:endParaRPr spc="-200"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500630" indent="-500630" algn="l">
              <a:lnSpc>
                <a:spcPts val="2700"/>
              </a:lnSpc>
              <a:spcBef>
                <a:spcPts val="500"/>
              </a:spcBef>
              <a:buClr>
                <a:srgbClr val="FF2C1C"/>
              </a:buClr>
              <a:buSzPct val="171429"/>
              <a:buFont typeface="Gill Sans"/>
              <a:buChar char="•"/>
              <a:tabLst>
                <a:tab pos="1485900" algn="l"/>
              </a:tabLst>
              <a:defRPr sz="1800"/>
            </a:pPr>
            <a:r>
              <a:rPr spc="-200" sz="3200">
                <a:latin typeface="Comic Sans MS"/>
                <a:ea typeface="Comic Sans MS"/>
                <a:cs typeface="Comic Sans MS"/>
                <a:sym typeface="Comic Sans MS"/>
              </a:rPr>
              <a:t>interpreted to mean that  substrate is now p-doped</a:t>
            </a:r>
            <a:endParaRPr spc="-200"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500630" indent="-500630" algn="l">
              <a:lnSpc>
                <a:spcPts val="2700"/>
              </a:lnSpc>
              <a:spcBef>
                <a:spcPts val="500"/>
              </a:spcBef>
              <a:buClr>
                <a:srgbClr val="FF2C1C"/>
              </a:buClr>
              <a:buSzPct val="171429"/>
              <a:buFont typeface="Gill Sans"/>
              <a:buChar char="•"/>
              <a:tabLst>
                <a:tab pos="1485900" algn="l"/>
              </a:tabLst>
              <a:defRPr sz="1800"/>
            </a:pPr>
            <a:r>
              <a:rPr spc="-200" sz="3200">
                <a:latin typeface="Comic Sans MS"/>
                <a:ea typeface="Comic Sans MS"/>
                <a:cs typeface="Comic Sans MS"/>
                <a:sym typeface="Comic Sans MS"/>
              </a:rPr>
              <a:t>starting with n-substrate increases detector lifetime</a:t>
            </a:r>
          </a:p>
        </p:txBody>
      </p:sp>
      <p:sp>
        <p:nvSpPr>
          <p:cNvPr id="230" name="Shape 230"/>
          <p:cNvSpPr/>
          <p:nvPr/>
        </p:nvSpPr>
        <p:spPr>
          <a:xfrm>
            <a:off x="1117600" y="8648700"/>
            <a:ext cx="107442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spAutoFit/>
          </a:bodyPr>
          <a:lstStyle>
            <a:lvl1pPr marL="76200" algn="l">
              <a:lnSpc>
                <a:spcPts val="2700"/>
              </a:lnSpc>
              <a:tabLst>
                <a:tab pos="736600" algn="l"/>
              </a:tabLst>
              <a:defRPr spc="-200" sz="3200">
                <a:solidFill>
                  <a:srgbClr val="FF2906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3200">
                <a:solidFill>
                  <a:srgbClr val="FF2906"/>
                </a:solidFill>
              </a:rPr>
              <a:t>Nice, simple picture ... is this really what happens?</a:t>
            </a:r>
          </a:p>
        </p:txBody>
      </p:sp>
      <p:pic>
        <p:nvPicPr>
          <p:cNvPr id="231" name="neff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9700" y="3568700"/>
            <a:ext cx="6335101" cy="486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 flipV="1">
            <a:off x="7742766" y="6121400"/>
            <a:ext cx="4234" cy="1176867"/>
          </a:xfrm>
          <a:prstGeom prst="line">
            <a:avLst/>
          </a:prstGeom>
          <a:ln w="25400">
            <a:solidFill>
              <a:srgbClr val="FF3CE4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7219801" y="5321300"/>
            <a:ext cx="1253084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0">
              <a:lnSpc>
                <a:spcPts val="2800"/>
              </a:lnSpc>
              <a:tabLst>
                <a:tab pos="1066800" algn="l"/>
              </a:tabLst>
              <a:defRPr sz="1800"/>
            </a:pPr>
            <a:r>
              <a:rPr sz="2400">
                <a:solidFill>
                  <a:srgbClr val="FF3CE4"/>
                </a:solidFill>
                <a:latin typeface="Gill Sans"/>
                <a:ea typeface="Gill Sans"/>
                <a:cs typeface="Gill Sans"/>
                <a:sym typeface="Gill Sans"/>
              </a:rPr>
              <a:t>type</a:t>
            </a:r>
            <a:endParaRPr sz="2400">
              <a:solidFill>
                <a:srgbClr val="FF3CE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lnSpc>
                <a:spcPts val="2800"/>
              </a:lnSpc>
              <a:tabLst>
                <a:tab pos="1066800" algn="l"/>
              </a:tabLst>
              <a:defRPr sz="1800"/>
            </a:pPr>
            <a:r>
              <a:rPr sz="2400">
                <a:solidFill>
                  <a:srgbClr val="FF3CE4"/>
                </a:solidFill>
                <a:latin typeface="Gill Sans"/>
                <a:ea typeface="Gill Sans"/>
                <a:cs typeface="Gill Sans"/>
                <a:sym typeface="Gill Sans"/>
              </a:rPr>
              <a:t>inversion</a:t>
            </a:r>
          </a:p>
        </p:txBody>
      </p:sp>
      <p:sp>
        <p:nvSpPr>
          <p:cNvPr id="234" name="Shape 234"/>
          <p:cNvSpPr/>
          <p:nvPr/>
        </p:nvSpPr>
        <p:spPr>
          <a:xfrm>
            <a:off x="7851154" y="6299200"/>
            <a:ext cx="1184177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>
            <a:lvl1pPr>
              <a:lnSpc>
                <a:spcPts val="2800"/>
              </a:lnSpc>
              <a:tabLst>
                <a:tab pos="1066800" algn="l"/>
              </a:tabLst>
              <a:defRPr sz="2400">
                <a:solidFill>
                  <a:srgbClr val="FF29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2906"/>
                </a:solidFill>
              </a:rPr>
              <a:t>“p”-type</a:t>
            </a:r>
          </a:p>
        </p:txBody>
      </p:sp>
      <p:sp>
        <p:nvSpPr>
          <p:cNvPr id="235" name="Shape 235"/>
          <p:cNvSpPr/>
          <p:nvPr/>
        </p:nvSpPr>
        <p:spPr>
          <a:xfrm>
            <a:off x="6736630" y="6299200"/>
            <a:ext cx="924025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>
            <a:lvl1pPr>
              <a:lnSpc>
                <a:spcPts val="2800"/>
              </a:lnSpc>
              <a:tabLst>
                <a:tab pos="1066800" algn="l"/>
              </a:tabLst>
              <a:defRPr sz="2400">
                <a:solidFill>
                  <a:srgbClr val="3A34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A34FF"/>
                </a:solidFill>
              </a:rPr>
              <a:t>n-type</a:t>
            </a:r>
          </a:p>
        </p:txBody>
      </p:sp>
      <p:pic>
        <p:nvPicPr>
          <p:cNvPr id="236" name="final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1600" y="1270000"/>
            <a:ext cx="7708900" cy="116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b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180266" y="-1818318"/>
            <a:ext cx="8974467" cy="127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sp>
        <p:nvSpPr>
          <p:cNvPr id="240" name="Shape 240"/>
          <p:cNvSpPr/>
          <p:nvPr/>
        </p:nvSpPr>
        <p:spPr>
          <a:xfrm>
            <a:off x="8325147" y="8128000"/>
            <a:ext cx="201419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>
            <a:lvl1pPr>
              <a:lnSpc>
                <a:spcPts val="4800"/>
              </a:lnSpc>
              <a:tabLst>
                <a:tab pos="1066800" algn="l"/>
              </a:tabLst>
              <a:defRPr sz="4000">
                <a:solidFill>
                  <a:srgbClr val="FF3C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3CE4"/>
                </a:solidFill>
              </a:rPr>
              <a:t>M. Bruzzi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b2.png"/>
          <p:cNvPicPr/>
          <p:nvPr/>
        </p:nvPicPr>
        <p:blipFill>
          <a:blip r:embed="rId2">
            <a:alphaModFix amt="96616"/>
            <a:extLst/>
          </a:blip>
          <a:stretch>
            <a:fillRect/>
          </a:stretch>
        </p:blipFill>
        <p:spPr>
          <a:xfrm rot="5400000">
            <a:off x="2008816" y="-1792918"/>
            <a:ext cx="8974467" cy="127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sp>
        <p:nvSpPr>
          <p:cNvPr id="244" name="Shape 244"/>
          <p:cNvSpPr/>
          <p:nvPr/>
        </p:nvSpPr>
        <p:spPr>
          <a:xfrm>
            <a:off x="8325147" y="8128000"/>
            <a:ext cx="201419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>
            <a:lvl1pPr>
              <a:lnSpc>
                <a:spcPts val="4800"/>
              </a:lnSpc>
              <a:tabLst>
                <a:tab pos="1066800" algn="l"/>
              </a:tabLst>
              <a:defRPr sz="4000">
                <a:solidFill>
                  <a:srgbClr val="FF3C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3CE4"/>
                </a:solidFill>
              </a:rPr>
              <a:t>M. Bruzzi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b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008816" y="-1945318"/>
            <a:ext cx="8974467" cy="127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sp>
        <p:nvSpPr>
          <p:cNvPr id="248" name="Shape 248"/>
          <p:cNvSpPr/>
          <p:nvPr/>
        </p:nvSpPr>
        <p:spPr>
          <a:xfrm>
            <a:off x="8325147" y="8128000"/>
            <a:ext cx="201419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>
            <a:lvl1pPr>
              <a:lnSpc>
                <a:spcPts val="4800"/>
              </a:lnSpc>
              <a:tabLst>
                <a:tab pos="1066800" algn="l"/>
              </a:tabLst>
              <a:defRPr sz="4000">
                <a:solidFill>
                  <a:srgbClr val="FF3C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3CE4"/>
                </a:solidFill>
              </a:rPr>
              <a:t>M. Bruzzi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b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008816" y="-1831018"/>
            <a:ext cx="8974467" cy="127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pPr lvl="0">
              <a:defRPr sz="1800"/>
            </a:pPr>
            <a:fld id="{86CB4B4D-7CA3-9044-876B-883B54F8677D}" type="slidenum">
              <a:rPr sz="1600"/>
            </a:fld>
          </a:p>
        </p:txBody>
      </p:sp>
      <p:sp>
        <p:nvSpPr>
          <p:cNvPr id="252" name="Shape 252"/>
          <p:cNvSpPr/>
          <p:nvPr/>
        </p:nvSpPr>
        <p:spPr>
          <a:xfrm>
            <a:off x="8325147" y="8128000"/>
            <a:ext cx="201419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>
            <a:lvl1pPr>
              <a:lnSpc>
                <a:spcPts val="4800"/>
              </a:lnSpc>
              <a:tabLst>
                <a:tab pos="1066800" algn="l"/>
              </a:tabLst>
              <a:defRPr sz="4000">
                <a:solidFill>
                  <a:srgbClr val="FF3C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3CE4"/>
                </a:solidFill>
              </a:rPr>
              <a:t>M. Bruzzi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body" idx="1"/>
          </p:nvPr>
        </p:nvSpPr>
        <p:spPr>
          <a:xfrm>
            <a:off x="481674" y="2613560"/>
            <a:ext cx="8877780" cy="58118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In 1888, Wilhelm Hallwachs observed that metal plates exposed to UV light became positively charged</a:t>
            </a:r>
            <a:endParaRPr sz="3600"/>
          </a:p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Also in 1888, similar work by Aleksandr Stoletov demonstrated that the rate of charging was proportional to the intensity of the light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Stoletov’s Law (first law of photoelectric effect)</a:t>
            </a:r>
          </a:p>
        </p:txBody>
      </p:sp>
      <p:sp>
        <p:nvSpPr>
          <p:cNvPr id="57" name="Shape 57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8" name="Shape 58"/>
          <p:cNvSpPr/>
          <p:nvPr/>
        </p:nvSpPr>
        <p:spPr>
          <a:xfrm>
            <a:off x="388492" y="398973"/>
            <a:ext cx="1222781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There were many related results in the next few years.  The most important ones were: </a:t>
            </a:r>
          </a:p>
        </p:txBody>
      </p:sp>
      <p:pic>
        <p:nvPicPr>
          <p:cNvPr id="5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1341" y="1935509"/>
            <a:ext cx="2682190" cy="3591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1341" y="5721101"/>
            <a:ext cx="2682190" cy="3446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body" idx="1"/>
          </p:nvPr>
        </p:nvSpPr>
        <p:spPr>
          <a:xfrm>
            <a:off x="151474" y="704783"/>
            <a:ext cx="9853050" cy="8526249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In 1899, J.J. Thomson showed that metals exposed to UV light emitted particles identical to cathode rays (electrons)</a:t>
            </a:r>
            <a:endParaRPr sz="3600"/>
          </a:p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In 1902, Philipp Lenard studied the intensity and wavelength dependence of the energies of the emitted electrons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energies are independent of the intensity [surprising since there are bigger E-fields in higher intensity light]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energies decrease with increasing wavelength to 0 at a maximum wavelength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hypothesized that the light “triggers” energetic electrons already present?</a:t>
            </a:r>
          </a:p>
        </p:txBody>
      </p:sp>
      <p:sp>
        <p:nvSpPr>
          <p:cNvPr id="63" name="Shape 63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44224" y="298201"/>
            <a:ext cx="2540001" cy="397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4224" y="5046811"/>
            <a:ext cx="2540001" cy="337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body" idx="1"/>
          </p:nvPr>
        </p:nvSpPr>
        <p:spPr>
          <a:xfrm>
            <a:off x="176874" y="933383"/>
            <a:ext cx="9889563" cy="5959067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In 1900, Max Planck successfully described the spectrum of a “black body” by assuming that radiation in a cavity is in thermal equilibrium with harmonic oscillators in walls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energies of oscillators are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E=h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n </a:t>
            </a:r>
            <a:r>
              <a:rPr sz="3600"/>
              <a:t>[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n</a:t>
            </a:r>
            <a:r>
              <a:rPr sz="3600"/>
              <a:t> = freq.]</a:t>
            </a:r>
            <a:endParaRPr sz="3600"/>
          </a:p>
          <a:p>
            <a:pPr lvl="0" marL="1333500">
              <a:spcBef>
                <a:spcPts val="2500"/>
              </a:spcBef>
              <a:buClr>
                <a:srgbClr val="C82506"/>
              </a:buClr>
              <a:buChar char="✴"/>
              <a:defRPr sz="1800"/>
            </a:pP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sz="3600"/>
              <a:t> = Planck’s constant = </a:t>
            </a:r>
            <a:r>
              <a:rPr sz="3600">
                <a:solidFill>
                  <a:srgbClr val="FF2906"/>
                </a:solidFill>
                <a:latin typeface="Helvetica"/>
                <a:ea typeface="Helvetica"/>
                <a:cs typeface="Helvetica"/>
                <a:sym typeface="Helvetica"/>
              </a:rPr>
              <a:t>6.626x10</a:t>
            </a:r>
            <a:r>
              <a:rPr baseline="31999" sz="3600">
                <a:solidFill>
                  <a:srgbClr val="FF2906"/>
                </a:solidFill>
                <a:latin typeface="Helvetica"/>
                <a:ea typeface="Helvetica"/>
                <a:cs typeface="Helvetica"/>
                <a:sym typeface="Helvetica"/>
              </a:rPr>
              <a:t>-34</a:t>
            </a:r>
            <a:r>
              <a:rPr sz="3600">
                <a:solidFill>
                  <a:srgbClr val="FF2906"/>
                </a:solidFill>
                <a:latin typeface="Helvetica"/>
                <a:ea typeface="Helvetica"/>
                <a:cs typeface="Helvetica"/>
                <a:sym typeface="Helvetica"/>
              </a:rPr>
              <a:t> J-s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he hated statistical mechanics, but used it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it worked!</a:t>
            </a:r>
          </a:p>
        </p:txBody>
      </p:sp>
      <p:sp>
        <p:nvSpPr>
          <p:cNvPr id="68" name="Shape 68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9" name="Shape 69"/>
          <p:cNvSpPr/>
          <p:nvPr/>
        </p:nvSpPr>
        <p:spPr>
          <a:xfrm>
            <a:off x="952500" y="-57878"/>
            <a:ext cx="11099800" cy="9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66674">
              <a:defRPr sz="5820"/>
            </a:lvl1pPr>
          </a:lstStyle>
          <a:p>
            <a:pPr lvl="0">
              <a:defRPr sz="1800"/>
            </a:pPr>
            <a:r>
              <a:rPr sz="5820"/>
              <a:t>Theoretical History</a:t>
            </a:r>
          </a:p>
        </p:txBody>
      </p:sp>
      <p:pic>
        <p:nvPicPr>
          <p:cNvPr id="7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2542" y="1288653"/>
            <a:ext cx="2651599" cy="3399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uvcatas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3918" y="5867671"/>
            <a:ext cx="5702301" cy="367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220px-Black-body_realization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24655" y="6000298"/>
            <a:ext cx="2794001" cy="271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xfrm>
            <a:off x="37174" y="111828"/>
            <a:ext cx="9889563" cy="9529945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In 1905, Albert Einstein had a very good year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invents Special Relativity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successfully describes Brownian Motion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successfully describes Photoelectric Effect by building on Planck’s blackbody work:</a:t>
            </a:r>
            <a:endParaRPr sz="3600"/>
          </a:p>
          <a:p>
            <a:pPr lvl="0" marL="1333500">
              <a:spcBef>
                <a:spcPts val="2000"/>
              </a:spcBef>
              <a:buClr>
                <a:srgbClr val="C82506"/>
              </a:buClr>
              <a:buChar char="✴"/>
              <a:defRPr sz="1800"/>
            </a:pPr>
            <a:r>
              <a:rPr sz="3600"/>
              <a:t>assumes that light is “corpuscular” and that the energy of each corpuscle [photon] is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E=h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n  </a:t>
            </a:r>
            <a:r>
              <a:rPr sz="3600"/>
              <a:t>[first explicit quantum]</a:t>
            </a:r>
            <a:endParaRPr sz="3600"/>
          </a:p>
          <a:p>
            <a:pPr lvl="0" marL="1333500">
              <a:spcBef>
                <a:spcPts val="2000"/>
              </a:spcBef>
              <a:buClr>
                <a:srgbClr val="C82506"/>
              </a:buClr>
              <a:buChar char="✴"/>
              <a:defRPr sz="1800"/>
            </a:pPr>
            <a:r>
              <a:rPr sz="3600"/>
              <a:t>light intensity is proportional to the number of photons</a:t>
            </a:r>
            <a:endParaRPr sz="3600"/>
          </a:p>
          <a:p>
            <a:pPr lvl="0" marL="1333500">
              <a:spcBef>
                <a:spcPts val="2000"/>
              </a:spcBef>
              <a:buClr>
                <a:srgbClr val="C82506"/>
              </a:buClr>
              <a:buChar char="✴"/>
              <a:defRPr sz="1800"/>
            </a:pPr>
            <a:r>
              <a:rPr sz="3600"/>
              <a:t>maximum kinetic energy of ejected electrons is the photon energy less the work function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baseline="-5999"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max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=h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n</a:t>
            </a:r>
            <a:r>
              <a:rPr sz="3600">
                <a:solidFill>
                  <a:srgbClr val="1447FF"/>
                </a:solidFill>
              </a:rPr>
              <a:t>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- W </a:t>
            </a:r>
            <a:r>
              <a:rPr sz="3600"/>
              <a:t>[W is binding energy to the surface]</a:t>
            </a:r>
          </a:p>
        </p:txBody>
      </p:sp>
      <p:sp>
        <p:nvSpPr>
          <p:cNvPr id="75" name="Shape 75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7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22867" y="198883"/>
            <a:ext cx="2971801" cy="488950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9922867" y="7677288"/>
            <a:ext cx="297180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FF2906"/>
                </a:solidFill>
                <a:latin typeface="Helvetica"/>
                <a:ea typeface="Helvetica"/>
                <a:cs typeface="Helvetica"/>
                <a:sym typeface="Helvetica"/>
              </a:rPr>
              <a:t>Nobel Prize 1921: </a:t>
            </a:r>
            <a:endParaRPr sz="2400">
              <a:solidFill>
                <a:srgbClr val="FF2906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2906"/>
                </a:solidFill>
                <a:latin typeface="Helvetica"/>
                <a:ea typeface="Helvetica"/>
                <a:cs typeface="Helvetica"/>
                <a:sym typeface="Helvetica"/>
              </a:rPr>
              <a:t>“The Law of the Photoelectric Effect”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body" idx="1"/>
          </p:nvPr>
        </p:nvSpPr>
        <p:spPr>
          <a:xfrm>
            <a:off x="104966" y="5940199"/>
            <a:ext cx="12794868" cy="3259655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Uses monochromatic light of frequency 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n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=c/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l</a:t>
            </a:r>
            <a:r>
              <a:rPr sz="3600"/>
              <a:t>, 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l</a:t>
            </a:r>
            <a:r>
              <a:rPr sz="3600"/>
              <a:t> is the wavelength</a:t>
            </a:r>
            <a:endParaRPr sz="3600"/>
          </a:p>
          <a:p>
            <a:pPr lvl="1" marL="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A bias voltage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sz="3600"/>
              <a:t> is applied to decelerate the ejected e-</a:t>
            </a:r>
            <a:endParaRPr sz="3600"/>
          </a:p>
          <a:p>
            <a:pPr lvl="0" marL="889000">
              <a:spcBef>
                <a:spcPts val="2500"/>
              </a:spcBef>
              <a:buClr>
                <a:srgbClr val="C82506"/>
              </a:buClr>
              <a:buChar char="‣"/>
              <a:defRPr sz="1800"/>
            </a:pPr>
            <a:r>
              <a:rPr sz="3600"/>
              <a:t>current stops flowing when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eV</a:t>
            </a:r>
            <a:r>
              <a:rPr baseline="-5999"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 = h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n</a:t>
            </a:r>
            <a:r>
              <a:rPr sz="3600">
                <a:solidFill>
                  <a:srgbClr val="1447FF"/>
                </a:solidFill>
              </a:rPr>
              <a:t>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- W</a:t>
            </a:r>
            <a:r>
              <a:rPr sz="3600">
                <a:solidFill>
                  <a:srgbClr val="1447FF"/>
                </a:solidFill>
              </a:rPr>
              <a:t> =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hc/</a:t>
            </a:r>
            <a:r>
              <a:rPr sz="3600">
                <a:solidFill>
                  <a:srgbClr val="1447FF"/>
                </a:solidFill>
                <a:latin typeface="Mathematical Pi 1"/>
                <a:ea typeface="Mathematical Pi 1"/>
                <a:cs typeface="Mathematical Pi 1"/>
                <a:sym typeface="Mathematical Pi 1"/>
              </a:rPr>
              <a:t>l</a:t>
            </a:r>
            <a:r>
              <a:rPr sz="3600">
                <a:solidFill>
                  <a:srgbClr val="1447FF"/>
                </a:solidFill>
              </a:rPr>
              <a:t>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- W</a:t>
            </a:r>
          </a:p>
        </p:txBody>
      </p:sp>
      <p:sp>
        <p:nvSpPr>
          <p:cNvPr id="80" name="Shape 80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1" name="Shape 81"/>
          <p:cNvSpPr/>
          <p:nvPr/>
        </p:nvSpPr>
        <p:spPr>
          <a:xfrm>
            <a:off x="198297" y="124598"/>
            <a:ext cx="1260820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The classical Photoelectric Effect experiment is conceptually quite simple,</a:t>
            </a:r>
          </a:p>
        </p:txBody>
      </p:sp>
      <p:pic>
        <p:nvPicPr>
          <p:cNvPr id="82" name="photoel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9450" y="999428"/>
            <a:ext cx="6565900" cy="458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body" idx="1"/>
          </p:nvPr>
        </p:nvSpPr>
        <p:spPr>
          <a:xfrm>
            <a:off x="104966" y="4787493"/>
            <a:ext cx="12794868" cy="4412567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the slope gives a measurement of Planck’s constant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h</a:t>
            </a:r>
            <a:endParaRPr sz="3600"/>
          </a:p>
          <a:p>
            <a:pPr lvl="1" marL="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the x-intercept gives the minimum frequency [maximum wavelength] for the PE</a:t>
            </a:r>
            <a:endParaRPr sz="3600"/>
          </a:p>
          <a:p>
            <a:pPr lvl="1" marL="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the y-intercept gives the work function </a:t>
            </a:r>
            <a:r>
              <a:rPr sz="3600">
                <a:solidFill>
                  <a:srgbClr val="FF2906"/>
                </a:solidFill>
                <a:latin typeface="Helvetica"/>
                <a:ea typeface="Helvetica"/>
                <a:cs typeface="Helvetica"/>
                <a:sym typeface="Helvetica"/>
              </a:rPr>
              <a:t>W</a:t>
            </a:r>
            <a:r>
              <a:rPr sz="3600"/>
              <a:t> of the surface</a:t>
            </a:r>
            <a:endParaRPr sz="3600"/>
          </a:p>
          <a:p>
            <a:pPr lvl="1" marL="444500">
              <a:spcBef>
                <a:spcPts val="2500"/>
              </a:spcBef>
              <a:buClr>
                <a:srgbClr val="C82506"/>
              </a:buClr>
              <a:defRPr sz="1800"/>
            </a:pPr>
            <a:r>
              <a:rPr sz="3600"/>
              <a:t>the photocurrent for </a:t>
            </a:r>
            <a:r>
              <a:rPr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V&lt;V</a:t>
            </a:r>
            <a:r>
              <a:rPr baseline="-5999" sz="3600">
                <a:solidFill>
                  <a:srgbClr val="1447FF"/>
                </a:solidFill>
                <a:latin typeface="Helvetica"/>
                <a:ea typeface="Helvetica"/>
                <a:cs typeface="Helvetica"/>
                <a:sym typeface="Helvetica"/>
              </a:rPr>
              <a:t>s</a:t>
            </a:r>
            <a:r>
              <a:rPr sz="3600"/>
              <a:t> should be linear in the light intensity</a:t>
            </a:r>
          </a:p>
        </p:txBody>
      </p:sp>
      <p:sp>
        <p:nvSpPr>
          <p:cNvPr id="85" name="Shape 85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tabLst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6" name="Shape 86"/>
          <p:cNvSpPr/>
          <p:nvPr/>
        </p:nvSpPr>
        <p:spPr>
          <a:xfrm>
            <a:off x="198297" y="124598"/>
            <a:ext cx="1170103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Taking data at several frequencies should show a linear relationship with stopping potential,</a:t>
            </a:r>
          </a:p>
        </p:txBody>
      </p:sp>
      <p:pic>
        <p:nvPicPr>
          <p:cNvPr id="87" name="data_cartoon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150" y="1370102"/>
            <a:ext cx="5524500" cy="336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