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3" r:id="rId8"/>
    <p:sldId id="265" r:id="rId9"/>
    <p:sldId id="264" r:id="rId10"/>
    <p:sldId id="261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8BB5-2588-FF41-8D97-851EC467B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38724-E57A-8B4A-8E4D-194850008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183C-070E-364C-8F2A-4DF67CC5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77AD-BD64-4944-96C9-77B8BB4E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A933-B9CB-5E44-8B5F-A4F2C477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4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FFE9-81DB-C549-8DDB-370997FD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9C0A2-1DDD-6543-8885-D72972E18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E9B0-13DE-8F47-994C-E4A50A18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B664-3C0A-CE43-81BC-2E9BD138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CF5D-D4E8-1E46-A9D7-120C47C1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B90A4-B4DF-A342-9663-9CE88FF36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CA8F1-A8C1-AA46-B5BC-191E171F4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1ADB-88A7-D54A-83B6-BD3E5895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D652F-A3C3-9747-A419-9282B5A5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7414-0F98-5A47-A027-E825BA0D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B41D-E5AF-8646-89B8-604A6F52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2554-FAB7-C14E-9273-5114FD44D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A95F-FB71-E745-A917-92A73CE0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F30D1-A5BB-CC4F-95B5-26C27F04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BEE1-9253-3D46-A754-F3D561DC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6C35-019A-824A-82E6-678488C7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4700-4267-E044-B453-4C76937A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BF99-92EA-A14C-9DBC-2649B882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1377-A186-4846-A5AC-75DE76CD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6081-3106-5745-A823-3699F73F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D23-E520-134D-B2FB-1B7E4F7E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1B54-255F-134C-ADFB-AB610D937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70BAC-E0F8-2A40-B72B-476FDB2F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59452-A6D6-BE4D-9CE7-DEBFB8D2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54F5-E99E-D947-8FAC-4A3456D9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43AD5-2D41-FB44-9671-8AD33C13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90A1-01AD-5449-A8BA-56662C6C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7909F-CA50-8B47-909E-2D4AABAE8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39E42-AE65-7E4F-A7D5-21E95864B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C01E2-F251-F14A-AB32-4AA4349EA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175CA-740B-BB46-A3D4-E3ED5D587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44A43-6F8A-E149-9AC9-6A7D2F46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98BF9-CF6F-CC48-9C1C-5735631C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2435A-F50A-9546-9FDE-41E0EE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3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D57E-60E6-3B4F-B83B-DC66DA98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64921-EA41-7743-B02B-0038EEA0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C4D9E-CACC-9047-8675-C225D37B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F3A78-6CAE-854E-816D-4BFCBDEF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5C9EE-7FF5-1849-9C58-0D5AAF41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BEC68-4142-9748-A3A8-48937E45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18959-7743-7A46-A657-F13BF567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01D5-5F49-2643-93FA-6C197883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A982-0B34-894D-9C6B-1A4541882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BA974-C86A-054E-8E1C-18A4D2A86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4999-296F-E744-AB66-9CDDEAA3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DE8BD-9F66-6C4A-AF66-4D2F7385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2808-669E-5842-B246-D0EC823F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061-2986-5D42-8821-3D326FD0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49B9E-824E-1C44-B527-71F3EDCB1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1F4FF-277B-6F48-B1FA-028517501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B6B55-0932-7346-8337-3DE73F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EC1E0-EC16-4049-9089-05B7A915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4FE7-CB1A-B24E-B6B4-DB401FCE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54683-217F-444A-9A55-55B86307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068F1-8584-9842-91C6-6449AD84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7EB7-A0E8-9B4B-BEC5-B0889D741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631A-52BF-E748-BDBD-8896C1AAD73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13164-A495-3141-A452-38147C87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FC73-C5E2-0741-88FA-BB2AAC39C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4ACD-5ADD-064F-AEEF-1EFF0726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imgres?imgurl=https%3A%2F%2Fcosine.yale.edu%2Fsites%2Fdefault%2Ffiles%2Fresize%2Fimages%2FAnnual_modulation-400x158.png&amp;imgrefurl=https%3A%2F%2Fcosine.yale.edu%2Fabout-us%2Fannual-modulation-dark-matter&amp;tbnid=67ySsQDWmVvhgM&amp;vet=12ahUKEwijjIjakpbqAhVqleAKHdgaAz8QMygAegUIARCSAQ..i&amp;docid=EUJR0ZfkXZSL4M&amp;w=400&amp;h=158&amp;q=dark%20matter%20annual%20modulation&amp;client=firefox-b-1-d&amp;ved=2ahUKEwijjIjakpbqAhVqleAKHdgaAz8QMygAegUIARCSA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CD56F-C3C1-F842-AC72-A1E4A96D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3" y="1039734"/>
            <a:ext cx="7061200" cy="543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512C5-C464-6D44-871F-7A1761128CF2}"/>
              </a:ext>
            </a:extLst>
          </p:cNvPr>
          <p:cNvSpPr txBox="1"/>
          <p:nvPr/>
        </p:nvSpPr>
        <p:spPr>
          <a:xfrm>
            <a:off x="8143103" y="1383957"/>
            <a:ext cx="34899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XENON1T experiment uses a ton</a:t>
            </a:r>
          </a:p>
          <a:p>
            <a:r>
              <a:rPr lang="en-US" dirty="0"/>
              <a:t>of liquid xenon with gaseous xenon</a:t>
            </a:r>
          </a:p>
          <a:p>
            <a:r>
              <a:rPr lang="en-US" dirty="0"/>
              <a:t>on top.</a:t>
            </a:r>
          </a:p>
          <a:p>
            <a:endParaRPr lang="en-US" dirty="0"/>
          </a:p>
          <a:p>
            <a:r>
              <a:rPr lang="en-US" dirty="0"/>
              <a:t>Looks for prompt flash of light and</a:t>
            </a:r>
          </a:p>
          <a:p>
            <a:r>
              <a:rPr lang="en-US" dirty="0"/>
              <a:t>then a delayed signal from the </a:t>
            </a:r>
          </a:p>
          <a:p>
            <a:r>
              <a:rPr lang="en-US" dirty="0"/>
              <a:t>electrons</a:t>
            </a:r>
          </a:p>
          <a:p>
            <a:endParaRPr lang="en-US" dirty="0"/>
          </a:p>
          <a:p>
            <a:r>
              <a:rPr lang="en-US" dirty="0"/>
              <a:t>Located in the Gran </a:t>
            </a:r>
            <a:r>
              <a:rPr lang="en-US" dirty="0" err="1"/>
              <a:t>Sasso</a:t>
            </a:r>
            <a:r>
              <a:rPr lang="en-US" dirty="0"/>
              <a:t> mine,</a:t>
            </a:r>
          </a:p>
          <a:p>
            <a:r>
              <a:rPr lang="en-US" dirty="0"/>
              <a:t>underneath Mont Blanc between</a:t>
            </a:r>
          </a:p>
          <a:p>
            <a:r>
              <a:rPr lang="en-US" dirty="0"/>
              <a:t>France and Italy.</a:t>
            </a:r>
          </a:p>
          <a:p>
            <a:endParaRPr lang="en-US" dirty="0"/>
          </a:p>
          <a:p>
            <a:r>
              <a:rPr lang="en-US" dirty="0"/>
              <a:t>Currently off, supposed to restart</a:t>
            </a:r>
          </a:p>
          <a:p>
            <a:r>
              <a:rPr lang="en-US" dirty="0"/>
              <a:t>within a year with roughly 10 times</a:t>
            </a:r>
          </a:p>
          <a:p>
            <a:r>
              <a:rPr lang="en-US" dirty="0"/>
              <a:t>the size.   Not sure about delays…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7B6FA-92AE-4F44-95BA-38D385852627}"/>
              </a:ext>
            </a:extLst>
          </p:cNvPr>
          <p:cNvSpPr txBox="1"/>
          <p:nvPr/>
        </p:nvSpPr>
        <p:spPr>
          <a:xfrm>
            <a:off x="650103" y="0"/>
            <a:ext cx="1107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Searching for weakly interacting massive particles (WIMPs) as dark matter candidates.</a:t>
            </a:r>
          </a:p>
        </p:txBody>
      </p:sp>
    </p:spTree>
    <p:extLst>
      <p:ext uri="{BB962C8B-B14F-4D97-AF65-F5344CB8AC3E}">
        <p14:creationId xmlns:p14="http://schemas.microsoft.com/office/powerpoint/2010/main" val="94024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564902-4D90-8047-8805-2711F81B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91" y="0"/>
            <a:ext cx="806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059B1B9-5C0C-7443-9BDB-2E486325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89" y="0"/>
            <a:ext cx="745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6C35CA-9A7D-8245-9328-DAC84DD9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8" y="0"/>
            <a:ext cx="1181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A7A1E-7E7D-E748-869E-2CD7097FB2A7}"/>
              </a:ext>
            </a:extLst>
          </p:cNvPr>
          <p:cNvSpPr txBox="1"/>
          <p:nvPr/>
        </p:nvSpPr>
        <p:spPr>
          <a:xfrm>
            <a:off x="545314" y="798787"/>
            <a:ext cx="115071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estimates are a concentration of tritium of roughly an atom per 30 kg.    But there are big uncertainties.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those are the most likely options (IMO in increasing order of likelihood):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neutrino magnetic moment</a:t>
            </a:r>
          </a:p>
          <a:p>
            <a:pPr marL="342900" indent="-342900">
              <a:buAutoNum type="arabicPeriod"/>
            </a:pPr>
            <a:r>
              <a:rPr lang="en-US" dirty="0"/>
              <a:t>Axions from the Sun</a:t>
            </a:r>
          </a:p>
          <a:p>
            <a:pPr marL="342900" indent="-342900">
              <a:buAutoNum type="arabicPeriod"/>
            </a:pPr>
            <a:r>
              <a:rPr lang="en-US" dirty="0"/>
              <a:t>Tritium contamination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Roughly 10 papers submitted per day giving other explanations, ranging from Dark Photons to light dark matter from</a:t>
            </a:r>
          </a:p>
          <a:p>
            <a:r>
              <a:rPr lang="en-US" dirty="0"/>
              <a:t>a new meson decay, other neutrino interactions with another mediator, and various esoteric models of dark matter.</a:t>
            </a:r>
          </a:p>
          <a:p>
            <a:endParaRPr lang="en-US" dirty="0"/>
          </a:p>
          <a:p>
            <a:r>
              <a:rPr lang="en-US" dirty="0"/>
              <a:t>In its next run, with roughly 5 times the exposure, they should be able to see if there is an annual modulation….but even </a:t>
            </a:r>
          </a:p>
          <a:p>
            <a:r>
              <a:rPr lang="en-US" dirty="0"/>
              <a:t>that won’t be definitive (unless the </a:t>
            </a:r>
            <a:r>
              <a:rPr lang="en-US"/>
              <a:t>signal goes away).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7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1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ual Modulation of Dark Matter | COSINE-100 Dark Matter Experiment">
            <a:hlinkClick r:id="rId2"/>
            <a:extLst>
              <a:ext uri="{FF2B5EF4-FFF2-40B4-BE49-F238E27FC236}">
                <a16:creationId xmlns:a16="http://schemas.microsoft.com/office/drawing/2014/main" id="{71A9F306-9165-4249-ACAC-EBE7DDF5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48" y="572376"/>
            <a:ext cx="45466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750FE-7EAE-C94B-81AE-7C092A86EE8C}"/>
              </a:ext>
            </a:extLst>
          </p:cNvPr>
          <p:cNvSpPr txBox="1"/>
          <p:nvPr/>
        </p:nvSpPr>
        <p:spPr>
          <a:xfrm>
            <a:off x="2133600" y="2816772"/>
            <a:ext cx="8640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has more energy release in June (early) than in December.    Modulation would help</a:t>
            </a:r>
          </a:p>
          <a:p>
            <a:r>
              <a:rPr lang="en-US" dirty="0"/>
              <a:t>clinch the case for dark matter.</a:t>
            </a:r>
          </a:p>
          <a:p>
            <a:endParaRPr lang="en-US" dirty="0"/>
          </a:p>
          <a:p>
            <a:r>
              <a:rPr lang="en-US" dirty="0"/>
              <a:t>No accepted positive signals for WIMPs yet.</a:t>
            </a:r>
          </a:p>
        </p:txBody>
      </p:sp>
    </p:spTree>
    <p:extLst>
      <p:ext uri="{BB962C8B-B14F-4D97-AF65-F5344CB8AC3E}">
        <p14:creationId xmlns:p14="http://schemas.microsoft.com/office/powerpoint/2010/main" val="38545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E7C6B99-CF5A-114D-8AC3-C2B8635B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89" y="0"/>
            <a:ext cx="845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4C623-C18D-7740-8581-6DD8C9DB7F6D}"/>
              </a:ext>
            </a:extLst>
          </p:cNvPr>
          <p:cNvSpPr txBox="1"/>
          <p:nvPr/>
        </p:nvSpPr>
        <p:spPr>
          <a:xfrm>
            <a:off x="1471448" y="578069"/>
            <a:ext cx="10096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with no luck finding WIMPs, XENON1T decided to look for much lighter particles interacting with the </a:t>
            </a:r>
          </a:p>
          <a:p>
            <a:r>
              <a:rPr lang="en-US" dirty="0"/>
              <a:t>electrons in the xenon.     Without the high energy photon emission, backgrounds are harder to eliminate.</a:t>
            </a:r>
          </a:p>
          <a:p>
            <a:r>
              <a:rPr lang="en-US" dirty="0"/>
              <a:t>Results were: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F87B00-1BBD-EC4F-9A22-15BF1033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8" y="1175577"/>
            <a:ext cx="6640786" cy="5412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26869-47A1-1649-8357-3E72DB3BEF06}"/>
              </a:ext>
            </a:extLst>
          </p:cNvPr>
          <p:cNvSpPr txBox="1"/>
          <p:nvPr/>
        </p:nvSpPr>
        <p:spPr>
          <a:xfrm>
            <a:off x="6520394" y="1744717"/>
            <a:ext cx="54181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peak – 3.5 standard deviations, at 2-3 keV.  </a:t>
            </a:r>
          </a:p>
          <a:p>
            <a:r>
              <a:rPr lang="en-US" dirty="0"/>
              <a:t>These energies are almost the same as the average</a:t>
            </a:r>
          </a:p>
          <a:p>
            <a:r>
              <a:rPr lang="en-US" dirty="0"/>
              <a:t>temperature in the solar interior.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something be coming from the Sun?   (They don’t</a:t>
            </a:r>
          </a:p>
          <a:p>
            <a:r>
              <a:rPr lang="en-US" dirty="0"/>
              <a:t>have directional information yet).    Well, the Sun does</a:t>
            </a:r>
          </a:p>
          <a:p>
            <a:r>
              <a:rPr lang="en-US" dirty="0"/>
              <a:t>emit light particles – neutrinos.    It also might emit</a:t>
            </a:r>
          </a:p>
          <a:p>
            <a:r>
              <a:rPr lang="en-US" dirty="0"/>
              <a:t>particles called axions.</a:t>
            </a:r>
          </a:p>
        </p:txBody>
      </p:sp>
    </p:spTree>
    <p:extLst>
      <p:ext uri="{BB962C8B-B14F-4D97-AF65-F5344CB8AC3E}">
        <p14:creationId xmlns:p14="http://schemas.microsoft.com/office/powerpoint/2010/main" val="22543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B1A4F-E785-914B-B2D1-D7CCB81A055D}"/>
              </a:ext>
            </a:extLst>
          </p:cNvPr>
          <p:cNvSpPr txBox="1"/>
          <p:nvPr/>
        </p:nvSpPr>
        <p:spPr>
          <a:xfrm>
            <a:off x="1292772" y="662152"/>
            <a:ext cx="9972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it be neutrinos?      The Sun emits 10</a:t>
            </a:r>
            <a:r>
              <a:rPr lang="en-US" baseline="30000" dirty="0"/>
              <a:t>38</a:t>
            </a:r>
            <a:r>
              <a:rPr lang="en-US" dirty="0"/>
              <a:t> per second.     Alas, they interact too weakly with electrons.</a:t>
            </a:r>
          </a:p>
          <a:p>
            <a:r>
              <a:rPr lang="en-US" dirty="0"/>
              <a:t>However, if a neutrino had a magnetic moment (not in the Standard Model), then it would interact </a:t>
            </a:r>
          </a:p>
          <a:p>
            <a:r>
              <a:rPr lang="en-US" dirty="0"/>
              <a:t>electromagnetically (bounds are severe for electron neutrinos, but not muon or tau neutrinos).  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07EC0-EB11-DB43-ABBF-D9FA3B31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0" y="1769500"/>
            <a:ext cx="5130779" cy="4584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14A6B-2FA8-E945-AB79-414C23C111CE}"/>
              </a:ext>
            </a:extLst>
          </p:cNvPr>
          <p:cNvSpPr txBox="1"/>
          <p:nvPr/>
        </p:nvSpPr>
        <p:spPr>
          <a:xfrm>
            <a:off x="6495393" y="2469931"/>
            <a:ext cx="5392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tension with </a:t>
            </a:r>
            <a:r>
              <a:rPr lang="en-US" dirty="0" err="1"/>
              <a:t>Borexino</a:t>
            </a:r>
            <a:r>
              <a:rPr lang="en-US" dirty="0"/>
              <a:t> (a neutrino detector that</a:t>
            </a:r>
          </a:p>
          <a:p>
            <a:r>
              <a:rPr lang="en-US" dirty="0"/>
              <a:t>has studied solar neutrinos) and Gemma (which is</a:t>
            </a:r>
          </a:p>
          <a:p>
            <a:r>
              <a:rPr lang="en-US" dirty="0"/>
              <a:t>near a nuclear reactor and has looked explicitly for a </a:t>
            </a:r>
          </a:p>
          <a:p>
            <a:r>
              <a:rPr lang="en-US" dirty="0"/>
              <a:t>neutrino magnetic moment).</a:t>
            </a:r>
          </a:p>
          <a:p>
            <a:endParaRPr lang="en-US" dirty="0"/>
          </a:p>
          <a:p>
            <a:r>
              <a:rPr lang="en-US" dirty="0"/>
              <a:t>But there is no model that predicts a magnetic moment</a:t>
            </a:r>
          </a:p>
          <a:p>
            <a:r>
              <a:rPr lang="en-US" dirty="0"/>
              <a:t>in this range, and it only improves the fit a little bit.</a:t>
            </a:r>
          </a:p>
        </p:txBody>
      </p:sp>
    </p:spTree>
    <p:extLst>
      <p:ext uri="{BB962C8B-B14F-4D97-AF65-F5344CB8AC3E}">
        <p14:creationId xmlns:p14="http://schemas.microsoft.com/office/powerpoint/2010/main" val="393488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AD8227-FAC4-5C4F-9F73-B38EA0555AA7}"/>
              </a:ext>
            </a:extLst>
          </p:cNvPr>
          <p:cNvSpPr txBox="1"/>
          <p:nvPr/>
        </p:nvSpPr>
        <p:spPr>
          <a:xfrm>
            <a:off x="998483" y="830317"/>
            <a:ext cx="5524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Axions:</a:t>
            </a:r>
          </a:p>
          <a:p>
            <a:endParaRPr lang="en-US" dirty="0"/>
          </a:p>
          <a:p>
            <a:r>
              <a:rPr lang="en-US" dirty="0"/>
              <a:t>The QCD </a:t>
            </a:r>
            <a:r>
              <a:rPr lang="en-US" dirty="0" err="1"/>
              <a:t>Lagrangian</a:t>
            </a:r>
            <a:r>
              <a:rPr lang="en-US" dirty="0"/>
              <a:t> can contain a term proportional to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AE9A7-A3A0-7944-953A-FD1F85EA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01" y="1291982"/>
            <a:ext cx="1716251" cy="642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33BE7-B136-A04F-84A1-000C8605024B}"/>
              </a:ext>
            </a:extLst>
          </p:cNvPr>
          <p:cNvSpPr txBox="1"/>
          <p:nvPr/>
        </p:nvSpPr>
        <p:spPr>
          <a:xfrm>
            <a:off x="1161535" y="2335427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896DB-1984-E147-9A14-A2158436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07" y="2372786"/>
            <a:ext cx="1707292" cy="331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5EAF8-B378-A343-8B85-02824A630BB7}"/>
              </a:ext>
            </a:extLst>
          </p:cNvPr>
          <p:cNvSpPr txBox="1"/>
          <p:nvPr/>
        </p:nvSpPr>
        <p:spPr>
          <a:xfrm>
            <a:off x="1161535" y="2980695"/>
            <a:ext cx="10987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those who haven’t seen this, the usual </a:t>
            </a:r>
            <a:r>
              <a:rPr lang="en-US" dirty="0" err="1"/>
              <a:t>Lagrangian</a:t>
            </a:r>
            <a:r>
              <a:rPr lang="en-US" dirty="0"/>
              <a:t> has terms proportional to E</a:t>
            </a:r>
            <a:r>
              <a:rPr lang="en-US" baseline="30000" dirty="0"/>
              <a:t>2</a:t>
            </a:r>
            <a:r>
              <a:rPr lang="en-US" dirty="0"/>
              <a:t> and B</a:t>
            </a:r>
            <a:r>
              <a:rPr lang="en-US" baseline="30000" dirty="0"/>
              <a:t>2</a:t>
            </a:r>
            <a:r>
              <a:rPr lang="en-US" dirty="0"/>
              <a:t>, but this extra term</a:t>
            </a:r>
          </a:p>
          <a:p>
            <a:r>
              <a:rPr lang="en-US" dirty="0"/>
              <a:t>is proportional to E dot B.      This is CP violating   (C – matter-antimatter, P – mirror symmetry).     This will lead to</a:t>
            </a:r>
          </a:p>
          <a:p>
            <a:r>
              <a:rPr lang="en-US" dirty="0"/>
              <a:t>a nonzero electric dipole moment for the neutron which is MUCH bigger than observed.    The Lattice group at</a:t>
            </a:r>
          </a:p>
          <a:p>
            <a:r>
              <a:rPr lang="en-US" dirty="0"/>
              <a:t>W&amp;M has shown that one much have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 &lt; 10</a:t>
            </a:r>
            <a:r>
              <a:rPr lang="en-US" baseline="30000" dirty="0"/>
              <a:t>-9</a:t>
            </a:r>
            <a:r>
              <a:rPr lang="en-US" dirty="0"/>
              <a:t>.     The strong CP problem is “why is the value of this parameter, that </a:t>
            </a:r>
          </a:p>
          <a:p>
            <a:r>
              <a:rPr lang="en-US" dirty="0"/>
              <a:t>one expects to be O(1) so small”.</a:t>
            </a:r>
          </a:p>
          <a:p>
            <a:endParaRPr lang="en-US" dirty="0"/>
          </a:p>
          <a:p>
            <a:r>
              <a:rPr lang="en-US" dirty="0"/>
              <a:t>Peccei and Quinn showed that a simple global symmetry applied to an extension of the Standard Model changes</a:t>
            </a:r>
          </a:p>
          <a:p>
            <a:pPr marL="285750" indent="-285750">
              <a:buFont typeface="Symbol" pitchFamily="2" charset="2"/>
              <a:buChar char="q"/>
            </a:pPr>
            <a:r>
              <a:rPr lang="en-US" dirty="0"/>
              <a:t>into a dynamical variable – it has a potential with a minimum at zero.     </a:t>
            </a:r>
          </a:p>
          <a:p>
            <a:pPr marL="285750" indent="-285750">
              <a:buFont typeface="Symbol" pitchFamily="2" charset="2"/>
              <a:buChar char="q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D09BC-794B-824E-AF07-0F80777727F7}"/>
              </a:ext>
            </a:extLst>
          </p:cNvPr>
          <p:cNvSpPr txBox="1"/>
          <p:nvPr/>
        </p:nvSpPr>
        <p:spPr>
          <a:xfrm>
            <a:off x="1161535" y="5518788"/>
            <a:ext cx="1068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However, it was shortly thereafter shown that the solution automatically has a new spin-zero particle, very light,</a:t>
            </a:r>
          </a:p>
          <a:p>
            <a:r>
              <a:rPr lang="en-US" dirty="0"/>
              <a:t>called the axion.    It interacts with two photons, and also with two electrons, but the interactions are very weak.</a:t>
            </a:r>
          </a:p>
        </p:txBody>
      </p:sp>
    </p:spTree>
    <p:extLst>
      <p:ext uri="{BB962C8B-B14F-4D97-AF65-F5344CB8AC3E}">
        <p14:creationId xmlns:p14="http://schemas.microsoft.com/office/powerpoint/2010/main" val="120487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CEA9C57-8983-5B44-9BB4-5176F2ED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85" y="0"/>
            <a:ext cx="7026412" cy="5539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8B61D-3F32-B145-A0EB-4F4CD097BC3F}"/>
              </a:ext>
            </a:extLst>
          </p:cNvPr>
          <p:cNvSpPr txBox="1"/>
          <p:nvPr/>
        </p:nvSpPr>
        <p:spPr>
          <a:xfrm>
            <a:off x="2854411" y="5355212"/>
            <a:ext cx="561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axions are the dark matter, its mass will be 10</a:t>
            </a:r>
            <a:r>
              <a:rPr lang="en-US" baseline="30000" dirty="0"/>
              <a:t>-6</a:t>
            </a:r>
            <a:r>
              <a:rPr lang="en-US" dirty="0"/>
              <a:t> – 10</a:t>
            </a:r>
            <a:r>
              <a:rPr lang="en-US" baseline="30000" dirty="0"/>
              <a:t>-5</a:t>
            </a:r>
            <a:r>
              <a:rPr lang="en-US" dirty="0"/>
              <a:t> 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EDDCB-9AF7-0446-A729-79DA9CFC404B}"/>
              </a:ext>
            </a:extLst>
          </p:cNvPr>
          <p:cNvSpPr txBox="1"/>
          <p:nvPr/>
        </p:nvSpPr>
        <p:spPr>
          <a:xfrm>
            <a:off x="9094573" y="1631092"/>
            <a:ext cx="309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yellow bound covers</a:t>
            </a:r>
          </a:p>
          <a:p>
            <a:r>
              <a:rPr lang="en-US" dirty="0"/>
              <a:t>all of the various axion models,</a:t>
            </a:r>
          </a:p>
          <a:p>
            <a:r>
              <a:rPr lang="en-US" dirty="0"/>
              <a:t>with the “preferred” model</a:t>
            </a:r>
          </a:p>
          <a:p>
            <a:r>
              <a:rPr lang="en-US" dirty="0"/>
              <a:t>being the red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F826E-029B-224B-9709-4D36C690A460}"/>
              </a:ext>
            </a:extLst>
          </p:cNvPr>
          <p:cNvSpPr txBox="1"/>
          <p:nvPr/>
        </p:nvSpPr>
        <p:spPr>
          <a:xfrm>
            <a:off x="2928551" y="5881816"/>
            <a:ext cx="841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it is heavier than 0.1 eV, it would have been emitted by the Sun and would have been </a:t>
            </a:r>
          </a:p>
          <a:p>
            <a:r>
              <a:rPr lang="en-US" dirty="0"/>
              <a:t>detected.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EE0A4-3EEF-974B-B1AE-1F88B91D0F2B}"/>
              </a:ext>
            </a:extLst>
          </p:cNvPr>
          <p:cNvSpPr txBox="1"/>
          <p:nvPr/>
        </p:nvSpPr>
        <p:spPr>
          <a:xfrm>
            <a:off x="8773297" y="3173359"/>
            <a:ext cx="3322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interaction is measured</a:t>
            </a:r>
          </a:p>
          <a:p>
            <a:r>
              <a:rPr lang="en-US" dirty="0"/>
              <a:t>by looking for an axion to convert</a:t>
            </a:r>
          </a:p>
          <a:p>
            <a:r>
              <a:rPr lang="en-US" dirty="0"/>
              <a:t>to a photon in a very high B-field</a:t>
            </a:r>
          </a:p>
        </p:txBody>
      </p:sp>
    </p:spTree>
    <p:extLst>
      <p:ext uri="{BB962C8B-B14F-4D97-AF65-F5344CB8AC3E}">
        <p14:creationId xmlns:p14="http://schemas.microsoft.com/office/powerpoint/2010/main" val="109914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6BB73-FEAC-164E-A113-E8BCA99260EF}"/>
              </a:ext>
            </a:extLst>
          </p:cNvPr>
          <p:cNvSpPr txBox="1"/>
          <p:nvPr/>
        </p:nvSpPr>
        <p:spPr>
          <a:xfrm>
            <a:off x="1161535" y="1037968"/>
            <a:ext cx="9488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isn’t relevant for Xenon1T, which only looks at the axion – electron interaction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require an axion-electron coupling constant of 2.7 – 3.7 x 10</a:t>
            </a:r>
            <a:r>
              <a:rPr lang="en-US" baseline="30000" dirty="0"/>
              <a:t>-12  </a:t>
            </a:r>
            <a:r>
              <a:rPr lang="en-US" dirty="0"/>
              <a:t>.    This would explain the data.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E2B5087-7E8C-8A41-BF84-ED95F361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90" y="2634049"/>
            <a:ext cx="4819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4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CE06D0-8B01-0346-9798-566C986F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82" y="0"/>
            <a:ext cx="785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751</Words>
  <Application>Microsoft Macintosh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Sher, Marc T</dc:creator>
  <cp:lastModifiedBy>Sher, Marc T</cp:lastModifiedBy>
  <cp:revision>10</cp:revision>
  <dcterms:created xsi:type="dcterms:W3CDTF">2020-06-22T19:18:02Z</dcterms:created>
  <dcterms:modified xsi:type="dcterms:W3CDTF">2020-06-23T22:02:08Z</dcterms:modified>
</cp:coreProperties>
</file>